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69" r:id="rId2"/>
    <p:sldId id="28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7010400" cy="9296400"/>
  <p:defaultTextStyle>
    <a:defPPr rtl="0">
      <a:defRPr lang="ru-ru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7155" autoAdjust="0"/>
  </p:normalViewPr>
  <p:slideViewPr>
    <p:cSldViewPr>
      <p:cViewPr>
        <p:scale>
          <a:sx n="100" d="100"/>
          <a:sy n="100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4819" name="Прямоугольник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23C9B80B-570E-43B4-AD45-E22FFC1F7FE2}" type="datetime1">
              <a:rPr lang="ru-RU" smtClean="0"/>
              <a:t>09.04.2019</a:t>
            </a:fld>
            <a:endParaRPr lang="ru-RU"/>
          </a:p>
        </p:txBody>
      </p:sp>
      <p:sp>
        <p:nvSpPr>
          <p:cNvPr id="34820" name="Прямоугольник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4821" name="Прямоугольник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F0B6EC5B-DE15-4B62-9DC0-DE1BD893DD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26627" name="Прямоугольник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A867F65D-90F6-401F-80D9-A03799D5A7F4}" type="datetime1">
              <a:rPr lang="ru-RU" noProof="0" smtClean="0"/>
              <a:t>09.04.2019</a:t>
            </a:fld>
            <a:endParaRPr lang="ru-RU" noProof="0"/>
          </a:p>
        </p:txBody>
      </p:sp>
      <p:sp>
        <p:nvSpPr>
          <p:cNvPr id="26628" name="Прямоугольник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Прямоугольник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6630" name="Прямоугольник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26631" name="Прямоугольник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823FACB9-4E35-4CB3-835A-2EBF55FAEDE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5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7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7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3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2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3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0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2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8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3FACB9-4E35-4CB3-835A-2EBF55FAEDE3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Линия 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ru-RU" noProof="0"/>
          </a:p>
        </p:txBody>
      </p:sp>
      <p:grpSp>
        <p:nvGrpSpPr>
          <p:cNvPr id="47112" name="Группа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Овал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4" name="Овал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5" name="Овал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6" name="Овал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7" name="Овал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8" name="Овал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19" name="Овал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0" name="Овал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1" name="Овал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2" name="Овал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3" name="Овал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4" name="Овал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5" name="Овал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6" name="Овал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7" name="Овал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8" name="Овал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29" name="Овал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0" name="Овал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1" name="Овал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2" name="Овал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3" name="Овал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4" name="Овал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5" name="Овал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6" name="Овал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7" name="Овал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8" name="Овал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39" name="Овал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40" name="Овал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41" name="Овал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42" name="Овал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7143" name="Овал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7144" name="Линия 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7107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rtlCol="0"/>
          <a:lstStyle>
            <a:lvl1pPr algn="r">
              <a:defRPr sz="4400"/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47108" name="Текст 2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 rtlCol="0"/>
          <a:lstStyle>
            <a:lvl1pPr marL="0" indent="0" algn="r">
              <a:buFontTx/>
              <a:buNone/>
              <a:defRPr sz="2900"/>
            </a:lvl1pPr>
          </a:lstStyle>
          <a:p>
            <a:pPr lvl="0" rtl="0"/>
            <a:r>
              <a:rPr lang="ru-RU" noProof="0"/>
              <a:t>Образец подзаголовка</a:t>
            </a:r>
          </a:p>
        </p:txBody>
      </p:sp>
      <p:sp>
        <p:nvSpPr>
          <p:cNvPr id="47109" name="Дата 3"/>
          <p:cNvSpPr>
            <a:spLocks noGrp="1" noChangeArrowheads="1"/>
          </p:cNvSpPr>
          <p:nvPr>
            <p:ph type="dt" sz="half" idx="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A908749-E233-400E-AA8B-676D58DAF3A7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47110" name="Нижний колонтитул 4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7111" name="Номер слайда 5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945280F-DE53-48B1-9FB9-96A39916642A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45720" indent="0">
              <a:buFontTx/>
              <a:buNone/>
              <a:defRPr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CD7FFECE-7EC3-4E38-AB60-7BF9A097CB4D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72E90EB-6CA4-453F-8712-C339590DE034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28600" y="228600"/>
            <a:ext cx="6076950" cy="5707063"/>
          </a:xfrm>
        </p:spPr>
        <p:txBody>
          <a:bodyPr vert="eaVert" rtlCol="0"/>
          <a:lstStyle>
            <a:lvl1pPr marL="45720" indent="0">
              <a:buFontTx/>
              <a:buNone/>
              <a:defRPr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E6651CC-0A69-435C-A377-0073BEF118EA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6D251BA-4196-46F7-BF5E-DE37F6712AD1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45720" indent="0">
              <a:buFontTx/>
              <a:buNone/>
              <a:defRPr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789F0BA-4750-4D69-95A3-A63F3B4C82B8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1C6F290-D301-4864-9490-340EF11588D9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1C05D85-84B3-48B7-9D97-D1BA1D9A2FC7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0208CE1-DD55-4A43-A479-EF83A2DC3985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430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149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4E2866-DF10-41D5-BDCB-4A04F6AA6B93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0927AF89-6755-46F5-BBCF-E571D7F311A5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24A4474-5A87-48DB-8262-3E6316078229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76BE3C0-1208-4260-82C3-0EB040027195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C661749-4BC5-495C-973F-2A93DEFCBF4D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5F02DF6-5EF1-449D-8E8F-F40E7D2FCBCB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0C3FE87-D376-4BDC-A80C-0B93909FAC0F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C3460AA-1533-4548-8781-A6D0EAE276D6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marL="4572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5869A9A-69DB-4581-895A-3BCA620952B7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C6386842-FEC9-453F-B6F7-7C945F3A2D73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C82D7165-3498-45FA-AD18-09B79056FA62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96DA581-ADE3-4A40-91CB-711A776CAC29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Линия 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ru-RU" noProof="0"/>
          </a:p>
        </p:txBody>
      </p:sp>
      <p:grpSp>
        <p:nvGrpSpPr>
          <p:cNvPr id="46088" name="Группа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Овал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0" name="Овал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1" name="Овал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2" name="Овал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3" name="Овал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4" name="Овал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5" name="Овал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6" name="Овал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7" name="Овал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8" name="Овал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099" name="Овал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0" name="Овал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1" name="Овал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2" name="Овал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3" name="Овал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4" name="Овал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5" name="Овал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6" name="Овал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7" name="Овал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8" name="Овал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09" name="Овал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0" name="Овал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1" name="Овал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2" name="Овал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3" name="Овал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4" name="Овал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5" name="Овал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6" name="Овал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7" name="Овал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8" name="Овал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  <p:sp>
          <p:nvSpPr>
            <p:cNvPr id="46119" name="Овал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6083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46084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  <a:p>
            <a:pPr lvl="8" rtl="0"/>
            <a:endParaRPr lang="ru-RU" altLang="en-US" noProof="0" dirty="0"/>
          </a:p>
          <a:p>
            <a:pPr lvl="8" rtl="0"/>
            <a:endParaRPr lang="ru-RU" altLang="en-US" noProof="0" dirty="0"/>
          </a:p>
        </p:txBody>
      </p:sp>
      <p:sp>
        <p:nvSpPr>
          <p:cNvPr id="46085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 rtl="0"/>
            <a:fld id="{314E3C84-3980-4D3F-886F-1BEAEB8F6B30}" type="datetime1">
              <a:rPr lang="ru-RU" altLang="en-US" noProof="0" smtClean="0"/>
              <a:t>09.04.2019</a:t>
            </a:fld>
            <a:endParaRPr lang="ru-RU" altLang="en-US" noProof="0"/>
          </a:p>
        </p:txBody>
      </p:sp>
      <p:sp>
        <p:nvSpPr>
          <p:cNvPr id="46086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6087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 rtl="0"/>
            <a:fld id="{D7E5119E-5338-4B55-81DC-57EAC9440FD0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/>
              <a:t>Обучение </a:t>
            </a:r>
            <a:r>
              <a:rPr lang="ru-RU" dirty="0"/>
              <a:t>с подкреплением</a:t>
            </a:r>
            <a:endParaRPr lang="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01B0A8-FCB9-4CAC-86F0-592A5A587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Многорукие бандиты</a:t>
            </a:r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E88BA-C100-45F7-B2E8-A0D57582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Алгоритмы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6EF10-C287-4341-AD3D-9B48C289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50292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dirty="0"/>
              <a:t>Жадный (</a:t>
            </a:r>
            <a:r>
              <a:rPr lang="en-US" dirty="0"/>
              <a:t>epsilon greedy)</a:t>
            </a:r>
            <a:endParaRPr lang="ru-RU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dirty="0"/>
              <a:t>Эпсилон жадный (</a:t>
            </a:r>
            <a:r>
              <a:rPr lang="en-US" dirty="0"/>
              <a:t>epsilon greedy)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dirty="0"/>
              <a:t>Алгоритм мягкого максимума 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dirty="0"/>
              <a:t>Алгоритм верхнего доверительного интервала (</a:t>
            </a:r>
            <a:r>
              <a:rPr lang="en-US" dirty="0"/>
              <a:t>upper confidence bound, UCB)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FCCDA-CC84-4DFF-A890-904E9BAF3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" r="2549"/>
          <a:stretch/>
        </p:blipFill>
        <p:spPr>
          <a:xfrm>
            <a:off x="13320" y="980728"/>
            <a:ext cx="89644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71DDC3-6DD9-45D0-BD4C-AB72FCCF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8961742" cy="6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4EE38-DE1D-4015-B070-A6B7E4B6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Эксперимент</a:t>
            </a:r>
            <a:endParaRPr lang="ru" dirty="0"/>
          </a:p>
        </p:txBody>
      </p:sp>
      <p:pic>
        <p:nvPicPr>
          <p:cNvPr id="4098" name="Picture 2" descr="ÐÑÐ°ÑÐ¸Ðº Ð½Ð°Ð³ÑÐ°Ð´ ÑÑÑÐµÐ´Ð½ÐµÐ½Ð½ÑÑ Ð¿Ð¾ 2000 ÑÐºÑÐ¿ÐµÑÐ¸Ð¼ÐµÐ½ÑÐ°Ð¼, Ð´Ð»Ñ ÑÐ°Ð·Ð½ÑÑ ÑÑÑÐ°ÑÐµÐ³Ð¸Ð¹">
            <a:extLst>
              <a:ext uri="{FF2B5EF4-FFF2-40B4-BE49-F238E27FC236}">
                <a16:creationId xmlns:a16="http://schemas.microsoft.com/office/drawing/2014/main" id="{D879BAB3-4759-41A0-80D8-0A1ACC5B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" y="1619824"/>
            <a:ext cx="7032104" cy="5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188D4A7-FFF7-41FC-9CAD-6B75F1EAE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54880"/>
              </p:ext>
            </p:extLst>
          </p:nvPr>
        </p:nvGraphicFramePr>
        <p:xfrm>
          <a:off x="7004496" y="1636220"/>
          <a:ext cx="2016224" cy="4513100"/>
        </p:xfrm>
        <a:graphic>
          <a:graphicData uri="http://schemas.openxmlformats.org/drawingml/2006/table">
            <a:tbl>
              <a:tblPr/>
              <a:tblGrid>
                <a:gridCol w="853018">
                  <a:extLst>
                    <a:ext uri="{9D8B030D-6E8A-4147-A177-3AD203B41FA5}">
                      <a16:colId xmlns:a16="http://schemas.microsoft.com/office/drawing/2014/main" val="2719771999"/>
                    </a:ext>
                  </a:extLst>
                </a:gridCol>
                <a:gridCol w="1163206">
                  <a:extLst>
                    <a:ext uri="{9D8B030D-6E8A-4147-A177-3AD203B41FA5}">
                      <a16:colId xmlns:a16="http://schemas.microsoft.com/office/drawing/2014/main" val="4133367594"/>
                    </a:ext>
                  </a:extLst>
                </a:gridCol>
              </a:tblGrid>
              <a:tr h="830843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Ручка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effectLst/>
                        </a:rPr>
                        <a:t>Ср. награда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60709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0.089668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96074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2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-0.757752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30655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3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0.497168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0467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4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0.811979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61771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5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-0.367975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29585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-0.666402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01137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7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0.432601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59015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8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2.769230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54057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9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0.943522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30070"/>
                  </a:ext>
                </a:extLst>
              </a:tr>
              <a:tr h="45899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effectLst/>
                        </a:rPr>
                        <a:t>-0.151123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9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4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F7E1A-4726-4A4D-936E-1547410B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Алгоритм </a:t>
            </a:r>
            <a:r>
              <a:rPr lang="en-US" dirty="0"/>
              <a:t>UCB1</a:t>
            </a:r>
            <a:endParaRPr lang="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78D852-A739-4466-B352-F68CBED3EE89}"/>
              </a:ext>
            </a:extLst>
          </p:cNvPr>
          <p:cNvSpPr/>
          <p:nvPr/>
        </p:nvSpPr>
        <p:spPr>
          <a:xfrm>
            <a:off x="395536" y="1902428"/>
            <a:ext cx="76962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-apple-system"/>
              </a:rPr>
              <a:t>Инициализация: дёрнуть за каждую ручку один раз.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-apple-system"/>
              </a:rPr>
              <a:t>Пока продолжается работа:</a:t>
            </a:r>
            <a:br>
              <a:rPr lang="ru-RU" dirty="0">
                <a:solidFill>
                  <a:srgbClr val="222222"/>
                </a:solidFill>
                <a:latin typeface="-apple-system"/>
              </a:rPr>
            </a:br>
            <a:r>
              <a:rPr lang="ru-RU" dirty="0">
                <a:solidFill>
                  <a:srgbClr val="222222"/>
                </a:solidFill>
                <a:latin typeface="-apple-system"/>
              </a:rPr>
              <a:t>дёрнуть за ручку 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a</a:t>
            </a:r>
            <a:r>
              <a:rPr lang="ru-RU" dirty="0">
                <a:solidFill>
                  <a:srgbClr val="222222"/>
                </a:solidFill>
                <a:latin typeface="-apple-system"/>
              </a:rPr>
              <a:t>, для которой максимальна величина </a:t>
            </a:r>
            <a:endParaRPr lang="ru-RU" b="0" i="0" dirty="0">
              <a:solidFill>
                <a:srgbClr val="222222"/>
              </a:solidFill>
              <a:effectLst/>
              <a:latin typeface="-apple-syste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2E7452-3ED2-4FBF-93B2-6DEC5703108B}"/>
                  </a:ext>
                </a:extLst>
              </p:cNvPr>
              <p:cNvSpPr txBox="1"/>
              <p:nvPr/>
            </p:nvSpPr>
            <p:spPr>
              <a:xfrm>
                <a:off x="683568" y="3573016"/>
                <a:ext cx="1899879" cy="1182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2E7452-3ED2-4FBF-93B2-6DEC57031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73016"/>
                <a:ext cx="1899879" cy="1182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17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2586E-A756-4ADD-99B2-735D601C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2" y="503135"/>
            <a:ext cx="7594511" cy="61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6D30C7-FDDF-4570-AC37-1A7AC976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999984" cy="50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C932B9-C449-47F0-B82C-13CBC37C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55" y="836712"/>
            <a:ext cx="9144000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2114C9-ACE9-4CC6-AFA9-6E7FF95D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8560F0-BFF5-4D68-B2A4-4FE9E2B5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8585"/>
            <a:ext cx="9144000" cy="4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7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65FE-5DC8-4FFF-A1C7-4CC710B3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Задача о многоруком бандите</a:t>
            </a:r>
            <a:endParaRPr lang="ru" dirty="0"/>
          </a:p>
        </p:txBody>
      </p:sp>
      <p:pic>
        <p:nvPicPr>
          <p:cNvPr id="2050" name="Picture 2" descr="https://go3.imgsmail.ru/imgpreview?key=13c7cef61449fa86&amp;mb=storage">
            <a:extLst>
              <a:ext uri="{FF2B5EF4-FFF2-40B4-BE49-F238E27FC236}">
                <a16:creationId xmlns:a16="http://schemas.microsoft.com/office/drawing/2014/main" id="{5044CC92-30FC-44BB-A716-5A942919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6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73141-D3A6-47A5-B703-C5FDED97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/>
              <a:t>П</a:t>
            </a:r>
            <a:r>
              <a:rPr lang="ru-RU" dirty="0"/>
              <a:t>остановка задачи</a:t>
            </a:r>
            <a:endParaRPr lang="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126575-8098-47CC-877D-44911E20B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1560" y="2204863"/>
            <a:ext cx="74168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Задача выглядит следующим образом. У нас есть автомат - “N-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рукий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бандит”, на каждом шаге мы выбираем за какую из N рук автомата дернуть, т.е. множество действий будет A={1,2,…,N}. Выбор действия a(t</a:t>
            </a:r>
            <a:r>
              <a:rPr lang="ru-RU" altLang="ru-RU" sz="2400" dirty="0">
                <a:cs typeface="Arial" panose="020B0604020202020204" pitchFamily="34" charset="0"/>
              </a:rPr>
              <a:t>)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на шаге t, влечет награду</a:t>
            </a:r>
            <a:r>
              <a:rPr kumimoji="0" lang="ru-RU" altLang="ru-RU" sz="240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R(a) при этом R(a),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a∈A</a:t>
            </a:r>
            <a:r>
              <a:rPr lang="ru-RU" altLang="ru-RU" sz="2400" dirty="0">
                <a:cs typeface="Arial" panose="020B0604020202020204" pitchFamily="34" charset="0"/>
              </a:rPr>
              <a:t>,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 есть случайная величина,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распределение которой мы не знаем.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Состояние среды у нас от шага к шагу не меняется, </a:t>
            </a:r>
            <a:r>
              <a:rPr kumimoji="0" lang="ru-RU" altLang="ru-RU" sz="240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а значит множество S={s} постоянно</a:t>
            </a:r>
            <a:r>
              <a:rPr kumimoji="0" lang="ru-RU" altLang="ru-RU" sz="240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и ни на что не влияет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81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37FB1-9D2A-402E-AEDC-342DC19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Компромисс между исследованием и эксплуатацией</a:t>
            </a:r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E9E13-8C60-40B1-961A-C74E2AAB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912224" cy="4411663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Можно играть на одном, получать какой-то выигрыш (это будет эксплуатацией лучшего известного варианта, </a:t>
            </a:r>
            <a:r>
              <a:rPr lang="ru-RU" i="1" dirty="0" err="1"/>
              <a:t>exploitation</a:t>
            </a:r>
            <a:r>
              <a:rPr lang="ru-RU" dirty="0"/>
              <a:t>), но рядом может стоять другой автомат, потенциальный выигрыш на котором будет больше. </a:t>
            </a:r>
          </a:p>
          <a:p>
            <a:r>
              <a:rPr lang="ru-RU" dirty="0"/>
              <a:t>Если же начать  искать автомат лучше (это будет исследованием других вариантов, </a:t>
            </a:r>
            <a:r>
              <a:rPr lang="ru-RU" i="1" dirty="0" err="1"/>
              <a:t>exploration</a:t>
            </a:r>
            <a:r>
              <a:rPr lang="ru-RU" dirty="0"/>
              <a:t>), то  можно потерять часть выигрыша в случае, если текущий автомат действительно был самым лучшим.</a:t>
            </a:r>
          </a:p>
          <a:p>
            <a:r>
              <a:rPr lang="ru-RU" dirty="0"/>
              <a:t>Проблема выбора в такой ситуации называется компромиссом между исследованием и эксплуатацией </a:t>
            </a:r>
          </a:p>
        </p:txBody>
      </p:sp>
    </p:spTree>
    <p:extLst>
      <p:ext uri="{BB962C8B-B14F-4D97-AF65-F5344CB8AC3E}">
        <p14:creationId xmlns:p14="http://schemas.microsoft.com/office/powerpoint/2010/main" val="212083451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для обучения продажам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26713857_TF02819076" id="{D3F2322C-6C6E-4637-A514-1EDCF5F6C396}" vid="{E50F6ACA-A6A8-4580-90BE-8984E430DE29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обучения продажам</Template>
  <TotalTime>106</TotalTime>
  <Words>144</Words>
  <Application>Microsoft Office PowerPoint</Application>
  <PresentationFormat>Экран (4:3)</PresentationFormat>
  <Paragraphs>58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Cambria Math</vt:lpstr>
      <vt:lpstr>Wingdings</vt:lpstr>
      <vt:lpstr>Презентация для обучения продажам</vt:lpstr>
      <vt:lpstr>Обучение с подкреплением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о многоруком бандите</vt:lpstr>
      <vt:lpstr>Постановка задачи</vt:lpstr>
      <vt:lpstr>Компромисс между исследованием и эксплуатацией</vt:lpstr>
      <vt:lpstr>Алгоритмы</vt:lpstr>
      <vt:lpstr>Презентация PowerPoint</vt:lpstr>
      <vt:lpstr>Презентация PowerPoint</vt:lpstr>
      <vt:lpstr>Эксперимент</vt:lpstr>
      <vt:lpstr>Алгоритм UCB1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 подкреплением</dc:title>
  <dc:creator>Ira</dc:creator>
  <cp:lastModifiedBy>Ira</cp:lastModifiedBy>
  <cp:revision>10</cp:revision>
  <dcterms:created xsi:type="dcterms:W3CDTF">2019-04-09T18:48:57Z</dcterms:created>
  <dcterms:modified xsi:type="dcterms:W3CDTF">2019-04-09T20:35:11Z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