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drawings/drawing4.xml" ContentType="application/vnd.openxmlformats-officedocument.drawingml.chartshapes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drawings/drawing6.xml" ContentType="application/vnd.openxmlformats-officedocument.drawingml.chartshapes+xml"/>
  <Override PartName="/ppt/charts/chart8.xml" ContentType="application/vnd.openxmlformats-officedocument.drawingml.chart+xml"/>
  <Override PartName="/ppt/drawings/drawing7.xml" ContentType="application/vnd.openxmlformats-officedocument.drawingml.chartshapes+xml"/>
  <Override PartName="/ppt/charts/chart9.xml" ContentType="application/vnd.openxmlformats-officedocument.drawingml.chart+xml"/>
  <Override PartName="/ppt/drawings/drawing8.xml" ContentType="application/vnd.openxmlformats-officedocument.drawingml.chartshapes+xml"/>
  <Override PartName="/ppt/charts/chart10.xml" ContentType="application/vnd.openxmlformats-officedocument.drawingml.chart+xml"/>
  <Override PartName="/ppt/drawings/drawing9.xml" ContentType="application/vnd.openxmlformats-officedocument.drawingml.chartshapes+xml"/>
  <Override PartName="/ppt/charts/chart11.xml" ContentType="application/vnd.openxmlformats-officedocument.drawingml.chart+xml"/>
  <Override PartName="/ppt/drawings/drawing10.xml" ContentType="application/vnd.openxmlformats-officedocument.drawingml.chartshapes+xml"/>
  <Override PartName="/ppt/charts/chart12.xml" ContentType="application/vnd.openxmlformats-officedocument.drawingml.chart+xml"/>
  <Override PartName="/ppt/drawings/drawing1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7" r:id="rId4"/>
    <p:sldId id="259" r:id="rId5"/>
    <p:sldId id="261" r:id="rId6"/>
    <p:sldId id="263" r:id="rId7"/>
    <p:sldId id="264" r:id="rId8"/>
    <p:sldId id="258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  <a:srgbClr val="0066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7;&#1090;&#1072;&#1088;&#1099;&#1077;_&#1083;&#1077;&#1082;&#1094;&#1080;&#1080;\&#1043;&#1072;&#1083;&#1086;&#1075;&#1077;&#1085;&#1080;&#1076;&#1099;.xlsx" TargetMode="Externa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7;&#1090;&#1072;&#1088;&#1099;&#1077;_&#1083;&#1077;&#1082;&#1094;&#1080;&#1080;\&#1043;&#1072;&#1083;&#1086;&#1075;&#1077;&#1085;&#1080;&#1076;&#1099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7;&#1090;&#1072;&#1088;&#1099;&#1077;_&#1083;&#1077;&#1082;&#1094;&#1080;&#1080;\&#1043;&#1072;&#1083;&#1086;&#1075;&#1077;&#1085;&#1080;&#1076;&#1099;.xlsx" TargetMode="Externa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4;&#1082;&#1089;&#1080;&#1076;&#1099;.xlsx" TargetMode="Externa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file:///C:\&#1045;&#1078;&#1080;&#1082;\UCHPED\&#1059;&#1095;&#1077;&#1073;&#1085;&#1099;&#1081;_&#1087;&#1088;&#1086;&#1094;&#1077;&#1089;&#1089;\I_&#1082;&#1091;&#1088;&#1089;\&#1051;&#1077;&#1082;&#1094;&#1080;&#1080;\&#1057;&#1090;&#1072;&#1088;&#1099;&#1077;_&#1083;&#1077;&#1082;&#1094;&#1080;&#1080;\&#1043;&#1072;&#1083;&#1086;&#1075;&#1077;&#1085;&#1080;&#1076;&#1099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8088769255281E-2"/>
          <c:y val="0.10525387372263746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pPr>
              <a:ln>
                <a:solidFill>
                  <a:srgbClr val="0066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Data!$C$4:$C$11</c:f>
              <c:numCache>
                <c:formatCode>General</c:formatCode>
                <c:ptCount val="8"/>
                <c:pt idx="0">
                  <c:v>1570</c:v>
                </c:pt>
                <c:pt idx="1">
                  <c:v>2507</c:v>
                </c:pt>
                <c:pt idx="2">
                  <c:v>510</c:v>
                </c:pt>
                <c:pt idx="3">
                  <c:v>-78</c:v>
                </c:pt>
                <c:pt idx="4">
                  <c:v>41</c:v>
                </c:pt>
                <c:pt idx="5">
                  <c:v>-219</c:v>
                </c:pt>
                <c:pt idx="6">
                  <c:v>-224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3295616"/>
        <c:axId val="84744832"/>
      </c:scatterChart>
      <c:valAx>
        <c:axId val="8329561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84744832"/>
        <c:crossesAt val="-250"/>
        <c:crossBetween val="midCat"/>
      </c:valAx>
      <c:valAx>
        <c:axId val="84744832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8329561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7263779527559"/>
          <c:y val="7.2756410256410248E-2"/>
          <c:w val="0.83936286089238843"/>
          <c:h val="0.740318662090315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Хлориды!$L$1:$L$2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xVal>
            <c:numRef>
              <c:f>Хлориды!$K$4:$K$10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Хлориды!$L$4:$L$10</c:f>
              <c:numCache>
                <c:formatCode>0</c:formatCode>
                <c:ptCount val="7"/>
                <c:pt idx="0">
                  <c:v>-409</c:v>
                </c:pt>
                <c:pt idx="1">
                  <c:v>-247</c:v>
                </c:pt>
                <c:pt idx="2">
                  <c:v>-142.33333333333334</c:v>
                </c:pt>
                <c:pt idx="3">
                  <c:v>-34.75</c:v>
                </c:pt>
                <c:pt idx="4">
                  <c:v>76.333333333333329</c:v>
                </c:pt>
                <c:pt idx="5">
                  <c:v>125.5</c:v>
                </c:pt>
                <c:pt idx="6">
                  <c:v>-54.666666666666664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Хлориды!$M$1:$M$2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circle"/>
            <c:size val="7"/>
            <c:spPr>
              <a:solidFill>
                <a:srgbClr val="006600"/>
              </a:solidFill>
              <a:ln>
                <a:solidFill>
                  <a:srgbClr val="99FF99"/>
                </a:solidFill>
              </a:ln>
            </c:spPr>
          </c:marker>
          <c:xVal>
            <c:numRef>
              <c:f>Хлориды!$K$4:$K$10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Хлориды!$M$4:$M$10</c:f>
              <c:numCache>
                <c:formatCode>0</c:formatCode>
                <c:ptCount val="7"/>
                <c:pt idx="0">
                  <c:v>-410</c:v>
                </c:pt>
                <c:pt idx="1">
                  <c:v>-320.5</c:v>
                </c:pt>
                <c:pt idx="2">
                  <c:v>-234.66666666666666</c:v>
                </c:pt>
                <c:pt idx="3">
                  <c:v>-172</c:v>
                </c:pt>
                <c:pt idx="4">
                  <c:v>-87.2</c:v>
                </c:pt>
                <c:pt idx="5">
                  <c:v>-14</c:v>
                </c:pt>
                <c:pt idx="6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6245376"/>
        <c:axId val="86248064"/>
      </c:scatterChart>
      <c:valAx>
        <c:axId val="8624537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86248064"/>
        <c:crossesAt val="-1300"/>
        <c:crossBetween val="midCat"/>
      </c:valAx>
      <c:valAx>
        <c:axId val="86248064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862453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7259389479601"/>
          <c:y val="7.9795262701859868E-2"/>
          <c:w val="0.83936286089238843"/>
          <c:h val="0.740318662090315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Data!$K$1:$K$2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xVal>
            <c:numRef>
              <c:f>Data!$J$4:$J$10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Data!$K$4:$K$10</c:f>
              <c:numCache>
                <c:formatCode>0</c:formatCode>
                <c:ptCount val="7"/>
                <c:pt idx="0">
                  <c:v>-1195.7976000000001</c:v>
                </c:pt>
                <c:pt idx="1">
                  <c:v>-1198</c:v>
                </c:pt>
                <c:pt idx="2">
                  <c:v>-849.33333333333337</c:v>
                </c:pt>
                <c:pt idx="3">
                  <c:v>-394</c:v>
                </c:pt>
                <c:pt idx="4">
                  <c:v>-16.52</c:v>
                </c:pt>
                <c:pt idx="5">
                  <c:v>0</c:v>
                </c:pt>
                <c:pt idx="6">
                  <c:v>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Data!$L$1:$L$2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circle"/>
            <c:size val="7"/>
            <c:spPr>
              <a:solidFill>
                <a:srgbClr val="006600"/>
              </a:solidFill>
              <a:ln>
                <a:solidFill>
                  <a:srgbClr val="99FF99"/>
                </a:solidFill>
              </a:ln>
            </c:spPr>
          </c:marker>
          <c:xVal>
            <c:numRef>
              <c:f>Data!$J$4:$J$10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Data!$L$4:$L$10</c:f>
              <c:numCache>
                <c:formatCode>0</c:formatCode>
                <c:ptCount val="7"/>
                <c:pt idx="0">
                  <c:v>-832</c:v>
                </c:pt>
                <c:pt idx="1">
                  <c:v>-1204</c:v>
                </c:pt>
                <c:pt idx="2">
                  <c:v>-1117.3333333333333</c:v>
                </c:pt>
                <c:pt idx="3">
                  <c:v>-911</c:v>
                </c:pt>
                <c:pt idx="4">
                  <c:v>-142.80000000000001</c:v>
                </c:pt>
                <c:pt idx="5">
                  <c:v>-265.33333333333331</c:v>
                </c:pt>
                <c:pt idx="6">
                  <c:v>19.62857142857143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2662016"/>
        <c:axId val="132698496"/>
      </c:scatterChart>
      <c:valAx>
        <c:axId val="13266201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32698496"/>
        <c:crossesAt val="-1300"/>
        <c:crossBetween val="midCat"/>
      </c:valAx>
      <c:valAx>
        <c:axId val="132698496"/>
        <c:scaling>
          <c:orientation val="minMax"/>
          <c:max val="100"/>
          <c:min val="-130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3266201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77263779527559"/>
          <c:y val="7.6955876578419832E-2"/>
          <c:w val="0.77823582940384606"/>
          <c:h val="0.73611920557174448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Data!$R$1:$R$2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66CCFF"/>
              </a:solidFill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xVal>
            <c:numRef>
              <c:f>Data!$Q$4:$Q$10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Data!$R$4:$R$10</c:f>
              <c:numCache>
                <c:formatCode>0.00</c:formatCode>
                <c:ptCount val="7"/>
                <c:pt idx="0">
                  <c:v>14.843517138599106</c:v>
                </c:pt>
                <c:pt idx="1">
                  <c:v>8.3089700996677749</c:v>
                </c:pt>
                <c:pt idx="2">
                  <c:v>27.298039215686277</c:v>
                </c:pt>
                <c:pt idx="3">
                  <c:v>28.205128205128204</c:v>
                </c:pt>
                <c:pt idx="5">
                  <c:v>28.070175438596493</c:v>
                </c:pt>
                <c:pt idx="6">
                  <c:v>28.421052631578949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Data!$S$1:$S$2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diamond"/>
            <c:size val="7"/>
            <c:spPr>
              <a:ln>
                <a:solidFill>
                  <a:schemeClr val="accent2">
                    <a:lumMod val="50000"/>
                  </a:schemeClr>
                </a:solidFill>
              </a:ln>
            </c:spPr>
          </c:marker>
          <c:xVal>
            <c:numRef>
              <c:f>Data!$Q$4:$Q$10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Data!$S$4:$S$10</c:f>
              <c:numCache>
                <c:formatCode>0.00</c:formatCode>
                <c:ptCount val="7"/>
                <c:pt idx="0">
                  <c:v>27.299559471365637</c:v>
                </c:pt>
                <c:pt idx="1">
                  <c:v>11.256983240223462</c:v>
                </c:pt>
                <c:pt idx="2">
                  <c:v>25.49</c:v>
                </c:pt>
                <c:pt idx="3">
                  <c:v>22.671698113207547</c:v>
                </c:pt>
                <c:pt idx="4">
                  <c:v>25.13807531380753</c:v>
                </c:pt>
                <c:pt idx="5">
                  <c:v>40.64467005076142</c:v>
                </c:pt>
                <c:pt idx="6">
                  <c:v>96.31578947368422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Data!$T$1:$T$2</c:f>
              <c:strCache>
                <c:ptCount val="1"/>
                <c:pt idx="0">
                  <c:v>5 Rb-I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rgbClr val="CC00CC"/>
              </a:solidFill>
              <a:ln>
                <a:solidFill>
                  <a:srgbClr val="660033"/>
                </a:solidFill>
              </a:ln>
            </c:spPr>
          </c:marker>
          <c:xVal>
            <c:numRef>
              <c:f>Data!$Q$4:$Q$10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Data!$T$4:$T$10</c:f>
              <c:numCache>
                <c:formatCode>0.00</c:formatCode>
                <c:ptCount val="7"/>
                <c:pt idx="0">
                  <c:v>46.734999999999999</c:v>
                </c:pt>
                <c:pt idx="1">
                  <c:v>22.046808510638296</c:v>
                </c:pt>
                <c:pt idx="2">
                  <c:v>38.579387186629525</c:v>
                </c:pt>
                <c:pt idx="3">
                  <c:v>21.684892086330937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515136"/>
        <c:axId val="109517056"/>
      </c:scatterChart>
      <c:valAx>
        <c:axId val="10951513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109517056"/>
        <c:crossesAt val="-1300"/>
        <c:crossBetween val="midCat"/>
      </c:valAx>
      <c:valAx>
        <c:axId val="109517056"/>
        <c:scaling>
          <c:orientation val="minMax"/>
        </c:scaling>
        <c:delete val="0"/>
        <c:axPos val="l"/>
        <c:numFmt formatCode="0.0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9515136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88281749881551341"/>
          <c:y val="0.34033289933246536"/>
          <c:w val="0.113199768367063"/>
          <c:h val="0.11390811581623163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6.9417375131969009E-2"/>
          <c:y val="0.10518029166376951"/>
          <c:w val="0.86001392416234401"/>
          <c:h val="0.8277502134732424"/>
        </c:manualLayout>
      </c:layout>
      <c:scatterChart>
        <c:scatterStyle val="lineMarker"/>
        <c:varyColors val="0"/>
        <c:ser>
          <c:idx val="0"/>
          <c:order val="0"/>
          <c:spPr>
            <a:ln w="28575">
              <a:solidFill>
                <a:srgbClr val="FF0066"/>
              </a:solidFill>
            </a:ln>
          </c:spPr>
          <c:marker>
            <c:symbol val="diamond"/>
            <c:size val="7"/>
            <c:spPr>
              <a:solidFill>
                <a:srgbClr val="00FF00"/>
              </a:solidFill>
              <a:ln>
                <a:solidFill>
                  <a:srgbClr val="006600"/>
                </a:solidFill>
              </a:ln>
            </c:spPr>
          </c:marker>
          <c:dLbls>
            <c:dLbl>
              <c:idx val="0"/>
              <c:delete val="1"/>
            </c:dLbl>
            <c:dLbl>
              <c:idx val="1"/>
              <c:layout>
                <c:manualLayout>
                  <c:x val="-3.8089813459017983E-2"/>
                  <c:y val="-3.4357648147744016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2507;</a:t>
                    </a:r>
                  </a:p>
                  <a:p>
                    <a:r>
                      <a:rPr lang="en-US" dirty="0" err="1" smtClean="0">
                        <a:latin typeface="Times New Roman" pitchFamily="18" charset="0"/>
                        <a:cs typeface="Times New Roman" pitchFamily="18" charset="0"/>
                      </a:rPr>
                      <a:t>BeO</a:t>
                    </a:r>
                    <a:endParaRPr lang="en-US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6.6243153841770404E-3"/>
                  <c:y val="-2.5195608641678947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510;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B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3</a:t>
                    </a:r>
                    <a:endParaRPr lang="en-US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5.9618838457593394E-2"/>
                  <c:y val="-1.8324079012130144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78;</a:t>
                    </a:r>
                  </a:p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CO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9872946152531122E-2"/>
                  <c:y val="-3.8938667900776554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+41;</a:t>
                    </a:r>
                  </a:p>
                  <a:p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N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O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5</a:t>
                    </a:r>
                    <a:endParaRPr lang="en-US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5.4650601919460584E-2"/>
                  <c:y val="-1.6033569135613875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itchFamily="18" charset="0"/>
                        <a:cs typeface="Times New Roman" pitchFamily="18" charset="0"/>
                      </a:rPr>
                      <a:t>-</a:t>
                    </a:r>
                    <a:r>
                      <a:rPr lang="en-US" dirty="0" smtClean="0">
                        <a:latin typeface="Times New Roman" pitchFamily="18" charset="0"/>
                        <a:cs typeface="Times New Roman" pitchFamily="18" charset="0"/>
                      </a:rPr>
                      <a:t>219; O</a:t>
                    </a:r>
                    <a:r>
                      <a:rPr lang="en-US" baseline="-25000" dirty="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baseline="-25000" dirty="0">
                      <a:latin typeface="Times New Roman" pitchFamily="18" charset="0"/>
                      <a:cs typeface="Times New Roman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/>
                      <a:t>-</a:t>
                    </a:r>
                    <a:r>
                      <a:rPr lang="en-US" smtClean="0"/>
                      <a:t>224; OF</a:t>
                    </a:r>
                    <a:r>
                      <a:rPr lang="en-US" baseline="-25000" smtClean="0"/>
                      <a:t>2</a:t>
                    </a:r>
                    <a:endParaRPr lang="en-US" baseline="-2500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1132;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Na</a:t>
                    </a:r>
                    <a:r>
                      <a:rPr lang="en-US" baseline="-25000" smtClean="0"/>
                      <a:t>2</a:t>
                    </a:r>
                    <a:r>
                      <a:rPr lang="en-US" smtClean="0"/>
                      <a:t>O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8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2852;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MgO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2072;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Al</a:t>
                    </a:r>
                    <a:r>
                      <a:rPr lang="en-US" baseline="-25000" smtClean="0"/>
                      <a:t>2</a:t>
                    </a:r>
                    <a:r>
                      <a:rPr lang="en-US" smtClean="0"/>
                      <a:t>O</a:t>
                    </a:r>
                    <a:r>
                      <a:rPr lang="en-US" baseline="-25000" smtClean="0"/>
                      <a:t>3</a:t>
                    </a:r>
                    <a:endParaRPr lang="en-US" baseline="-2500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1725;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SiO</a:t>
                    </a:r>
                    <a:r>
                      <a:rPr lang="en-US" baseline="-25000" smtClean="0"/>
                      <a:t>2</a:t>
                    </a:r>
                    <a:endParaRPr lang="en-US" baseline="-2500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340;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P</a:t>
                    </a:r>
                    <a:r>
                      <a:rPr lang="en-US" baseline="-25000" smtClean="0"/>
                      <a:t>4</a:t>
                    </a:r>
                    <a:r>
                      <a:rPr lang="en-US" smtClean="0"/>
                      <a:t>O</a:t>
                    </a:r>
                    <a:r>
                      <a:rPr lang="en-US" baseline="-25000" smtClean="0"/>
                      <a:t>10</a:t>
                    </a:r>
                    <a:endParaRPr lang="en-US" baseline="-2500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4.8026286535283541E-2"/>
                  <c:y val="1.6033569135613875E-2"/>
                </c:manualLayout>
              </c:layout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17;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dirty="0" smtClean="0"/>
                      <a:t>SO</a:t>
                    </a:r>
                    <a:r>
                      <a:rPr lang="en-US" baseline="-25000" dirty="0" smtClean="0"/>
                      <a:t>2</a:t>
                    </a:r>
                    <a:endParaRPr lang="en-US" baseline="-25000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/>
              <c:tx>
                <c:rich>
                  <a:bodyPr/>
                  <a:lstStyle/>
                  <a:p>
                    <a:r>
                      <a:rPr lang="en-US"/>
                      <a:t>-</a:t>
                    </a:r>
                    <a:r>
                      <a:rPr lang="en-US" smtClean="0"/>
                      <a:t>92</a:t>
                    </a:r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;</a:t>
                    </a:r>
                  </a:p>
                  <a:p>
                    <a:r>
                      <a:rPr lang="en-US" smtClean="0">
                        <a:latin typeface="Times New Roman" pitchFamily="18" charset="0"/>
                        <a:cs typeface="Times New Roman" pitchFamily="18" charset="0"/>
                      </a:rPr>
                      <a:t>ClO</a:t>
                    </a:r>
                    <a:r>
                      <a:rPr lang="en-US" baseline="-25000" smtClean="0">
                        <a:latin typeface="Times New Roman" pitchFamily="18" charset="0"/>
                        <a:cs typeface="Times New Roman" pitchFamily="18" charset="0"/>
                      </a:rPr>
                      <a:t>2</a:t>
                    </a:r>
                    <a:endParaRPr lang="en-US" baseline="-2500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740;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K</a:t>
                    </a:r>
                    <a:r>
                      <a:rPr lang="en-US" baseline="-25000" smtClean="0"/>
                      <a:t>2</a:t>
                    </a:r>
                    <a:r>
                      <a:rPr lang="en-US" smtClean="0"/>
                      <a:t>O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1572;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CaO</a:t>
                    </a:r>
                    <a:endParaRPr lang="en-US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6"/>
              <c:layout/>
              <c:tx>
                <c:rich>
                  <a:bodyPr/>
                  <a:lstStyle/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2485;</a:t>
                    </a:r>
                  </a:p>
                  <a:p>
                    <a:pPr>
                      <a:defRPr sz="120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 smtClean="0"/>
                      <a:t>Sc</a:t>
                    </a:r>
                    <a:r>
                      <a:rPr lang="en-US" baseline="-25000" smtClean="0"/>
                      <a:t>2</a:t>
                    </a:r>
                    <a:r>
                      <a:rPr lang="en-US" smtClean="0"/>
                      <a:t>O</a:t>
                    </a:r>
                    <a:r>
                      <a:rPr lang="en-US" baseline="-25000" smtClean="0"/>
                      <a:t>3</a:t>
                    </a:r>
                    <a:endParaRPr lang="en-US" baseline="-2500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Data_add!$B$3:$B$19</c:f>
              <c:numCache>
                <c:formatCode>General</c:formatCode>
                <c:ptCount val="17"/>
                <c:pt idx="0">
                  <c:v>3</c:v>
                </c:pt>
                <c:pt idx="1">
                  <c:v>4</c:v>
                </c:pt>
                <c:pt idx="2">
                  <c:v>5</c:v>
                </c:pt>
                <c:pt idx="3">
                  <c:v>6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11</c:v>
                </c:pt>
                <c:pt idx="8">
                  <c:v>12</c:v>
                </c:pt>
                <c:pt idx="9">
                  <c:v>13</c:v>
                </c:pt>
                <c:pt idx="10">
                  <c:v>14</c:v>
                </c:pt>
                <c:pt idx="11">
                  <c:v>15</c:v>
                </c:pt>
                <c:pt idx="12">
                  <c:v>16</c:v>
                </c:pt>
                <c:pt idx="13">
                  <c:v>17</c:v>
                </c:pt>
                <c:pt idx="14">
                  <c:v>19</c:v>
                </c:pt>
                <c:pt idx="15">
                  <c:v>20</c:v>
                </c:pt>
                <c:pt idx="16">
                  <c:v>21</c:v>
                </c:pt>
              </c:numCache>
            </c:numRef>
          </c:xVal>
          <c:yVal>
            <c:numRef>
              <c:f>Data_add!$C$3:$C$19</c:f>
              <c:numCache>
                <c:formatCode>General</c:formatCode>
                <c:ptCount val="17"/>
                <c:pt idx="0">
                  <c:v>1570</c:v>
                </c:pt>
                <c:pt idx="1">
                  <c:v>2507</c:v>
                </c:pt>
                <c:pt idx="2">
                  <c:v>510</c:v>
                </c:pt>
                <c:pt idx="3">
                  <c:v>-78</c:v>
                </c:pt>
                <c:pt idx="4">
                  <c:v>41</c:v>
                </c:pt>
                <c:pt idx="5">
                  <c:v>-219</c:v>
                </c:pt>
                <c:pt idx="6">
                  <c:v>-224</c:v>
                </c:pt>
                <c:pt idx="7">
                  <c:v>1132</c:v>
                </c:pt>
                <c:pt idx="8">
                  <c:v>2852</c:v>
                </c:pt>
                <c:pt idx="9">
                  <c:v>2072</c:v>
                </c:pt>
                <c:pt idx="10">
                  <c:v>1725</c:v>
                </c:pt>
                <c:pt idx="11">
                  <c:v>340</c:v>
                </c:pt>
                <c:pt idx="12">
                  <c:v>17</c:v>
                </c:pt>
                <c:pt idx="13">
                  <c:v>-92</c:v>
                </c:pt>
                <c:pt idx="14">
                  <c:v>740</c:v>
                </c:pt>
                <c:pt idx="15">
                  <c:v>1572</c:v>
                </c:pt>
                <c:pt idx="16">
                  <c:v>2485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2469888"/>
        <c:axId val="93569792"/>
      </c:scatterChart>
      <c:valAx>
        <c:axId val="92469888"/>
        <c:scaling>
          <c:orientation val="minMax"/>
          <c:max val="25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600" b="0" i="1" dirty="0">
                    <a:latin typeface="Times New Roman" pitchFamily="18" charset="0"/>
                    <a:cs typeface="Times New Roman" pitchFamily="18" charset="0"/>
                  </a:rPr>
                  <a:t>Z</a:t>
                </a:r>
                <a:endParaRPr lang="ru-RU" sz="1600" b="0" i="1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0.96216811628309862"/>
              <c:y val="0.9044080474765410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aseline="0">
                <a:latin typeface="Times New Roman" pitchFamily="18" charset="0"/>
              </a:defRPr>
            </a:pPr>
            <a:endParaRPr lang="ru-RU"/>
          </a:p>
        </c:txPr>
        <c:crossAx val="93569792"/>
        <c:crossesAt val="-250"/>
        <c:crossBetween val="midCat"/>
      </c:valAx>
      <c:valAx>
        <c:axId val="93569792"/>
        <c:scaling>
          <c:orientation val="minMax"/>
          <c:max val="3000"/>
          <c:min val="-250"/>
        </c:scaling>
        <c:delete val="0"/>
        <c:axPos val="l"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 sz="1600" b="0" i="1" dirty="0">
                    <a:latin typeface="Times New Roman" pitchFamily="18" charset="0"/>
                    <a:cs typeface="Times New Roman" pitchFamily="18" charset="0"/>
                  </a:rPr>
                  <a:t>T</a:t>
                </a:r>
                <a:r>
                  <a:rPr lang="ru-RU" sz="1600" b="0" baseline="-25000" dirty="0" err="1">
                    <a:latin typeface="Times New Roman" pitchFamily="18" charset="0"/>
                    <a:cs typeface="Times New Roman" pitchFamily="18" charset="0"/>
                  </a:rPr>
                  <a:t>пл</a:t>
                </a:r>
                <a:r>
                  <a:rPr lang="ru-RU" sz="1600" b="0" dirty="0">
                    <a:latin typeface="Times New Roman" pitchFamily="18" charset="0"/>
                    <a:cs typeface="Times New Roman" pitchFamily="18" charset="0"/>
                  </a:rPr>
                  <a:t>,</a:t>
                </a:r>
                <a:r>
                  <a:rPr lang="ru-RU" sz="1600" b="0" baseline="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ru-RU" sz="1600" b="0" baseline="30000" dirty="0" err="1">
                    <a:latin typeface="Times New Roman" pitchFamily="18" charset="0"/>
                    <a:cs typeface="Times New Roman" pitchFamily="18" charset="0"/>
                  </a:rPr>
                  <a:t>о</a:t>
                </a:r>
                <a:r>
                  <a:rPr lang="ru-RU" sz="1600" b="0" baseline="0" dirty="0" err="1">
                    <a:latin typeface="Times New Roman" pitchFamily="18" charset="0"/>
                    <a:cs typeface="Times New Roman" pitchFamily="18" charset="0"/>
                  </a:rPr>
                  <a:t>С</a:t>
                </a:r>
                <a:endParaRPr lang="ru-RU" sz="1600" b="0" dirty="0">
                  <a:latin typeface="Times New Roman" pitchFamily="18" charset="0"/>
                  <a:cs typeface="Times New Roman" pitchFamily="18" charset="0"/>
                </a:endParaRPr>
              </a:p>
            </c:rich>
          </c:tx>
          <c:layout>
            <c:manualLayout>
              <c:xMode val="edge"/>
              <c:yMode val="edge"/>
              <c:x val="2.6545248703270703E-2"/>
              <c:y val="7.4528141438804495E-3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100" baseline="0">
                <a:latin typeface="Times New Roman" pitchFamily="18" charset="0"/>
              </a:defRPr>
            </a:pPr>
            <a:endParaRPr lang="ru-RU"/>
          </a:p>
        </c:txPr>
        <c:crossAx val="92469888"/>
        <c:crosses val="autoZero"/>
        <c:crossBetween val="midCat"/>
        <c:majorUnit val="250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22502815937565E-2"/>
          <c:y val="0.1102221864053005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66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Data!$C$4:$C$11</c:f>
              <c:numCache>
                <c:formatCode>General</c:formatCode>
                <c:ptCount val="8"/>
                <c:pt idx="0">
                  <c:v>1570</c:v>
                </c:pt>
                <c:pt idx="1">
                  <c:v>2507</c:v>
                </c:pt>
                <c:pt idx="2">
                  <c:v>510</c:v>
                </c:pt>
                <c:pt idx="3">
                  <c:v>-78</c:v>
                </c:pt>
                <c:pt idx="4">
                  <c:v>41</c:v>
                </c:pt>
                <c:pt idx="5">
                  <c:v>-219</c:v>
                </c:pt>
                <c:pt idx="6">
                  <c:v>-224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Data!$D$1:$D$2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C00000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Data!$D$4:$D$11</c:f>
              <c:numCache>
                <c:formatCode>General</c:formatCode>
                <c:ptCount val="8"/>
                <c:pt idx="0">
                  <c:v>1132</c:v>
                </c:pt>
                <c:pt idx="1">
                  <c:v>2852</c:v>
                </c:pt>
                <c:pt idx="2">
                  <c:v>2072</c:v>
                </c:pt>
                <c:pt idx="3">
                  <c:v>1725</c:v>
                </c:pt>
                <c:pt idx="4">
                  <c:v>340</c:v>
                </c:pt>
                <c:pt idx="5">
                  <c:v>17</c:v>
                </c:pt>
                <c:pt idx="6">
                  <c:v>-92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944448"/>
        <c:axId val="93950336"/>
      </c:scatterChart>
      <c:valAx>
        <c:axId val="93944448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93950336"/>
        <c:crossesAt val="-250"/>
        <c:crossBetween val="midCat"/>
      </c:valAx>
      <c:valAx>
        <c:axId val="93950336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394444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8088769255281E-2"/>
          <c:y val="0.10525387372263746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66CCFF"/>
              </a:solidFill>
            </a:ln>
          </c:spPr>
          <c:marker>
            <c:spPr>
              <a:ln>
                <a:solidFill>
                  <a:srgbClr val="006600"/>
                </a:solidFill>
              </a:ln>
            </c:spPr>
          </c:marker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Data!$C$4:$C$11</c:f>
              <c:numCache>
                <c:formatCode>General</c:formatCode>
                <c:ptCount val="8"/>
                <c:pt idx="0">
                  <c:v>1570</c:v>
                </c:pt>
                <c:pt idx="1">
                  <c:v>2507</c:v>
                </c:pt>
                <c:pt idx="2">
                  <c:v>510</c:v>
                </c:pt>
                <c:pt idx="3">
                  <c:v>-78</c:v>
                </c:pt>
                <c:pt idx="4">
                  <c:v>41</c:v>
                </c:pt>
                <c:pt idx="5">
                  <c:v>-219</c:v>
                </c:pt>
                <c:pt idx="6">
                  <c:v>-224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Data!$D$1:$D$2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33CC33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C00000"/>
                </a:solidFill>
              </a:ln>
            </c:spPr>
          </c:marker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Data!$D$4:$D$11</c:f>
              <c:numCache>
                <c:formatCode>General</c:formatCode>
                <c:ptCount val="8"/>
                <c:pt idx="0">
                  <c:v>1132</c:v>
                </c:pt>
                <c:pt idx="1">
                  <c:v>2852</c:v>
                </c:pt>
                <c:pt idx="2">
                  <c:v>2072</c:v>
                </c:pt>
                <c:pt idx="3">
                  <c:v>1725</c:v>
                </c:pt>
                <c:pt idx="4">
                  <c:v>340</c:v>
                </c:pt>
                <c:pt idx="5">
                  <c:v>17</c:v>
                </c:pt>
                <c:pt idx="6">
                  <c:v>-92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Data!$E$1:$E$2</c:f>
              <c:strCache>
                <c:ptCount val="1"/>
                <c:pt idx="0">
                  <c:v>4 K-Br</c:v>
                </c:pt>
              </c:strCache>
            </c:strRef>
          </c:tx>
          <c:spPr>
            <a:ln>
              <a:solidFill>
                <a:srgbClr val="800000"/>
              </a:solidFill>
            </a:ln>
          </c:spPr>
          <c:marker>
            <c:symbol val="diamond"/>
            <c:size val="7"/>
            <c:spPr>
              <a:solidFill>
                <a:srgbClr val="CC00CC"/>
              </a:solidFill>
              <a:ln>
                <a:solidFill>
                  <a:srgbClr val="660033"/>
                </a:solidFill>
              </a:ln>
            </c:spPr>
          </c:marker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Data!$E$4:$E$11</c:f>
              <c:numCache>
                <c:formatCode>General</c:formatCode>
                <c:ptCount val="8"/>
                <c:pt idx="0">
                  <c:v>740</c:v>
                </c:pt>
                <c:pt idx="1">
                  <c:v>2572</c:v>
                </c:pt>
                <c:pt idx="2">
                  <c:v>1900</c:v>
                </c:pt>
                <c:pt idx="3">
                  <c:v>1115</c:v>
                </c:pt>
                <c:pt idx="4">
                  <c:v>315</c:v>
                </c:pt>
                <c:pt idx="5">
                  <c:v>121</c:v>
                </c:pt>
                <c:pt idx="6">
                  <c:v>0</c:v>
                </c:pt>
              </c:numCache>
            </c:numRef>
          </c:yVal>
          <c:smooth val="0"/>
        </c:ser>
        <c:ser>
          <c:idx val="3"/>
          <c:order val="3"/>
          <c:tx>
            <c:strRef>
              <c:f>Data!$F$1:$F$2</c:f>
              <c:strCache>
                <c:ptCount val="1"/>
                <c:pt idx="0">
                  <c:v>5 Rb-I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diamond"/>
            <c:size val="7"/>
            <c:spPr>
              <a:solidFill>
                <a:srgbClr val="800000"/>
              </a:solidFill>
              <a:ln>
                <a:solidFill>
                  <a:schemeClr val="tx1"/>
                </a:solidFill>
              </a:ln>
            </c:spPr>
          </c:marker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Data!$F$4:$F$11</c:f>
              <c:numCache>
                <c:formatCode>General</c:formatCode>
                <c:ptCount val="8"/>
                <c:pt idx="0">
                  <c:v>500</c:v>
                </c:pt>
                <c:pt idx="1">
                  <c:v>2531</c:v>
                </c:pt>
                <c:pt idx="2">
                  <c:v>1910</c:v>
                </c:pt>
                <c:pt idx="3">
                  <c:v>1630</c:v>
                </c:pt>
                <c:pt idx="4">
                  <c:v>380</c:v>
                </c:pt>
                <c:pt idx="5">
                  <c:v>430</c:v>
                </c:pt>
                <c:pt idx="6">
                  <c:v>200</c:v>
                </c:pt>
                <c:pt idx="7">
                  <c:v>-36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3990272"/>
        <c:axId val="94004736"/>
      </c:scatterChart>
      <c:valAx>
        <c:axId val="93990272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94004736"/>
        <c:crossesAt val="-250"/>
        <c:crossBetween val="midCat"/>
      </c:valAx>
      <c:valAx>
        <c:axId val="94004736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399027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8088769255281E-2"/>
          <c:y val="0.10525387372263746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Фториды!$C$1:$C$2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66CCFF"/>
              </a:solidFill>
            </a:ln>
          </c:spPr>
          <c:marker>
            <c:spPr>
              <a:ln>
                <a:solidFill>
                  <a:srgbClr val="0066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Фториды!$B$4:$B$11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Фториды!$C$4:$C$11</c:f>
              <c:numCache>
                <c:formatCode>General</c:formatCode>
                <c:ptCount val="8"/>
                <c:pt idx="0">
                  <c:v>870</c:v>
                </c:pt>
                <c:pt idx="1">
                  <c:v>797</c:v>
                </c:pt>
                <c:pt idx="2">
                  <c:v>-128</c:v>
                </c:pt>
                <c:pt idx="3">
                  <c:v>-184</c:v>
                </c:pt>
                <c:pt idx="4">
                  <c:v>-129</c:v>
                </c:pt>
                <c:pt idx="5">
                  <c:v>-224</c:v>
                </c:pt>
                <c:pt idx="6">
                  <c:v>-76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Фториды!$D$1:$D$2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C00000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Фториды!$B$4:$B$11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Фториды!$D$4:$D$11</c:f>
              <c:numCache>
                <c:formatCode>General</c:formatCode>
                <c:ptCount val="8"/>
                <c:pt idx="0">
                  <c:v>992</c:v>
                </c:pt>
                <c:pt idx="1">
                  <c:v>1263</c:v>
                </c:pt>
                <c:pt idx="2">
                  <c:v>1290</c:v>
                </c:pt>
                <c:pt idx="3">
                  <c:v>-95</c:v>
                </c:pt>
                <c:pt idx="4">
                  <c:v>-94</c:v>
                </c:pt>
                <c:pt idx="5">
                  <c:v>-31</c:v>
                </c:pt>
                <c:pt idx="6">
                  <c:v>-93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6040576"/>
        <c:axId val="6169344"/>
      </c:scatterChart>
      <c:valAx>
        <c:axId val="604057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6169344"/>
        <c:crossesAt val="-250"/>
        <c:crossBetween val="midCat"/>
      </c:valAx>
      <c:valAx>
        <c:axId val="6169344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604057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522502815937565E-2"/>
          <c:y val="0.1102221864053005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66FF"/>
              </a:solidFill>
            </a:ln>
          </c:spPr>
          <c:marker>
            <c:spPr>
              <a:solidFill>
                <a:srgbClr val="0000FF"/>
              </a:solidFill>
              <a:ln>
                <a:solidFill>
                  <a:srgbClr val="0066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Data!$C$4:$C$11</c:f>
              <c:numCache>
                <c:formatCode>General</c:formatCode>
                <c:ptCount val="8"/>
                <c:pt idx="0">
                  <c:v>1570</c:v>
                </c:pt>
                <c:pt idx="1">
                  <c:v>2507</c:v>
                </c:pt>
                <c:pt idx="2">
                  <c:v>510</c:v>
                </c:pt>
                <c:pt idx="3">
                  <c:v>-78</c:v>
                </c:pt>
                <c:pt idx="4">
                  <c:v>41</c:v>
                </c:pt>
                <c:pt idx="5">
                  <c:v>-219</c:v>
                </c:pt>
                <c:pt idx="6">
                  <c:v>-224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Data!$D$1:$D$2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C00000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Data!$B$4:$B$11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Data!$D$4:$D$11</c:f>
              <c:numCache>
                <c:formatCode>General</c:formatCode>
                <c:ptCount val="8"/>
                <c:pt idx="0">
                  <c:v>1132</c:v>
                </c:pt>
                <c:pt idx="1">
                  <c:v>2852</c:v>
                </c:pt>
                <c:pt idx="2">
                  <c:v>2072</c:v>
                </c:pt>
                <c:pt idx="3">
                  <c:v>1725</c:v>
                </c:pt>
                <c:pt idx="4">
                  <c:v>340</c:v>
                </c:pt>
                <c:pt idx="5">
                  <c:v>17</c:v>
                </c:pt>
                <c:pt idx="6">
                  <c:v>-92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90369408"/>
        <c:axId val="91239552"/>
      </c:scatterChart>
      <c:valAx>
        <c:axId val="90369408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91239552"/>
        <c:crossesAt val="-250"/>
        <c:crossBetween val="midCat"/>
      </c:valAx>
      <c:valAx>
        <c:axId val="91239552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036940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638088769255281E-2"/>
          <c:y val="0.10525387372263746"/>
          <c:w val="0.76433263733407131"/>
          <c:h val="0.6228815801134056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Хлориды!$C$1:$C$2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66CCFF"/>
              </a:solidFill>
            </a:ln>
          </c:spPr>
          <c:marker>
            <c:spPr>
              <a:ln>
                <a:solidFill>
                  <a:srgbClr val="006600"/>
                </a:solidFill>
              </a:ln>
            </c:spPr>
          </c:marker>
          <c:dLbls>
            <c:txPr>
              <a:bodyPr/>
              <a:lstStyle/>
              <a:p>
                <a:pPr>
                  <a:defRPr>
                    <a:solidFill>
                      <a:srgbClr val="0000FF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Хлориды!$B$4:$B$11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Хлориды!$C$4:$C$11</c:f>
              <c:numCache>
                <c:formatCode>General</c:formatCode>
                <c:ptCount val="8"/>
                <c:pt idx="0">
                  <c:v>605</c:v>
                </c:pt>
                <c:pt idx="1">
                  <c:v>440</c:v>
                </c:pt>
                <c:pt idx="2">
                  <c:v>-107</c:v>
                </c:pt>
                <c:pt idx="3">
                  <c:v>-23</c:v>
                </c:pt>
                <c:pt idx="4">
                  <c:v>-40</c:v>
                </c:pt>
                <c:pt idx="5">
                  <c:v>-90</c:v>
                </c:pt>
                <c:pt idx="6">
                  <c:v>-76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Хлориды!$D$1:$D$2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diamond"/>
            <c:size val="7"/>
            <c:spPr>
              <a:solidFill>
                <a:srgbClr val="FF0000"/>
              </a:solidFill>
              <a:ln>
                <a:solidFill>
                  <a:srgbClr val="C00000"/>
                </a:solidFill>
              </a:ln>
            </c:spPr>
          </c:marker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xVal>
            <c:numRef>
              <c:f>Хлориды!$B$4:$B$11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Хлориды!$D$4:$D$11</c:f>
              <c:numCache>
                <c:formatCode>General</c:formatCode>
                <c:ptCount val="8"/>
                <c:pt idx="0">
                  <c:v>801</c:v>
                </c:pt>
                <c:pt idx="1">
                  <c:v>707</c:v>
                </c:pt>
                <c:pt idx="2">
                  <c:v>192</c:v>
                </c:pt>
                <c:pt idx="3">
                  <c:v>-69</c:v>
                </c:pt>
                <c:pt idx="4">
                  <c:v>160</c:v>
                </c:pt>
                <c:pt idx="5">
                  <c:v>-31</c:v>
                </c:pt>
                <c:pt idx="6">
                  <c:v>-101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2559104"/>
        <c:axId val="32560640"/>
      </c:scatterChart>
      <c:valAx>
        <c:axId val="32559104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200" b="1" i="0" u="none" strike="noStrike" baseline="0">
                <a:solidFill>
                  <a:srgbClr val="000000"/>
                </a:solidFill>
                <a:latin typeface="Times New Roman" pitchFamily="18" charset="0"/>
                <a:ea typeface="Calibri"/>
                <a:cs typeface="Calibri"/>
              </a:defRPr>
            </a:pPr>
            <a:endParaRPr lang="ru-RU"/>
          </a:p>
        </c:txPr>
        <c:crossAx val="32560640"/>
        <c:crossesAt val="-250"/>
        <c:crossBetween val="midCat"/>
      </c:valAx>
      <c:valAx>
        <c:axId val="32560640"/>
        <c:scaling>
          <c:orientation val="minMax"/>
          <c:max val="3250"/>
          <c:min val="-25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32559104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7259389479601"/>
          <c:y val="7.9795262701859868E-2"/>
          <c:w val="0.83936286089238843"/>
          <c:h val="0.740318662090315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Data!$K$1:$K$2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xVal>
            <c:numRef>
              <c:f>Data!$J$4:$J$10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Data!$K$4:$K$10</c:f>
              <c:numCache>
                <c:formatCode>0</c:formatCode>
                <c:ptCount val="7"/>
                <c:pt idx="0">
                  <c:v>-1195.7976000000001</c:v>
                </c:pt>
                <c:pt idx="1">
                  <c:v>-1198</c:v>
                </c:pt>
                <c:pt idx="2">
                  <c:v>-849.33333333333337</c:v>
                </c:pt>
                <c:pt idx="3">
                  <c:v>-394</c:v>
                </c:pt>
                <c:pt idx="4">
                  <c:v>-16.52</c:v>
                </c:pt>
                <c:pt idx="5">
                  <c:v>0</c:v>
                </c:pt>
                <c:pt idx="6">
                  <c:v>7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Data!$L$1:$L$2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circle"/>
            <c:size val="7"/>
            <c:spPr>
              <a:solidFill>
                <a:srgbClr val="006600"/>
              </a:solidFill>
              <a:ln>
                <a:solidFill>
                  <a:srgbClr val="99FF99"/>
                </a:solidFill>
              </a:ln>
            </c:spPr>
          </c:marker>
          <c:xVal>
            <c:numRef>
              <c:f>Data!$J$4:$J$10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Data!$L$4:$L$10</c:f>
              <c:numCache>
                <c:formatCode>0</c:formatCode>
                <c:ptCount val="7"/>
                <c:pt idx="0">
                  <c:v>-832</c:v>
                </c:pt>
                <c:pt idx="1">
                  <c:v>-1204</c:v>
                </c:pt>
                <c:pt idx="2">
                  <c:v>-1117.3333333333333</c:v>
                </c:pt>
                <c:pt idx="3">
                  <c:v>-911</c:v>
                </c:pt>
                <c:pt idx="4">
                  <c:v>-142.80000000000001</c:v>
                </c:pt>
                <c:pt idx="5">
                  <c:v>-265.33333333333331</c:v>
                </c:pt>
                <c:pt idx="6">
                  <c:v>19.62857142857143</c:v>
                </c:pt>
              </c:numCache>
            </c:numRef>
          </c:yVal>
          <c:smooth val="0"/>
        </c:ser>
        <c:ser>
          <c:idx val="2"/>
          <c:order val="2"/>
          <c:tx>
            <c:strRef>
              <c:f>Data!$M$1:$M$2</c:f>
              <c:strCache>
                <c:ptCount val="1"/>
                <c:pt idx="0">
                  <c:v>5 Rb-I</c:v>
                </c:pt>
              </c:strCache>
            </c:strRef>
          </c:tx>
          <c:spPr>
            <a:ln>
              <a:solidFill>
                <a:srgbClr val="C00000"/>
              </a:solidFill>
            </a:ln>
          </c:spPr>
          <c:marker>
            <c:spPr>
              <a:solidFill>
                <a:srgbClr val="FF0000"/>
              </a:solidFill>
              <a:ln>
                <a:solidFill>
                  <a:schemeClr val="accent2">
                    <a:lumMod val="50000"/>
                  </a:schemeClr>
                </a:solidFill>
              </a:ln>
            </c:spPr>
          </c:marker>
          <c:xVal>
            <c:numRef>
              <c:f>Data!$J$4:$J$10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Data!$M$4:$M$10</c:f>
              <c:numCache>
                <c:formatCode>0</c:formatCode>
                <c:ptCount val="7"/>
                <c:pt idx="0">
                  <c:v>-720</c:v>
                </c:pt>
                <c:pt idx="1">
                  <c:v>-1184</c:v>
                </c:pt>
                <c:pt idx="2">
                  <c:v>-622</c:v>
                </c:pt>
                <c:pt idx="3">
                  <c:v>-581</c:v>
                </c:pt>
                <c:pt idx="4">
                  <c:v>-431.53846153846155</c:v>
                </c:pt>
                <c:pt idx="5">
                  <c:v>-260.66666666666669</c:v>
                </c:pt>
                <c:pt idx="6">
                  <c:v>0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9121536"/>
        <c:axId val="109123456"/>
      </c:scatterChart>
      <c:valAx>
        <c:axId val="109121536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109123456"/>
        <c:crossesAt val="-1300"/>
        <c:crossBetween val="midCat"/>
      </c:valAx>
      <c:valAx>
        <c:axId val="109123456"/>
        <c:scaling>
          <c:orientation val="minMax"/>
          <c:max val="100"/>
          <c:min val="-1300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109121536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577263779527559"/>
          <c:y val="7.2756410256410248E-2"/>
          <c:w val="0.83936286089238843"/>
          <c:h val="0.7403186620903156"/>
        </c:manualLayout>
      </c:layout>
      <c:scatterChart>
        <c:scatterStyle val="smoothMarker"/>
        <c:varyColors val="0"/>
        <c:ser>
          <c:idx val="0"/>
          <c:order val="0"/>
          <c:tx>
            <c:strRef>
              <c:f>Фториды!$L$1:$L$2</c:f>
              <c:strCache>
                <c:ptCount val="1"/>
                <c:pt idx="0">
                  <c:v>2 Li-F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diamond"/>
            <c:size val="7"/>
            <c:spPr>
              <a:solidFill>
                <a:srgbClr val="0000FF"/>
              </a:solidFill>
              <a:ln>
                <a:solidFill>
                  <a:schemeClr val="tx2">
                    <a:lumMod val="50000"/>
                  </a:schemeClr>
                </a:solidFill>
              </a:ln>
            </c:spPr>
          </c:marker>
          <c:xVal>
            <c:numRef>
              <c:f>Фториды!$K$4:$K$10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Фториды!$L$4:$L$10</c:f>
              <c:numCache>
                <c:formatCode>0</c:formatCode>
                <c:ptCount val="7"/>
                <c:pt idx="0">
                  <c:v>-612</c:v>
                </c:pt>
                <c:pt idx="1">
                  <c:v>-505</c:v>
                </c:pt>
                <c:pt idx="2">
                  <c:v>-579</c:v>
                </c:pt>
                <c:pt idx="3">
                  <c:v>-233.25</c:v>
                </c:pt>
                <c:pt idx="4">
                  <c:v>-42</c:v>
                </c:pt>
                <c:pt idx="5">
                  <c:v>0</c:v>
                </c:pt>
                <c:pt idx="6">
                  <c:v>0</c:v>
                </c:pt>
              </c:numCache>
            </c:numRef>
          </c:yVal>
          <c:smooth val="0"/>
        </c:ser>
        <c:ser>
          <c:idx val="1"/>
          <c:order val="1"/>
          <c:tx>
            <c:strRef>
              <c:f>Фториды!$M$1:$M$2</c:f>
              <c:strCache>
                <c:ptCount val="1"/>
                <c:pt idx="0">
                  <c:v>3 Na-Cl</c:v>
                </c:pt>
              </c:strCache>
            </c:strRef>
          </c:tx>
          <c:spPr>
            <a:ln>
              <a:solidFill>
                <a:srgbClr val="006600"/>
              </a:solidFill>
            </a:ln>
          </c:spPr>
          <c:marker>
            <c:symbol val="circle"/>
            <c:size val="7"/>
            <c:spPr>
              <a:solidFill>
                <a:srgbClr val="006600"/>
              </a:solidFill>
              <a:ln>
                <a:solidFill>
                  <a:srgbClr val="99FF99"/>
                </a:solidFill>
              </a:ln>
            </c:spPr>
          </c:marker>
          <c:xVal>
            <c:numRef>
              <c:f>Фториды!$K$4:$K$10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</c:numCache>
            </c:numRef>
          </c:xVal>
          <c:yVal>
            <c:numRef>
              <c:f>Фториды!$M$4:$M$10</c:f>
              <c:numCache>
                <c:formatCode>0</c:formatCode>
                <c:ptCount val="7"/>
                <c:pt idx="0">
                  <c:v>-574</c:v>
                </c:pt>
                <c:pt idx="1">
                  <c:v>-556.5</c:v>
                </c:pt>
                <c:pt idx="2">
                  <c:v>-503.33333333333331</c:v>
                </c:pt>
                <c:pt idx="3">
                  <c:v>-393</c:v>
                </c:pt>
                <c:pt idx="4">
                  <c:v>-318.60000000000002</c:v>
                </c:pt>
                <c:pt idx="5">
                  <c:v>-203.5</c:v>
                </c:pt>
                <c:pt idx="6">
                  <c:v>-45.6</c:v>
                </c:pt>
              </c:numCache>
            </c:numRef>
          </c:y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192192"/>
        <c:axId val="73832320"/>
      </c:scatterChart>
      <c:valAx>
        <c:axId val="35192192"/>
        <c:scaling>
          <c:orientation val="minMax"/>
          <c:max val="7"/>
          <c:min val="1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73832320"/>
        <c:crossesAt val="-1300"/>
        <c:crossBetween val="midCat"/>
      </c:valAx>
      <c:valAx>
        <c:axId val="73832320"/>
        <c:scaling>
          <c:orientation val="minMax"/>
        </c:scaling>
        <c:delete val="0"/>
        <c:axPos val="l"/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3519219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0.02556</cdr:x>
      <cdr:y>0.01523</cdr:y>
    </cdr:from>
    <cdr:to>
      <cdr:x>0.1853</cdr:x>
      <cdr:y>0.08629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7150"/>
          <a:ext cx="952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C</a:t>
          </a:r>
          <a:endParaRPr lang="ru-RU" sz="16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 baseline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0.01176</cdr:x>
      <cdr:y>0</cdr:y>
    </cdr:from>
    <cdr:to>
      <cdr:x>0.54614</cdr:x>
      <cdr:y>0.05609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7" y="-1412776"/>
          <a:ext cx="3270769" cy="303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Symbol" pitchFamily="18" charset="2"/>
              <a:cs typeface="Times New Roman" pitchFamily="18" charset="0"/>
            </a:rPr>
            <a:t>D</a:t>
          </a:r>
          <a:r>
            <a:rPr lang="ru-RU" sz="1400" dirty="0">
              <a:latin typeface="Symbol" pitchFamily="18" charset="2"/>
              <a:cs typeface="Times New Roman" pitchFamily="18" charset="0"/>
            </a:rPr>
            <a:t> 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f</a:t>
          </a:r>
          <a:r>
            <a:rPr lang="ru-RU" sz="1400" i="1" baseline="-250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i="1" dirty="0">
              <a:latin typeface="Times New Roman" pitchFamily="18" charset="0"/>
              <a:cs typeface="Times New Roman" pitchFamily="18" charset="0"/>
            </a:rPr>
            <a:t>H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(298),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кДж/моль (на моль 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O</a:t>
          </a:r>
          <a:r>
            <a:rPr lang="en-US" sz="1400" baseline="-25000" dirty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0.0936</cdr:x>
      <cdr:y>0.85256</cdr:y>
    </cdr:from>
    <cdr:to>
      <cdr:x>0.99376</cdr:x>
      <cdr:y>0.98878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" y="5156627"/>
          <a:ext cx="5495924" cy="82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ru-RU" sz="14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B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C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N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O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Al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   Si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P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Cl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Rb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Sr  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Sn               Sb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Te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0.01406</cdr:x>
      <cdr:y>0.00962</cdr:y>
    </cdr:from>
    <cdr:to>
      <cdr:x>0.54844</cdr:x>
      <cdr:y>0.06571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724" y="57150"/>
          <a:ext cx="325755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i="1">
              <a:latin typeface="Times New Roman" pitchFamily="18" charset="0"/>
              <a:cs typeface="Times New Roman" pitchFamily="18" charset="0"/>
            </a:rPr>
            <a:t>V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, </a:t>
          </a:r>
          <a:r>
            <a:rPr lang="ru-RU" sz="1400" baseline="0">
              <a:latin typeface="Times New Roman" pitchFamily="18" charset="0"/>
              <a:cs typeface="Times New Roman" pitchFamily="18" charset="0"/>
            </a:rPr>
            <a:t>см</a:t>
          </a:r>
          <a:r>
            <a:rPr lang="ru-RU" sz="1400" baseline="30000">
              <a:latin typeface="Times New Roman" pitchFamily="18" charset="0"/>
              <a:cs typeface="Times New Roman" pitchFamily="18" charset="0"/>
            </a:rPr>
            <a:t>3</a:t>
          </a:r>
          <a:r>
            <a:rPr lang="ru-RU" sz="1400" baseline="0">
              <a:latin typeface="Times New Roman" pitchFamily="18" charset="0"/>
              <a:cs typeface="Times New Roman" pitchFamily="18" charset="0"/>
            </a:rPr>
            <a:t>/моль (на моль 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O</a:t>
          </a:r>
          <a:r>
            <a:rPr lang="en-US" sz="1400" baseline="-25000">
              <a:latin typeface="Times New Roman" pitchFamily="18" charset="0"/>
              <a:cs typeface="Times New Roman" pitchFamily="18" charset="0"/>
            </a:rPr>
            <a:t>2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)</a:t>
          </a:r>
          <a:endParaRPr lang="ru-RU" sz="14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0.0936</cdr:x>
      <cdr:y>0.85256</cdr:y>
    </cdr:from>
    <cdr:to>
      <cdr:x>0.99376</cdr:x>
      <cdr:y>0.98878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" y="5156627"/>
          <a:ext cx="5495924" cy="82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ru-RU" sz="14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B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C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N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O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Al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   Si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P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Cl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Rb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Sr  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Sn               Sb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Te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0.02556</cdr:x>
      <cdr:y>0.01523</cdr:y>
    </cdr:from>
    <cdr:to>
      <cdr:x>0.1853</cdr:x>
      <cdr:y>0.08629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7150"/>
          <a:ext cx="952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C</a:t>
          </a:r>
          <a:endParaRPr lang="ru-RU" sz="16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 Al              Si                P         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Cl</a:t>
          </a:r>
          <a:endParaRPr lang="en-US" sz="1400" baseline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0.49683</cdr:x>
      <cdr:y>0.42255</cdr:y>
    </cdr:from>
    <cdr:to>
      <cdr:x>0.67185</cdr:x>
      <cdr:y>0.47889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70697" y="2160240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  <a:sym typeface="Symbol"/>
            </a:rPr>
            <a:t></a:t>
          </a:r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en-US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Li </a:t>
          </a:r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F</a:t>
          </a:r>
          <a:endParaRPr lang="ru-RU" sz="1200" b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0.31088</cdr:x>
      <cdr:y>0.50706</cdr:y>
    </cdr:from>
    <cdr:to>
      <cdr:x>0.4859</cdr:x>
      <cdr:y>0.5634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046561" y="2592288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rPr>
            <a:t></a:t>
          </a:r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en-US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Na </a:t>
          </a:r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="1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Cl</a:t>
          </a:r>
          <a:endParaRPr lang="ru-RU" sz="12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0.04348</cdr:x>
      <cdr:y>0.01777</cdr:y>
    </cdr:from>
    <cdr:to>
      <cdr:x>0.1853</cdr:x>
      <cdr:y>0.07922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8032" y="104142"/>
          <a:ext cx="939532" cy="3600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 dirty="0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 dirty="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 dirty="0" err="1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 dirty="0" err="1">
              <a:latin typeface="Times New Roman" pitchFamily="18" charset="0"/>
              <a:cs typeface="Times New Roman" pitchFamily="18" charset="0"/>
            </a:rPr>
            <a:t>C</a:t>
          </a:r>
          <a:endParaRPr lang="ru-RU" sz="16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 Al              Si                P         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Cl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996633"/>
              </a:solidFill>
              <a:latin typeface="Times New Roman" pitchFamily="18" charset="0"/>
              <a:cs typeface="Times New Roman" pitchFamily="18" charset="0"/>
            </a:rPr>
            <a:t>K               Ca             Ga             Ge               As              Se             Br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Rb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Sr              In              Sn                Sb              Te             I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0.34783</cdr:x>
      <cdr:y>0.55847</cdr:y>
    </cdr:from>
    <cdr:to>
      <cdr:x>0.55435</cdr:x>
      <cdr:y>0.71452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304256" y="3272494"/>
          <a:ext cx="1368152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CO</a:t>
          </a:r>
          <a:r>
            <a:rPr lang="en-US" sz="1600" baseline="-25000" dirty="0" smtClean="0">
              <a:latin typeface="Times New Roman" pitchFamily="18" charset="0"/>
              <a:cs typeface="Times New Roman" pitchFamily="18" charset="0"/>
            </a:rPr>
            <a:t>2</a:t>
          </a:r>
        </a:p>
        <a:p xmlns:a="http://schemas.openxmlformats.org/drawingml/2006/main">
          <a:endParaRPr lang="en-US" sz="1600" dirty="0"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            B</a:t>
          </a:r>
          <a:r>
            <a:rPr lang="en-US" sz="1600" baseline="-25000" dirty="0" smtClean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1600" dirty="0" smtClean="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-25000" dirty="0" smtClean="0">
              <a:latin typeface="Times New Roman" pitchFamily="18" charset="0"/>
              <a:cs typeface="Times New Roman" pitchFamily="18" charset="0"/>
            </a:rPr>
            <a:t>3</a:t>
          </a:r>
          <a:endParaRPr lang="ru-RU" sz="1600" baseline="-25000" dirty="0"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0.02556</cdr:x>
      <cdr:y>0.01523</cdr:y>
    </cdr:from>
    <cdr:to>
      <cdr:x>0.1853</cdr:x>
      <cdr:y>0.08629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7150"/>
          <a:ext cx="952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C</a:t>
          </a:r>
          <a:endParaRPr lang="ru-RU" sz="16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 Al              Si                P         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Cl</a:t>
          </a:r>
          <a:endParaRPr lang="en-US" sz="1400" baseline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0.02556</cdr:x>
      <cdr:y>0.01523</cdr:y>
    </cdr:from>
    <cdr:to>
      <cdr:x>0.1853</cdr:x>
      <cdr:y>0.08629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7150"/>
          <a:ext cx="952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C</a:t>
          </a:r>
          <a:endParaRPr lang="ru-RU" sz="16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 Al              Si                P         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Cl</a:t>
          </a:r>
          <a:endParaRPr lang="en-US" sz="1400" baseline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0.49683</cdr:x>
      <cdr:y>0.42255</cdr:y>
    </cdr:from>
    <cdr:to>
      <cdr:x>0.67185</cdr:x>
      <cdr:y>0.47889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70697" y="2160240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  <a:sym typeface="Symbol"/>
            </a:rPr>
            <a:t></a:t>
          </a:r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en-US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Li </a:t>
          </a:r>
          <a:r>
            <a:rPr lang="ru-RU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="1" dirty="0" smtClean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F</a:t>
          </a:r>
          <a:endParaRPr lang="ru-RU" sz="1200" b="1" dirty="0">
            <a:solidFill>
              <a:srgbClr val="006600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0.31088</cdr:x>
      <cdr:y>0.50706</cdr:y>
    </cdr:from>
    <cdr:to>
      <cdr:x>0.4859</cdr:x>
      <cdr:y>0.5634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2046561" y="2592288"/>
          <a:ext cx="1152128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  <a:sym typeface="Symbol"/>
            </a:rPr>
            <a:t></a:t>
          </a:r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От </a:t>
          </a:r>
          <a:r>
            <a:rPr lang="en-US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Na </a:t>
          </a:r>
          <a:r>
            <a:rPr lang="ru-RU" sz="12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до </a:t>
          </a:r>
          <a:r>
            <a:rPr lang="en-US" sz="1200" b="1" dirty="0" err="1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Cl</a:t>
          </a:r>
          <a:endParaRPr lang="ru-RU" sz="1200" b="1" dirty="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0.02556</cdr:x>
      <cdr:y>0.01523</cdr:y>
    </cdr:from>
    <cdr:to>
      <cdr:x>0.1853</cdr:x>
      <cdr:y>0.08629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52400" y="57150"/>
          <a:ext cx="952500" cy="2667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600" i="1">
              <a:latin typeface="Times New Roman" pitchFamily="18" charset="0"/>
              <a:cs typeface="Times New Roman" pitchFamily="18" charset="0"/>
            </a:rPr>
            <a:t>T</a:t>
          </a:r>
          <a:r>
            <a:rPr lang="en-US" sz="1600">
              <a:latin typeface="Times New Roman" pitchFamily="18" charset="0"/>
              <a:cs typeface="Times New Roman" pitchFamily="18" charset="0"/>
            </a:rPr>
            <a:t>,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600" baseline="30000">
              <a:latin typeface="Times New Roman" pitchFamily="18" charset="0"/>
              <a:cs typeface="Times New Roman" pitchFamily="18" charset="0"/>
            </a:rPr>
            <a:t>o</a:t>
          </a:r>
          <a:r>
            <a:rPr lang="en-US" sz="1600" baseline="0">
              <a:latin typeface="Times New Roman" pitchFamily="18" charset="0"/>
              <a:cs typeface="Times New Roman" pitchFamily="18" charset="0"/>
            </a:rPr>
            <a:t>C</a:t>
          </a:r>
          <a:endParaRPr lang="ru-RU" sz="16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0.05901</cdr:x>
      <cdr:y>0.7811</cdr:y>
    </cdr:from>
    <cdr:to>
      <cdr:x>0.93415</cdr:x>
      <cdr:y>0.94488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7008" y="4724401"/>
          <a:ext cx="5443243" cy="9905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  </a:t>
          </a:r>
          <a:r>
            <a:rPr lang="ru-RU" sz="1400" b="1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   B               C                N               O     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 Al              Si                P         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Cl</a:t>
          </a:r>
          <a:endParaRPr lang="en-US" sz="1400" baseline="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0.01176</cdr:x>
      <cdr:y>0</cdr:y>
    </cdr:from>
    <cdr:to>
      <cdr:x>0.54614</cdr:x>
      <cdr:y>0.05609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7" y="-1412776"/>
          <a:ext cx="3270769" cy="3036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dirty="0">
              <a:latin typeface="Symbol" pitchFamily="18" charset="2"/>
              <a:cs typeface="Times New Roman" pitchFamily="18" charset="0"/>
            </a:rPr>
            <a:t>D</a:t>
          </a:r>
          <a:r>
            <a:rPr lang="ru-RU" sz="1400" dirty="0">
              <a:latin typeface="Symbol" pitchFamily="18" charset="2"/>
              <a:cs typeface="Times New Roman" pitchFamily="18" charset="0"/>
            </a:rPr>
            <a:t> </a:t>
          </a:r>
          <a:r>
            <a:rPr lang="en-US" sz="1400" i="1" baseline="-25000" dirty="0">
              <a:latin typeface="Times New Roman" pitchFamily="18" charset="0"/>
              <a:cs typeface="Times New Roman" pitchFamily="18" charset="0"/>
            </a:rPr>
            <a:t>f</a:t>
          </a:r>
          <a:r>
            <a:rPr lang="ru-RU" sz="1400" i="1" baseline="-250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i="1" dirty="0">
              <a:latin typeface="Times New Roman" pitchFamily="18" charset="0"/>
              <a:cs typeface="Times New Roman" pitchFamily="18" charset="0"/>
            </a:rPr>
            <a:t>H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(298), </a:t>
          </a:r>
          <a:r>
            <a:rPr lang="ru-RU" sz="1400" baseline="0" dirty="0">
              <a:latin typeface="Times New Roman" pitchFamily="18" charset="0"/>
              <a:cs typeface="Times New Roman" pitchFamily="18" charset="0"/>
            </a:rPr>
            <a:t>кДж/моль (на моль 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O</a:t>
          </a:r>
          <a:r>
            <a:rPr lang="en-US" sz="1400" baseline="-25000" dirty="0">
              <a:latin typeface="Times New Roman" pitchFamily="18" charset="0"/>
              <a:cs typeface="Times New Roman" pitchFamily="18" charset="0"/>
            </a:rPr>
            <a:t>2</a:t>
          </a:r>
          <a:r>
            <a:rPr lang="en-US" sz="1400" baseline="0" dirty="0">
              <a:latin typeface="Times New Roman" pitchFamily="18" charset="0"/>
              <a:cs typeface="Times New Roman" pitchFamily="18" charset="0"/>
            </a:rPr>
            <a:t>)</a:t>
          </a:r>
          <a:endParaRPr lang="ru-RU" sz="1400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0.0936</cdr:x>
      <cdr:y>0.85256</cdr:y>
    </cdr:from>
    <cdr:to>
      <cdr:x>0.99376</cdr:x>
      <cdr:y>0.98878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" y="5156627"/>
          <a:ext cx="5495924" cy="82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ru-RU" sz="14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B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C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N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O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Al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   Si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P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Cl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Rb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Sr  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Sn               Sb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Te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0.01406</cdr:x>
      <cdr:y>0.00962</cdr:y>
    </cdr:from>
    <cdr:to>
      <cdr:x>0.54844</cdr:x>
      <cdr:y>0.06571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724" y="57150"/>
          <a:ext cx="325755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latin typeface="Symbol" pitchFamily="18" charset="2"/>
              <a:cs typeface="Times New Roman" pitchFamily="18" charset="0"/>
            </a:rPr>
            <a:t>D</a:t>
          </a:r>
          <a:r>
            <a:rPr lang="ru-RU" sz="1400">
              <a:latin typeface="Symbol" pitchFamily="18" charset="2"/>
              <a:cs typeface="Times New Roman" pitchFamily="18" charset="0"/>
            </a:rPr>
            <a:t> </a:t>
          </a:r>
          <a:r>
            <a:rPr lang="en-US" sz="1400" i="1" baseline="-25000">
              <a:latin typeface="Times New Roman" pitchFamily="18" charset="0"/>
              <a:cs typeface="Times New Roman" pitchFamily="18" charset="0"/>
            </a:rPr>
            <a:t>f</a:t>
          </a:r>
          <a:r>
            <a:rPr lang="ru-RU" sz="1400" i="1" baseline="-2500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i="1">
              <a:latin typeface="Times New Roman" pitchFamily="18" charset="0"/>
              <a:cs typeface="Times New Roman" pitchFamily="18" charset="0"/>
            </a:rPr>
            <a:t>H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(298), </a:t>
          </a:r>
          <a:r>
            <a:rPr lang="ru-RU" sz="1400" baseline="0">
              <a:latin typeface="Times New Roman" pitchFamily="18" charset="0"/>
              <a:cs typeface="Times New Roman" pitchFamily="18" charset="0"/>
            </a:rPr>
            <a:t>кДж/моль (на моль 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F)</a:t>
          </a:r>
          <a:endParaRPr lang="ru-RU" sz="14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0.0936</cdr:x>
      <cdr:y>0.85256</cdr:y>
    </cdr:from>
    <cdr:to>
      <cdr:x>0.99376</cdr:x>
      <cdr:y>0.98878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" y="5156627"/>
          <a:ext cx="5495924" cy="82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ru-RU" sz="14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B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C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N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O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Al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   Si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P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Cl</a:t>
          </a: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0.01406</cdr:x>
      <cdr:y>0.00962</cdr:y>
    </cdr:from>
    <cdr:to>
      <cdr:x>0.54844</cdr:x>
      <cdr:y>0.06571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5724" y="57150"/>
          <a:ext cx="3257550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>
              <a:latin typeface="Symbol" pitchFamily="18" charset="2"/>
              <a:cs typeface="Times New Roman" pitchFamily="18" charset="0"/>
            </a:rPr>
            <a:t>D</a:t>
          </a:r>
          <a:r>
            <a:rPr lang="ru-RU" sz="1400">
              <a:latin typeface="Symbol" pitchFamily="18" charset="2"/>
              <a:cs typeface="Times New Roman" pitchFamily="18" charset="0"/>
            </a:rPr>
            <a:t> </a:t>
          </a:r>
          <a:r>
            <a:rPr lang="en-US" sz="1400" i="1" baseline="-25000">
              <a:latin typeface="Times New Roman" pitchFamily="18" charset="0"/>
              <a:cs typeface="Times New Roman" pitchFamily="18" charset="0"/>
            </a:rPr>
            <a:t>f</a:t>
          </a:r>
          <a:r>
            <a:rPr lang="ru-RU" sz="1400" i="1" baseline="-25000"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 i="1">
              <a:latin typeface="Times New Roman" pitchFamily="18" charset="0"/>
              <a:cs typeface="Times New Roman" pitchFamily="18" charset="0"/>
            </a:rPr>
            <a:t>H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(298), </a:t>
          </a:r>
          <a:r>
            <a:rPr lang="ru-RU" sz="1400" baseline="0">
              <a:latin typeface="Times New Roman" pitchFamily="18" charset="0"/>
              <a:cs typeface="Times New Roman" pitchFamily="18" charset="0"/>
            </a:rPr>
            <a:t>кДж/моль (на моль </a:t>
          </a:r>
          <a:r>
            <a:rPr lang="en-US" sz="1400" baseline="0">
              <a:latin typeface="Times New Roman" pitchFamily="18" charset="0"/>
              <a:cs typeface="Times New Roman" pitchFamily="18" charset="0"/>
            </a:rPr>
            <a:t>Cl)</a:t>
          </a:r>
          <a:endParaRPr lang="ru-RU" sz="140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0.0936</cdr:x>
      <cdr:y>0.85256</cdr:y>
    </cdr:from>
    <cdr:to>
      <cdr:x>0.99376</cdr:x>
      <cdr:y>0.98878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571500" y="5156627"/>
          <a:ext cx="5495924" cy="8238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>
            <a:lnSpc>
              <a:spcPts val="1300"/>
            </a:lnSpc>
          </a:pP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                                              </a:t>
          </a:r>
          <a:r>
            <a:rPr lang="ru-RU" sz="1400" b="1">
              <a:solidFill>
                <a:sysClr val="windowText" lastClr="000000"/>
              </a:solidFill>
              <a:latin typeface="Times New Roman" pitchFamily="18" charset="0"/>
              <a:cs typeface="Times New Roman" pitchFamily="18" charset="0"/>
            </a:rPr>
            <a:t>н  о  м  е  р      г  р  у  п  п  ы    П С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Li              Be  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B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C  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N  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O     </a:t>
          </a:r>
          <a:r>
            <a:rPr lang="ru-RU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>
              <a:solidFill>
                <a:srgbClr val="0000FF"/>
              </a:solidFill>
              <a:latin typeface="Times New Roman" pitchFamily="18" charset="0"/>
              <a:cs typeface="Times New Roman" pitchFamily="18" charset="0"/>
            </a:rPr>
            <a:t>          F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Na             Mg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Al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   Si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P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     </a:t>
          </a:r>
          <a:r>
            <a:rPr lang="en-US" sz="1400" baseline="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S               </a:t>
          </a:r>
          <a:r>
            <a:rPr lang="ru-RU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en-US" sz="1400">
              <a:solidFill>
                <a:srgbClr val="006600"/>
              </a:solidFill>
              <a:latin typeface="Times New Roman" pitchFamily="18" charset="0"/>
              <a:cs typeface="Times New Roman" pitchFamily="18" charset="0"/>
            </a:rPr>
            <a:t>Cl</a:t>
          </a:r>
        </a:p>
        <a:p xmlns:a="http://schemas.openxmlformats.org/drawingml/2006/main">
          <a:pPr>
            <a:lnSpc>
              <a:spcPts val="1300"/>
            </a:lnSpc>
          </a:pPr>
          <a:r>
            <a:rPr lang="en-US" sz="140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Rb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      Sr  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In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   Sn               Sb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 Te            </a:t>
          </a:r>
          <a:r>
            <a:rPr lang="ru-RU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  </a:t>
          </a:r>
          <a:r>
            <a:rPr lang="en-US" sz="1400" baseline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rPr>
            <a:t> I</a:t>
          </a:r>
        </a:p>
        <a:p xmlns:a="http://schemas.openxmlformats.org/drawingml/2006/main">
          <a:pPr>
            <a:lnSpc>
              <a:spcPts val="1300"/>
            </a:lnSpc>
          </a:pPr>
          <a:endParaRPr lang="en-US" sz="1400">
            <a:solidFill>
              <a:srgbClr val="FF0000"/>
            </a:solidFill>
            <a:latin typeface="Times New Roman" pitchFamily="18" charset="0"/>
            <a:cs typeface="Times New Roman" pitchFamily="18" charset="0"/>
          </a:endParaRPr>
        </a:p>
        <a:p xmlns:a="http://schemas.openxmlformats.org/drawingml/2006/main">
          <a:pPr>
            <a:lnSpc>
              <a:spcPts val="1300"/>
            </a:lnSpc>
          </a:pPr>
          <a:endParaRPr lang="ru-RU" sz="1400">
            <a:solidFill>
              <a:srgbClr val="0000FF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77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7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90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2372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17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0911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18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767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27205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093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990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95D5C-0F03-4408-8DBE-DAB770F870C3}" type="datetimeFigureOut">
              <a:rPr lang="ru-RU" smtClean="0"/>
              <a:t>25.05.2017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99249-A36E-46A7-B623-E8C1AA241A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51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1"/>
            <a:ext cx="8928992" cy="1412775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Температуры плавления кислородных соединений элементов 2 периода ПС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73489458"/>
              </p:ext>
            </p:extLst>
          </p:nvPr>
        </p:nvGraphicFramePr>
        <p:xfrm>
          <a:off x="1043608" y="1412776"/>
          <a:ext cx="7056784" cy="50404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036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Энтальпии образования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хлоридов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и 3 периодов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99387727"/>
              </p:ext>
            </p:extLst>
          </p:nvPr>
        </p:nvGraphicFramePr>
        <p:xfrm>
          <a:off x="866775" y="1196752"/>
          <a:ext cx="6873577" cy="51897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791112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Сравним: энтальпии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образования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периодов ПС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7730385"/>
              </p:ext>
            </p:extLst>
          </p:nvPr>
        </p:nvGraphicFramePr>
        <p:xfrm>
          <a:off x="1331640" y="1340768"/>
          <a:ext cx="6120680" cy="5412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198668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Мольные объемы оксидов элементов</a:t>
            </a:r>
            <a:br>
              <a:rPr lang="ru-RU" dirty="0" smtClean="0">
                <a:solidFill>
                  <a:srgbClr val="0000FF"/>
                </a:solidFill>
              </a:rPr>
            </a:br>
            <a:r>
              <a:rPr lang="ru-RU" dirty="0" smtClean="0">
                <a:solidFill>
                  <a:srgbClr val="0000FF"/>
                </a:solidFill>
              </a:rPr>
              <a:t>2, 3 и 5 периодов ПС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0899095"/>
              </p:ext>
            </p:extLst>
          </p:nvPr>
        </p:nvGraphicFramePr>
        <p:xfrm>
          <a:off x="1547664" y="1268760"/>
          <a:ext cx="6264696" cy="52562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389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1412775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Температуры плавления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кислородных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соединений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зависимости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от заряда ядра (</a:t>
            </a:r>
            <a:r>
              <a:rPr lang="en-US" sz="3600" i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ru-RU" sz="3600" i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8550156"/>
              </p:ext>
            </p:extLst>
          </p:nvPr>
        </p:nvGraphicFramePr>
        <p:xfrm>
          <a:off x="683568" y="1311199"/>
          <a:ext cx="7668717" cy="55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691680" y="3976500"/>
            <a:ext cx="49244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1570</a:t>
            </a:r>
          </a:p>
          <a:p>
            <a:r>
              <a:rPr lang="en-US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</a:t>
            </a:r>
            <a:r>
              <a:rPr lang="en-US" sz="1200" baseline="-250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1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O</a:t>
            </a:r>
            <a:endParaRPr lang="ru-RU" sz="1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29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Температуры плавления кислородных соединений элементов 2 и 3 периода ПС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68981664"/>
              </p:ext>
            </p:extLst>
          </p:nvPr>
        </p:nvGraphicFramePr>
        <p:xfrm>
          <a:off x="1157287" y="1340768"/>
          <a:ext cx="6583065" cy="5112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2662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124744"/>
          </a:xfrm>
        </p:spPr>
        <p:txBody>
          <a:bodyPr>
            <a:noAutofit/>
          </a:bodyPr>
          <a:lstStyle/>
          <a:p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Температуры плавления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кислородных </a:t>
            </a:r>
            <a:r>
              <a:rPr lang="ru-RU" sz="32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соединений элементов 2-5 периодов ПС</a:t>
            </a:r>
            <a:endParaRPr lang="ru-RU" sz="32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17959391"/>
              </p:ext>
            </p:extLst>
          </p:nvPr>
        </p:nvGraphicFramePr>
        <p:xfrm>
          <a:off x="1187624" y="1020602"/>
          <a:ext cx="6624736" cy="58597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213192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Температуры плавления фторидов элементов 2 и 3 периодов ПС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3" name="Диаграмма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3872207"/>
              </p:ext>
            </p:extLst>
          </p:nvPr>
        </p:nvGraphicFramePr>
        <p:xfrm>
          <a:off x="683568" y="1196751"/>
          <a:ext cx="7776864" cy="55446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04602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41277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Сравним с оксидами 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 2 и 3 периода </a:t>
            </a:r>
            <a:r>
              <a:rPr lang="ru-RU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ПС...</a:t>
            </a:r>
            <a:endParaRPr lang="ru-RU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5046988"/>
              </p:ext>
            </p:extLst>
          </p:nvPr>
        </p:nvGraphicFramePr>
        <p:xfrm>
          <a:off x="1157287" y="1340768"/>
          <a:ext cx="6583065" cy="51124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9918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00FF"/>
                </a:solidFill>
              </a:rPr>
              <a:t>Температуры плавления хлоридов элементов 2 и 3 периодов ПС</a:t>
            </a:r>
            <a:endParaRPr lang="ru-RU" dirty="0">
              <a:solidFill>
                <a:srgbClr val="0000FF"/>
              </a:solidFill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00728"/>
              </p:ext>
            </p:extLst>
          </p:nvPr>
        </p:nvGraphicFramePr>
        <p:xfrm>
          <a:off x="755576" y="1340768"/>
          <a:ext cx="7246193" cy="53284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559894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Энтальпии образования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оксидов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 2, 3 и 5 периодов ПС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760673"/>
              </p:ext>
            </p:extLst>
          </p:nvPr>
        </p:nvGraphicFramePr>
        <p:xfrm>
          <a:off x="1331640" y="1340768"/>
          <a:ext cx="6120680" cy="5412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0027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268760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Энтальпии образования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высших фторидов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элементов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 и 3 периодов </a:t>
            </a:r>
            <a:r>
              <a:rPr lang="ru-RU" sz="36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ПС</a:t>
            </a:r>
            <a:endParaRPr lang="ru-RU" sz="36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6858281"/>
              </p:ext>
            </p:extLst>
          </p:nvPr>
        </p:nvGraphicFramePr>
        <p:xfrm>
          <a:off x="899592" y="1268760"/>
          <a:ext cx="7272808" cy="55697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6955882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1629</TotalTime>
  <Words>608</Words>
  <Application>Microsoft Office PowerPoint</Application>
  <PresentationFormat>Экран (4:3)</PresentationFormat>
  <Paragraphs>103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Температуры плавления кислородных соединений элементов 2 периода ПС</vt:lpstr>
      <vt:lpstr>Температуры плавления высших кислородных соединений в зависимости от заряда ядра (Z)</vt:lpstr>
      <vt:lpstr>Температуры плавления кислородных соединений элементов 2 и 3 периода ПС</vt:lpstr>
      <vt:lpstr>Температуры плавления высших кислородных соединений элементов 2-5 периодов ПС</vt:lpstr>
      <vt:lpstr>Температуры плавления фторидов элементов 2 и 3 периодов ПС</vt:lpstr>
      <vt:lpstr>Сравним с оксидами  элементов 2 и 3 периода ПС...</vt:lpstr>
      <vt:lpstr>Температуры плавления хлоридов элементов 2 и 3 периодов ПС</vt:lpstr>
      <vt:lpstr>Энтальпии образования высших оксидов элементов 2, 3 и 5 периодов ПС</vt:lpstr>
      <vt:lpstr>Энтальпии образования высших фторидов элементов 2 и 3 периодов ПС</vt:lpstr>
      <vt:lpstr>Энтальпии образования высших хлоридов элементов 2 и 3 периодов ПС</vt:lpstr>
      <vt:lpstr>Сравним: энтальпии образования высших оксидов элементов 2 и 3 периодов ПС</vt:lpstr>
      <vt:lpstr>Мольные объемы оксидов элементов 2, 3 и 5 периодов ПС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Температуры плавления кислородных соединений элементов 2 периода ПС</dc:title>
  <dc:creator>ЕЖ</dc:creator>
  <cp:lastModifiedBy>ЕЖ</cp:lastModifiedBy>
  <cp:revision>10</cp:revision>
  <dcterms:created xsi:type="dcterms:W3CDTF">2016-05-29T18:20:37Z</dcterms:created>
  <dcterms:modified xsi:type="dcterms:W3CDTF">2017-05-26T05:56:46Z</dcterms:modified>
</cp:coreProperties>
</file>