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63" r:id="rId2"/>
    <p:sldId id="256" r:id="rId3"/>
    <p:sldId id="270" r:id="rId4"/>
    <p:sldId id="257" r:id="rId5"/>
    <p:sldId id="266" r:id="rId6"/>
    <p:sldId id="268" r:id="rId7"/>
    <p:sldId id="269" r:id="rId8"/>
    <p:sldId id="258" r:id="rId9"/>
    <p:sldId id="259" r:id="rId10"/>
    <p:sldId id="271" r:id="rId11"/>
    <p:sldId id="267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33"/>
    <a:srgbClr val="0000FF"/>
    <a:srgbClr val="003300"/>
    <a:srgbClr val="333300"/>
    <a:srgbClr val="CCFF33"/>
    <a:srgbClr val="FF9933"/>
    <a:srgbClr val="990000"/>
    <a:srgbClr val="CC00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CB857-CBED-4512-9944-784BA8A6B41A}" type="datetimeFigureOut">
              <a:rPr lang="ru-RU" smtClean="0"/>
              <a:pPr>
                <a:defRPr/>
              </a:pPr>
              <a:t>27.05.2017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7B0ED-1E90-4C15-A058-48E314EE6B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3687EA-2598-4050-B034-8864E4C3976A}" type="datetimeFigureOut">
              <a:rPr lang="ru-RU" smtClean="0"/>
              <a:pPr>
                <a:defRPr/>
              </a:pPr>
              <a:t>27.05.2017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D34B8-6717-494D-A6CB-6A21852742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32397-884D-492C-ADC7-74E122F0DC60}" type="datetimeFigureOut">
              <a:rPr lang="ru-RU" smtClean="0"/>
              <a:pPr>
                <a:defRPr/>
              </a:pPr>
              <a:t>27.05.2017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9D458-0A63-4F37-BF17-C8C04E72EC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58FE5-0E0A-48FA-B32A-202C1435EA31}" type="datetimeFigureOut">
              <a:rPr lang="ru-RU" smtClean="0"/>
              <a:pPr>
                <a:defRPr/>
              </a:pPr>
              <a:t>27.05.2017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915E3-FCA7-4621-B364-6F44693821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1907B-3BDF-4FE8-B31D-A3ABA37EB56E}" type="datetimeFigureOut">
              <a:rPr lang="ru-RU" smtClean="0"/>
              <a:pPr>
                <a:defRPr/>
              </a:pPr>
              <a:t>27.05.2017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6BD79-0E57-4FC5-8069-0C5D9CB846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34F82-A46E-48EB-8994-407A428693B4}" type="datetimeFigureOut">
              <a:rPr lang="ru-RU" smtClean="0"/>
              <a:pPr>
                <a:defRPr/>
              </a:pPr>
              <a:t>27.05.2017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03488-13D5-4397-8F9F-68AC2E53D2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87737-E07F-412F-BAFC-D1D0F288EF27}" type="datetimeFigureOut">
              <a:rPr lang="ru-RU" smtClean="0"/>
              <a:pPr>
                <a:defRPr/>
              </a:pPr>
              <a:t>27.05.2017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D911D-A93E-444F-B2D1-61AD4FCBA3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AD0E3-D46A-44A8-8620-A47B06258ADF}" type="datetimeFigureOut">
              <a:rPr lang="ru-RU" smtClean="0"/>
              <a:pPr>
                <a:defRPr/>
              </a:pPr>
              <a:t>27.05.2017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DEAE3-3CF8-48FD-B3DE-B46E9E194B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10255-30EB-4266-B173-33E50CAB97E4}" type="datetimeFigureOut">
              <a:rPr lang="ru-RU" smtClean="0"/>
              <a:pPr>
                <a:defRPr/>
              </a:pPr>
              <a:t>27.05.2017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AC538-0521-412F-BA2C-BE1231A29F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B70C5-7704-4481-937F-FEDE9A28109D}" type="datetimeFigureOut">
              <a:rPr lang="ru-RU" smtClean="0"/>
              <a:pPr>
                <a:defRPr/>
              </a:pPr>
              <a:t>27.05.2017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46CAF-89AE-4622-AF23-9CC1E5BF0D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57784-9304-48A6-A385-41B97911D75C}" type="datetimeFigureOut">
              <a:rPr lang="ru-RU" smtClean="0"/>
              <a:pPr>
                <a:defRPr/>
              </a:pPr>
              <a:t>27.05.2017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68C52-2D06-4223-A222-8F1C628A5F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5C14632-4F40-47D3-883F-F288185C9DD3}" type="datetimeFigureOut">
              <a:rPr lang="ru-RU" smtClean="0"/>
              <a:pPr>
                <a:defRPr/>
              </a:pPr>
              <a:t>27.05.2017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A9DAD65-8064-4778-ADD9-3B6192E791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20471" cy="1512168"/>
          </a:xfrm>
        </p:spPr>
        <p:txBody>
          <a:bodyPr/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Наиболее активные металлы: элементы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ПС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844824"/>
            <a:ext cx="9036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электронное строение элементов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подгрупп ПС;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ростые вещества, металлохимические свойства;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ослабление активности в растворенном состоянии (возможность растворения в ртути и в жидком аммиаке);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солеобразование даже с благородными металлами (ЩМ);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комплексообразование;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Особое положение легких металлов: диагональная периодичность: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Mg, Be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krugosvet.ru/images/1011273_image00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23" y="548680"/>
            <a:ext cx="6751477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3330" y="3176691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Электрид,  образованный натрием и краун-эфиром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4561" y="23326"/>
            <a:ext cx="437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Электриды и алкилиды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www.krugosvet.ru/images/1011273_image006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8775"/>
            <a:ext cx="6552728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87016" y="623731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Алкилид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образованный натрием и краун-эфиром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146" y="5537"/>
            <a:ext cx="903649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лектронное строение элементов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подгрупп ПС;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ростые вещества, металлохимические свойства;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слабление активности в растворенном состоянии (возможность растворения в ртути и в жидком аммиаке);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олеобразование даже с благородными металлами (ЩМ);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Комплексообразование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Получение (электролиз – вкл. р-</a:t>
            </a:r>
            <a:r>
              <a:rPr lang="ru-RU" sz="28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металлотермия)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Свойства. Особое положение легких </a:t>
            </a:r>
            <a:r>
              <a:rPr lang="ru-RU" sz="28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метелалов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диагональная периодичность: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Mg, Be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Соли. Окрашивание пламени. Растворимость солей. Сродство (элемента к элементу)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Кислородные соединения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7016" y="107921"/>
            <a:ext cx="8472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невозможное возможно…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Амальгамный способ получения ЩМ (и ЩЗМ)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834" y="623731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системы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Hg-Na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76" y="1988840"/>
            <a:ext cx="5449104" cy="420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256" y="126876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baseline="30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baseline="-250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</a:t>
            </a:r>
            <a:r>
              <a:rPr lang="ru-RU" sz="32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р-</a:t>
            </a:r>
            <a:r>
              <a:rPr lang="ru-RU" sz="3200" baseline="-250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e  = Na </a:t>
            </a:r>
            <a:r>
              <a:rPr lang="ru-RU" sz="32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в жидкой фазе – раствора </a:t>
            </a:r>
            <a:r>
              <a:rPr lang="en-US" sz="32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Na </a:t>
            </a:r>
            <a:r>
              <a:rPr lang="ru-RU" sz="32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в </a:t>
            </a:r>
            <a:r>
              <a:rPr lang="en-US" sz="32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Hg</a:t>
            </a:r>
            <a:r>
              <a:rPr 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endParaRPr lang="ru-RU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Li-M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2509838"/>
            <a:ext cx="497205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3921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2800" b="1" u="sng" dirty="0" smtClean="0">
                <a:solidFill>
                  <a:srgbClr val="006600"/>
                </a:solidFill>
              </a:rPr>
              <a:t>Особые свойства лития: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dirty="0" smtClean="0"/>
              <a:t>диагональная аналогия с </a:t>
            </a:r>
            <a:r>
              <a:rPr lang="en-US" sz="2800" dirty="0" smtClean="0">
                <a:solidFill>
                  <a:srgbClr val="800000"/>
                </a:solidFill>
              </a:rPr>
              <a:t>Mg</a:t>
            </a:r>
            <a:r>
              <a:rPr lang="ru-RU" sz="2800" dirty="0" smtClean="0"/>
              <a:t>.</a:t>
            </a:r>
          </a:p>
          <a:p>
            <a:pPr algn="just" eaLnBrk="1" hangingPunct="1">
              <a:defRPr/>
            </a:pPr>
            <a:r>
              <a:rPr lang="ru-RU" sz="2800" dirty="0" smtClean="0"/>
              <a:t>Проявляется в</a:t>
            </a:r>
            <a:r>
              <a:rPr lang="en-US" sz="2800" dirty="0" smtClean="0"/>
              <a:t>: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2800" dirty="0" smtClean="0"/>
              <a:t>образовании кристаллогидратов (на самом деле – КС),</a:t>
            </a:r>
            <a:endParaRPr lang="en-US" sz="2800" dirty="0" smtClean="0"/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2800" dirty="0" smtClean="0"/>
              <a:t>устойчивости нитридов, </a:t>
            </a:r>
            <a:endParaRPr lang="en-US" sz="2800" dirty="0" smtClean="0"/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2800" dirty="0" smtClean="0"/>
              <a:t>малой растворимости фосфатов, карбонатов, фторидов, </a:t>
            </a:r>
            <a:endParaRPr lang="en-US" sz="2800" dirty="0" smtClean="0"/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2800" dirty="0" smtClean="0"/>
              <a:t>более спокойном взаимодействии с водой.</a:t>
            </a:r>
            <a:endParaRPr lang="ru-RU" dirty="0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468313" y="3225982"/>
            <a:ext cx="323959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i="1" dirty="0"/>
              <a:t>T-x</a:t>
            </a:r>
            <a:r>
              <a:rPr lang="en-US" sz="2800" dirty="0"/>
              <a:t> </a:t>
            </a:r>
            <a:r>
              <a:rPr lang="ru-RU" sz="2800" dirty="0"/>
              <a:t>диаграмма системы </a:t>
            </a:r>
            <a:r>
              <a:rPr lang="en-US" sz="2800" dirty="0"/>
              <a:t>Mg-Li</a:t>
            </a:r>
            <a:r>
              <a:rPr lang="ru-RU" sz="2800" dirty="0"/>
              <a:t>. Едва не состоявшийся </a:t>
            </a:r>
            <a:r>
              <a:rPr lang="ru-RU" sz="2800" dirty="0">
                <a:solidFill>
                  <a:srgbClr val="800000"/>
                </a:solidFill>
              </a:rPr>
              <a:t>непрерывный ряд твердых растворов</a:t>
            </a:r>
          </a:p>
        </p:txBody>
      </p:sp>
    </p:spTree>
    <p:extLst>
      <p:ext uri="{BB962C8B-B14F-4D97-AF65-F5344CB8AC3E}">
        <p14:creationId xmlns:p14="http://schemas.microsoft.com/office/powerpoint/2010/main" val="14704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5028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Кислородные соединения ЩМ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4Li + 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2Li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много); 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+ 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Li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2Na + 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Na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вплоть 100% выхода)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Cs)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Cs)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Cs)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KOH + 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2Na + Na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2Na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сплавление)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3K + KO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2K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взрыв)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K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½O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2KO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K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2KO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K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113" y="98426"/>
            <a:ext cx="91440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главная подгруппа ПС: </a:t>
            </a:r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3200" b="1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Ca, Sr, Ba, Ra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(у других элементов – аналогично, но появляется </a:t>
            </a:r>
            <a:r>
              <a:rPr lang="en-US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орбиталь)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отличаются по свойствам от ЩЗМ. </a:t>
            </a:r>
            <a:r>
              <a:rPr lang="ru-RU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Причина: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отсутствуют </a:t>
            </a:r>
            <a:r>
              <a:rPr lang="en-US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орбитали, у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-оболочка заполняются впервые. </a:t>
            </a: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Следующие элементы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Ca, Sr, Ba, Ra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близкие, т.н. электронные аналоги.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свойства для всех элементов: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простые вещества – все они – активные металлы;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парах они </a:t>
            </a:r>
            <a:r>
              <a:rPr lang="ru-RU" sz="28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моноатомны (отличие от ЩМ, объяснить, почему так);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Характеристические бинарные соединения </a:t>
            </a:r>
            <a:r>
              <a:rPr lang="en-US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заметной долей ионности;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Почти единственная </a:t>
            </a:r>
            <a:r>
              <a:rPr lang="ru-RU" sz="2800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с.о</a:t>
            </a: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 соединениях = +2;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КС характерны мало, но в большей степени, чем  ЩМ. В наибольшей степени они </a:t>
            </a:r>
            <a:r>
              <a:rPr lang="ru-RU" sz="2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типичны </a:t>
            </a: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2263" y="806450"/>
            <a:ext cx="288925" cy="2159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8013" y="803275"/>
            <a:ext cx="287337" cy="21590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5550" y="800100"/>
            <a:ext cx="288925" cy="21590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1700" y="803275"/>
            <a:ext cx="287338" cy="21590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27050" y="806450"/>
            <a:ext cx="0" cy="2159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12750" y="822325"/>
            <a:ext cx="0" cy="200025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Выгнутая вверх стрелка 24"/>
          <p:cNvSpPr/>
          <p:nvPr/>
        </p:nvSpPr>
        <p:spPr>
          <a:xfrm>
            <a:off x="527050" y="565150"/>
            <a:ext cx="300038" cy="2571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50888" y="803275"/>
            <a:ext cx="0" cy="20955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Выгнутая вверх стрелка 27"/>
          <p:cNvSpPr/>
          <p:nvPr/>
        </p:nvSpPr>
        <p:spPr>
          <a:xfrm flipH="1" flipV="1">
            <a:off x="527050" y="952500"/>
            <a:ext cx="287338" cy="188913"/>
          </a:xfrm>
          <a:prstGeom prst="curvedDownArrow">
            <a:avLst>
              <a:gd name="adj1" fmla="val 25000"/>
              <a:gd name="adj2" fmla="val 58695"/>
              <a:gd name="adj3" fmla="val 51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25" y="12700"/>
            <a:ext cx="91090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Особые свойства бериллия: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диагональная аналогия с алюминием + невозможность ковалентности выше 4.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Особые свойства бериллия проявляются в</a:t>
            </a:r>
            <a:r>
              <a:rPr lang="ru-RU" sz="2400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склонности к образованию КС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амфотерность металла и гидроксида: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2KOH = K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[Be(OH)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;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Be(OH)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+2KOH = K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[Be(OH)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высокой стабильности оксида;	          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преобладающей роли ковалентной связи в бинарных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оединениях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даже с самыми ЭО – элементами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изоструктурен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ZnS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aseline="-25000" dirty="0" err="1">
                <a:latin typeface="Times New Roman" pitchFamily="18" charset="0"/>
                <a:cs typeface="Times New Roman" pitchFamily="18" charset="0"/>
              </a:rPr>
              <a:t>вюрцит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BeF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изоструктурен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(кварц)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полимеризации галогенидов в твердом состоянии;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совместном нахождении в природе с соединениями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2947988" y="4418013"/>
            <a:ext cx="1771650" cy="21082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2000" dirty="0" smtClean="0">
              <a:solidFill>
                <a:srgbClr val="006600"/>
              </a:solidFill>
              <a:latin typeface="+mn-lt"/>
            </a:endParaRPr>
          </a:p>
          <a:p>
            <a:pPr algn="ctr" eaLnBrk="1" hangingPunct="1">
              <a:defRPr/>
            </a:pPr>
            <a:endParaRPr lang="en-US" sz="2000" dirty="0" smtClean="0">
              <a:solidFill>
                <a:srgbClr val="006600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ru-RU" sz="2000" dirty="0" smtClean="0">
                <a:solidFill>
                  <a:srgbClr val="006600"/>
                </a:solidFill>
                <a:latin typeface="+mn-lt"/>
                <a:sym typeface="Symbol"/>
              </a:rPr>
              <a:t></a:t>
            </a:r>
            <a:r>
              <a:rPr lang="en-US" sz="2000" dirty="0" smtClean="0">
                <a:solidFill>
                  <a:srgbClr val="006600"/>
                </a:solidFill>
                <a:latin typeface="+mn-lt"/>
                <a:sym typeface="Symbol"/>
              </a:rPr>
              <a:t> </a:t>
            </a:r>
            <a:r>
              <a:rPr lang="ru-RU" sz="2000" dirty="0" smtClean="0">
                <a:solidFill>
                  <a:srgbClr val="006600"/>
                </a:solidFill>
                <a:cs typeface="Times New Roman" pitchFamily="18" charset="0"/>
              </a:rPr>
              <a:t>Берилл, изумруд:</a:t>
            </a:r>
            <a:endParaRPr lang="en-US" sz="2000" dirty="0" smtClean="0">
              <a:solidFill>
                <a:srgbClr val="006600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000" dirty="0" smtClean="0">
                <a:solidFill>
                  <a:srgbClr val="006600"/>
                </a:solidFill>
                <a:cs typeface="Times New Roman" pitchFamily="18" charset="0"/>
              </a:rPr>
              <a:t>  Be</a:t>
            </a:r>
            <a:r>
              <a:rPr lang="en-US" sz="2000" baseline="-25000" dirty="0" smtClean="0">
                <a:solidFill>
                  <a:srgbClr val="006600"/>
                </a:solidFill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006600"/>
                </a:solidFill>
                <a:cs typeface="Times New Roman" pitchFamily="18" charset="0"/>
              </a:rPr>
              <a:t>Al</a:t>
            </a:r>
            <a:r>
              <a:rPr lang="ru-RU" sz="2000" baseline="-25000" dirty="0" smtClean="0">
                <a:solidFill>
                  <a:srgbClr val="006600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6600"/>
                </a:solidFill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rgbClr val="006600"/>
                </a:solidFill>
                <a:cs typeface="Times New Roman" pitchFamily="18" charset="0"/>
              </a:rPr>
              <a:t>SiO</a:t>
            </a:r>
            <a:r>
              <a:rPr lang="ru-RU" sz="2000" baseline="-25000" dirty="0" smtClean="0">
                <a:solidFill>
                  <a:srgbClr val="006600"/>
                </a:solidFill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rgbClr val="006600"/>
                </a:solidFill>
                <a:cs typeface="Times New Roman" pitchFamily="18" charset="0"/>
              </a:rPr>
              <a:t>)</a:t>
            </a:r>
            <a:r>
              <a:rPr lang="en-US" sz="2000" baseline="-25000" dirty="0" smtClean="0">
                <a:solidFill>
                  <a:srgbClr val="006600"/>
                </a:solidFill>
                <a:cs typeface="Times New Roman" pitchFamily="18" charset="0"/>
              </a:rPr>
              <a:t>6</a:t>
            </a:r>
            <a:endParaRPr lang="en-US" sz="2000" dirty="0" smtClean="0">
              <a:solidFill>
                <a:srgbClr val="006600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000" dirty="0" smtClean="0">
              <a:solidFill>
                <a:srgbClr val="006600"/>
              </a:solidFill>
              <a:latin typeface="+mn-lt"/>
            </a:endParaRPr>
          </a:p>
          <a:p>
            <a:pPr algn="ctr" eaLnBrk="1" hangingPunct="1">
              <a:defRPr/>
            </a:pPr>
            <a:endParaRPr lang="ru-RU" sz="1100" dirty="0" smtClean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75175"/>
            <a:ext cx="2332037" cy="7032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4859338" y="5457825"/>
            <a:ext cx="2332037" cy="1016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dirty="0" smtClean="0">
                <a:cs typeface="Times New Roman" pitchFamily="18" charset="0"/>
              </a:rPr>
              <a:t>Цепочечная структура хлорида </a:t>
            </a:r>
            <a:r>
              <a:rPr lang="en-US" sz="2000" dirty="0" smtClean="0">
                <a:cs typeface="Times New Roman" pitchFamily="18" charset="0"/>
              </a:rPr>
              <a:t>BeCl</a:t>
            </a:r>
            <a:r>
              <a:rPr lang="en-US" sz="2000" baseline="-25000" dirty="0" smtClean="0">
                <a:cs typeface="Times New Roman" pitchFamily="18" charset="0"/>
              </a:rPr>
              <a:t>2</a:t>
            </a:r>
            <a:endParaRPr lang="ru-RU" sz="2000" baseline="-25000" dirty="0" smtClean="0">
              <a:cs typeface="Times New Roman" pitchFamily="18" charset="0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7299325" y="5824538"/>
            <a:ext cx="1890713" cy="708025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dirty="0" smtClean="0">
                <a:cs typeface="Times New Roman" pitchFamily="18" charset="0"/>
              </a:rPr>
              <a:t>Молекулярная </a:t>
            </a:r>
            <a:r>
              <a:rPr lang="ru-RU" sz="2000" dirty="0" err="1" smtClean="0">
                <a:cs typeface="Times New Roman" pitchFamily="18" charset="0"/>
              </a:rPr>
              <a:t>стр</a:t>
            </a:r>
            <a:r>
              <a:rPr lang="en-US" sz="2000" dirty="0" smtClean="0">
                <a:cs typeface="Times New Roman" pitchFamily="18" charset="0"/>
              </a:rPr>
              <a:t>-</a:t>
            </a:r>
            <a:r>
              <a:rPr lang="ru-RU" sz="2000" dirty="0" err="1" smtClean="0">
                <a:cs typeface="Times New Roman" pitchFamily="18" charset="0"/>
              </a:rPr>
              <a:t>ра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AlCl</a:t>
            </a:r>
            <a:r>
              <a:rPr lang="en-US" sz="2000" baseline="-25000" dirty="0" smtClean="0">
                <a:cs typeface="Times New Roman" pitchFamily="18" charset="0"/>
              </a:rPr>
              <a:t>3</a:t>
            </a:r>
            <a:endParaRPr lang="ru-RU" sz="2000" baseline="-25000" dirty="0" smtClean="0"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6588"/>
            <a:ext cx="3055938" cy="2078037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3397250"/>
            <a:ext cx="1398587" cy="2335213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1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7"/>
          <p:cNvSpPr txBox="1">
            <a:spLocks noChangeArrowheads="1"/>
          </p:cNvSpPr>
          <p:nvPr/>
        </p:nvSpPr>
        <p:spPr bwMode="auto">
          <a:xfrm>
            <a:off x="250825" y="4529138"/>
            <a:ext cx="86502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ru-RU" sz="2800" dirty="0">
                <a:solidFill>
                  <a:srgbClr val="0000CC"/>
                </a:solidFill>
                <a:cs typeface="Times New Roman" pitchFamily="18" charset="0"/>
              </a:rPr>
              <a:t>Кристаллическая структура 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BeF</a:t>
            </a:r>
            <a:r>
              <a:rPr lang="en-US" sz="2800" baseline="-25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ru-RU" sz="2800" dirty="0">
                <a:solidFill>
                  <a:srgbClr val="0000CC"/>
                </a:solidFill>
                <a:cs typeface="Times New Roman" pitchFamily="18" charset="0"/>
              </a:rPr>
              <a:t> идентична кварцу! Даже такой ЭО элемент, как 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F</a:t>
            </a:r>
            <a:r>
              <a:rPr lang="ru-RU" sz="2800" dirty="0">
                <a:solidFill>
                  <a:srgbClr val="0000CC"/>
                </a:solidFill>
                <a:cs typeface="Times New Roman" pitchFamily="18" charset="0"/>
              </a:rPr>
              <a:t> не может дать  ионной структуры типа флюорита 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CaF</a:t>
            </a:r>
            <a:r>
              <a:rPr lang="en-US" sz="2800" baseline="-25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!</a:t>
            </a:r>
            <a:r>
              <a:rPr lang="ru-RU" sz="2800" dirty="0">
                <a:solidFill>
                  <a:srgbClr val="0000CC"/>
                </a:solidFill>
                <a:cs typeface="Times New Roman" pitchFamily="18" charset="0"/>
              </a:rPr>
              <a:t> И даже такой ЭО, как кислород не может дать ионную структуру типа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NaCl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ru-RU" sz="2800" dirty="0">
                <a:solidFill>
                  <a:srgbClr val="0000CC"/>
                </a:solidFill>
                <a:cs typeface="Times New Roman" pitchFamily="18" charset="0"/>
              </a:rPr>
              <a:t>а формирует лишь структуру </a:t>
            </a:r>
            <a:r>
              <a:rPr lang="ru-RU" sz="2800" dirty="0" err="1">
                <a:solidFill>
                  <a:srgbClr val="0000CC"/>
                </a:solidFill>
                <a:cs typeface="Times New Roman" pitchFamily="18" charset="0"/>
              </a:rPr>
              <a:t>вюрцита</a:t>
            </a:r>
            <a:r>
              <a:rPr lang="ru-RU" sz="28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8575"/>
            <a:ext cx="7796286" cy="331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8575"/>
            <a:ext cx="3094037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15888" y="3549650"/>
            <a:ext cx="8785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Кристаллические структуры 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а, тип </a:t>
            </a:r>
            <a:r>
              <a:rPr 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2800" baseline="-25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с, тип вюрцита</a:t>
            </a:r>
            <a:r>
              <a:rPr 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сфалерита 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ru-RU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" y="188913"/>
            <a:ext cx="904398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закономерности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от </a:t>
            </a: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ru-RU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ru-RU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размеров атомов и ионов; 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увеличение силы оснований (следствие п. 1); 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увеличение </a:t>
            </a:r>
            <a:r>
              <a:rPr lang="ru-RU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электроположительности</a:t>
            </a:r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уменьшение прочности комплексов; 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уменьшение растворимости «жестко-мягких» солей (сульфаты, хроматы). 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6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115888"/>
            <a:ext cx="8856662" cy="603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свойства ЩЗМ (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Ca, Sr, Ba, Ra)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Растворимость в безводном жидком аммиаке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+ 14NH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(</a:t>
            </a:r>
            <a:r>
              <a:rPr lang="ru-RU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р-р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[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e(NH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]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(р-р)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Ca, Sr, Ba, 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РЗЭ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</a:t>
            </a: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с водой;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Me(OH)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сильные, практически щелочи 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Ионный характер оксидов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изоструктурны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см. ниже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растворимость солей, образованных большинством ионов с тетраэдрической структурой (напр.,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SrCrO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Эта растворимость уменьшается при переходе от кальция к барию и далее – к радию;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Гидриды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солеобразный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19081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0"/>
            <a:ext cx="86439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Фазовые диаграммы, образованные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элементами 3-го периода ПС</a:t>
            </a:r>
          </a:p>
        </p:txBody>
      </p:sp>
      <p:pic>
        <p:nvPicPr>
          <p:cNvPr id="5123" name="Рисунок 4" descr="Li_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00063"/>
            <a:ext cx="232251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5" descr="Li-M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500063"/>
            <a:ext cx="31432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6" descr="Al-L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87363"/>
            <a:ext cx="3143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7" descr="Li-Si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57563"/>
            <a:ext cx="4333875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8" descr="Li-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4286250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3089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07950" y="3933825"/>
            <a:ext cx="87852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Кристаллические структуры  типа </a:t>
            </a:r>
            <a:r>
              <a:rPr 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сфалерита </a:t>
            </a:r>
            <a:r>
              <a:rPr 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вюрцита</a:t>
            </a:r>
            <a:r>
              <a:rPr 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кристаллизуется в структурном типе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вюрцита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прочие оксиды –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структурном типе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5313"/>
            <a:ext cx="912495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dirty="0"/>
              <a:t>Фазовые диаграммы ЩЗМ</a:t>
            </a:r>
            <a:endParaRPr lang="en-US" sz="3600" dirty="0"/>
          </a:p>
          <a:p>
            <a:pPr algn="ctr" eaLnBrk="1" hangingPunct="1"/>
            <a:r>
              <a:rPr lang="en-US" sz="2800" dirty="0" err="1">
                <a:solidFill>
                  <a:srgbClr val="006600"/>
                </a:solidFill>
              </a:rPr>
              <a:t>Ca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>
                <a:solidFill>
                  <a:srgbClr val="006600"/>
                </a:solidFill>
              </a:rPr>
              <a:t>Sr</a:t>
            </a:r>
            <a:r>
              <a:rPr lang="en-US" sz="2800" dirty="0">
                <a:solidFill>
                  <a:srgbClr val="006600"/>
                </a:solidFill>
              </a:rPr>
              <a:t>, Ba, Ra </a:t>
            </a:r>
            <a:r>
              <a:rPr lang="ru-RU" sz="2800" dirty="0">
                <a:solidFill>
                  <a:srgbClr val="006600"/>
                </a:solidFill>
              </a:rPr>
              <a:t>друг с другом дают непрерывные </a:t>
            </a:r>
            <a:r>
              <a:rPr lang="ru-RU" sz="2800" dirty="0" err="1" smtClean="0">
                <a:solidFill>
                  <a:srgbClr val="006600"/>
                </a:solidFill>
              </a:rPr>
              <a:t>тв</a:t>
            </a:r>
            <a:r>
              <a:rPr lang="ru-RU" sz="2800" dirty="0" smtClean="0">
                <a:solidFill>
                  <a:srgbClr val="006600"/>
                </a:solidFill>
              </a:rPr>
              <a:t>. р-</a:t>
            </a:r>
            <a:r>
              <a:rPr lang="ru-RU" sz="2800" dirty="0" err="1" smtClean="0">
                <a:solidFill>
                  <a:srgbClr val="006600"/>
                </a:solidFill>
              </a:rPr>
              <a:t>ры</a:t>
            </a:r>
            <a:endParaRPr lang="ru-RU" sz="2800" dirty="0">
              <a:solidFill>
                <a:srgbClr val="006600"/>
              </a:solidFill>
            </a:endParaRPr>
          </a:p>
          <a:p>
            <a:pPr algn="ctr" eaLnBrk="1" hangingPunct="1"/>
            <a:r>
              <a:rPr lang="en-US" sz="2800" dirty="0">
                <a:solidFill>
                  <a:srgbClr val="800000"/>
                </a:solidFill>
              </a:rPr>
              <a:t>Be </a:t>
            </a:r>
            <a:r>
              <a:rPr lang="ru-RU" sz="2800" dirty="0">
                <a:solidFill>
                  <a:srgbClr val="800000"/>
                </a:solidFill>
              </a:rPr>
              <a:t>и </a:t>
            </a:r>
            <a:r>
              <a:rPr lang="en-US" sz="2800" dirty="0">
                <a:solidFill>
                  <a:srgbClr val="800000"/>
                </a:solidFill>
              </a:rPr>
              <a:t>Mg</a:t>
            </a:r>
            <a:r>
              <a:rPr lang="en-US" sz="2800" dirty="0">
                <a:solidFill>
                  <a:srgbClr val="006600"/>
                </a:solidFill>
              </a:rPr>
              <a:t> c </a:t>
            </a:r>
            <a:r>
              <a:rPr lang="en-US" sz="2800" dirty="0" err="1">
                <a:solidFill>
                  <a:srgbClr val="006600"/>
                </a:solidFill>
              </a:rPr>
              <a:t>Ca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</a:rPr>
              <a:t>Sr</a:t>
            </a:r>
            <a:r>
              <a:rPr lang="ru-RU" sz="2800" dirty="0" smtClean="0">
                <a:solidFill>
                  <a:srgbClr val="006600"/>
                </a:solidFill>
              </a:rPr>
              <a:t>,</a:t>
            </a:r>
            <a:r>
              <a:rPr lang="en-US" sz="2800" dirty="0" smtClean="0">
                <a:solidFill>
                  <a:srgbClr val="006600"/>
                </a:solidFill>
              </a:rPr>
              <a:t> Ba </a:t>
            </a:r>
            <a:r>
              <a:rPr lang="ru-RU" sz="2800" dirty="0">
                <a:solidFill>
                  <a:srgbClr val="006600"/>
                </a:solidFill>
              </a:rPr>
              <a:t>дают </a:t>
            </a:r>
            <a:r>
              <a:rPr lang="ru-RU" sz="2800" dirty="0" err="1">
                <a:solidFill>
                  <a:srgbClr val="006600"/>
                </a:solidFill>
              </a:rPr>
              <a:t>металлидные</a:t>
            </a:r>
            <a:r>
              <a:rPr lang="ru-RU" sz="2800" dirty="0">
                <a:solidFill>
                  <a:srgbClr val="006600"/>
                </a:solidFill>
              </a:rPr>
              <a:t> фазы </a:t>
            </a:r>
            <a:r>
              <a:rPr lang="ru-RU" sz="2400" dirty="0">
                <a:solidFill>
                  <a:srgbClr val="006600"/>
                </a:solidFill>
              </a:rPr>
              <a:t>(</a:t>
            </a:r>
            <a:r>
              <a:rPr lang="ru-RU" sz="2400" dirty="0" err="1">
                <a:solidFill>
                  <a:srgbClr val="006600"/>
                </a:solidFill>
              </a:rPr>
              <a:t>Лавеса</a:t>
            </a:r>
            <a:r>
              <a:rPr lang="ru-RU" sz="2400" dirty="0">
                <a:solidFill>
                  <a:srgbClr val="006600"/>
                </a:solidFill>
              </a:rPr>
              <a:t> и др.)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ru-RU" sz="2800" dirty="0">
                <a:solidFill>
                  <a:srgbClr val="006600"/>
                </a:solidFill>
              </a:rPr>
              <a:t> 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9219" name="Picture 2" descr="Ba-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6672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a-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844675"/>
            <a:ext cx="46672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684213" y="5511800"/>
            <a:ext cx="8208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T-x</a:t>
            </a:r>
            <a:r>
              <a:rPr lang="en-US"/>
              <a:t> </a:t>
            </a:r>
            <a:r>
              <a:rPr lang="ru-RU"/>
              <a:t>диаграмма</a:t>
            </a:r>
            <a:r>
              <a:rPr lang="en-US"/>
              <a:t> </a:t>
            </a:r>
            <a:r>
              <a:rPr lang="ru-RU"/>
              <a:t>системы </a:t>
            </a:r>
            <a:r>
              <a:rPr lang="en-US"/>
              <a:t>Ca-Ba	</a:t>
            </a:r>
            <a:r>
              <a:rPr lang="ru-RU"/>
              <a:t>	</a:t>
            </a:r>
            <a:r>
              <a:rPr lang="en-US" i="1"/>
              <a:t>T-x</a:t>
            </a:r>
            <a:r>
              <a:rPr lang="en-US"/>
              <a:t> </a:t>
            </a:r>
            <a:r>
              <a:rPr lang="ru-RU"/>
              <a:t>диаграмма системы </a:t>
            </a:r>
            <a:r>
              <a:rPr lang="en-US"/>
              <a:t>Mg-Ca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25" y="188913"/>
            <a:ext cx="8994775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соединения кальция и других ЩЗМ</a:t>
            </a:r>
          </a:p>
          <a:p>
            <a:pPr>
              <a:defRPr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действительности все не так, как в очевидности...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49225" y="1774825"/>
            <a:ext cx="4497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CaCl</a:t>
            </a:r>
            <a:r>
              <a:rPr lang="en-US" sz="2400" baseline="-25000" dirty="0"/>
              <a:t>2(</a:t>
            </a:r>
            <a:r>
              <a:rPr lang="ru-RU" sz="2400" baseline="-25000" dirty="0" err="1"/>
              <a:t>водн</a:t>
            </a:r>
            <a:r>
              <a:rPr lang="ru-RU" sz="2400" baseline="-25000" dirty="0"/>
              <a:t>. р-р)</a:t>
            </a:r>
            <a:r>
              <a:rPr lang="en-US" sz="2400" dirty="0"/>
              <a:t> + Na</a:t>
            </a:r>
            <a:r>
              <a:rPr lang="en-US" sz="2400" baseline="-25000" dirty="0"/>
              <a:t>3</a:t>
            </a:r>
            <a:r>
              <a:rPr lang="en-US" sz="2400" dirty="0"/>
              <a:t>PO</a:t>
            </a:r>
            <a:r>
              <a:rPr lang="en-US" sz="2400" baseline="-25000" dirty="0"/>
              <a:t>4</a:t>
            </a:r>
            <a:r>
              <a:rPr lang="ru-RU" sz="2400" baseline="-25000" dirty="0"/>
              <a:t> (</a:t>
            </a:r>
            <a:r>
              <a:rPr lang="ru-RU" sz="2400" baseline="-25000" dirty="0" err="1"/>
              <a:t>водн</a:t>
            </a:r>
            <a:r>
              <a:rPr lang="ru-RU" sz="2400" baseline="-25000" dirty="0"/>
              <a:t>. р-р)</a:t>
            </a:r>
            <a:r>
              <a:rPr lang="en-US" sz="2400" dirty="0"/>
              <a:t> </a:t>
            </a:r>
            <a:r>
              <a:rPr lang="ru-RU" sz="2400" dirty="0">
                <a:sym typeface="Symbol" pitchFamily="18" charset="2"/>
              </a:rPr>
              <a:t></a:t>
            </a:r>
            <a:r>
              <a:rPr lang="ru-RU" sz="2400" dirty="0"/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11638" y="1773238"/>
            <a:ext cx="4932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   NaCl</a:t>
            </a:r>
            <a:r>
              <a:rPr lang="ru-RU" sz="2400"/>
              <a:t> </a:t>
            </a:r>
            <a:r>
              <a:rPr lang="en-US" sz="2400"/>
              <a:t>+ Ca</a:t>
            </a:r>
            <a:r>
              <a:rPr lang="en-US" sz="2400" baseline="-25000"/>
              <a:t>5</a:t>
            </a:r>
            <a:r>
              <a:rPr lang="en-US" sz="2400"/>
              <a:t>(PO</a:t>
            </a:r>
            <a:r>
              <a:rPr lang="en-US" sz="2400" baseline="-25000"/>
              <a:t>4</a:t>
            </a:r>
            <a:r>
              <a:rPr lang="en-US" sz="2400"/>
              <a:t>)</a:t>
            </a:r>
            <a:r>
              <a:rPr lang="en-US" sz="2400" baseline="-25000"/>
              <a:t>3</a:t>
            </a:r>
            <a:r>
              <a:rPr lang="en-US" sz="2400"/>
              <a:t>(OH)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>
                <a:solidFill>
                  <a:srgbClr val="FF0000"/>
                </a:solidFill>
              </a:rPr>
              <a:t>(½{Ca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(PO</a:t>
            </a:r>
            <a:r>
              <a:rPr lang="en-US" sz="2400" baseline="-25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</a:t>
            </a:r>
            <a:r>
              <a:rPr lang="en-US" sz="2400">
                <a:solidFill>
                  <a:srgbClr val="FF0000"/>
                </a:solidFill>
              </a:rPr>
              <a:t>Ca(OH)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})</a:t>
            </a:r>
          </a:p>
          <a:p>
            <a:pPr eaLnBrk="1" hangingPunct="1"/>
            <a:r>
              <a:rPr lang="en-US" sz="2400">
                <a:sym typeface="Symbol" pitchFamily="18" charset="2"/>
              </a:rPr>
              <a:t>NaCl + CaHPO</a:t>
            </a:r>
            <a:r>
              <a:rPr lang="en-US" sz="2400" baseline="-25000">
                <a:sym typeface="Symbol" pitchFamily="18" charset="2"/>
              </a:rPr>
              <a:t>4</a:t>
            </a:r>
            <a:r>
              <a:rPr lang="en-US" sz="2400">
                <a:sym typeface="Symbol" pitchFamily="18" charset="2"/>
              </a:rPr>
              <a:t>H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O</a:t>
            </a:r>
            <a:endParaRPr lang="en-US" sz="2400"/>
          </a:p>
        </p:txBody>
      </p:sp>
      <p:pic>
        <p:nvPicPr>
          <p:cNvPr id="19458" name="Picture 2" descr="http://pubs.rsc.org/services/images/RSCpubs.ePlatform.Service.FreeContent.ImageService.svc/ImageService/Articleimage/2012/JM/c2jm16235k/c2jm16235k-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103563"/>
            <a:ext cx="45434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8950" y="6151563"/>
            <a:ext cx="427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Кристаллическая структура фторапатита</a:t>
            </a:r>
          </a:p>
          <a:p>
            <a:pPr eaLnBrk="1" hangingPunct="1"/>
            <a:r>
              <a:rPr lang="ru-RU"/>
              <a:t>ионы </a:t>
            </a:r>
            <a:r>
              <a:rPr lang="en-US"/>
              <a:t>OH</a:t>
            </a:r>
            <a:r>
              <a:rPr lang="en-US" baseline="30000"/>
              <a:t>-</a:t>
            </a:r>
            <a:r>
              <a:rPr lang="en-US"/>
              <a:t>, F</a:t>
            </a:r>
            <a:r>
              <a:rPr lang="en-US" baseline="30000"/>
              <a:t>-</a:t>
            </a:r>
            <a:r>
              <a:rPr lang="en-US"/>
              <a:t>, Cl</a:t>
            </a:r>
            <a:r>
              <a:rPr lang="en-US" baseline="30000"/>
              <a:t>-</a:t>
            </a:r>
            <a:r>
              <a:rPr lang="en-US"/>
              <a:t> </a:t>
            </a:r>
            <a:r>
              <a:rPr lang="ru-RU"/>
              <a:t>и т.д. взаимозаменяемы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078163"/>
            <a:ext cx="39624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1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25" y="188913"/>
            <a:ext cx="8994775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соединения кальция и других ЩЗМ</a:t>
            </a:r>
          </a:p>
          <a:p>
            <a:pPr>
              <a:defRPr/>
            </a:pPr>
            <a:endParaRPr lang="ru-RU" sz="2800" b="1" i="1" dirty="0"/>
          </a:p>
          <a:p>
            <a:pPr algn="ctr">
              <a:defRPr/>
            </a:pPr>
            <a:r>
              <a:rPr lang="ru-RU" sz="2800" b="1" i="1" u="sng" dirty="0">
                <a:solidFill>
                  <a:srgbClr val="0000FF"/>
                </a:solidFill>
              </a:rPr>
              <a:t>Флюорит </a:t>
            </a:r>
            <a:r>
              <a:rPr lang="en-US" sz="2800" b="1" u="sng" dirty="0">
                <a:solidFill>
                  <a:srgbClr val="0000FF"/>
                </a:solidFill>
              </a:rPr>
              <a:t>CaF</a:t>
            </a:r>
            <a:r>
              <a:rPr lang="en-US" sz="2800" b="1" baseline="-25000" dirty="0">
                <a:solidFill>
                  <a:srgbClr val="0000FF"/>
                </a:solidFill>
              </a:rPr>
              <a:t>2</a:t>
            </a:r>
            <a:r>
              <a:rPr lang="en-US" sz="2800" b="1" i="1" u="sng" dirty="0">
                <a:solidFill>
                  <a:srgbClr val="0000FF"/>
                </a:solidFill>
              </a:rPr>
              <a:t> </a:t>
            </a:r>
            <a:r>
              <a:rPr lang="ru-RU" sz="2800" b="1" i="1" u="sng" dirty="0">
                <a:solidFill>
                  <a:srgbClr val="0000FF"/>
                </a:solidFill>
              </a:rPr>
              <a:t>и другие фториды </a:t>
            </a:r>
            <a:r>
              <a:rPr lang="ru-RU" sz="2800" b="1" u="sng" dirty="0">
                <a:solidFill>
                  <a:srgbClr val="0000FF"/>
                </a:solidFill>
              </a:rPr>
              <a:t>ЩЗМ</a:t>
            </a:r>
            <a:endParaRPr lang="ru-RU" sz="2800" b="1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773238"/>
            <a:ext cx="37068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34734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4154488"/>
            <a:ext cx="63373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3200" dirty="0"/>
              <a:t>Квазихимические реакции:</a:t>
            </a:r>
          </a:p>
          <a:p>
            <a:pPr eaLnBrk="1" hangingPunct="1"/>
            <a:r>
              <a:rPr lang="en-US" sz="3200" dirty="0"/>
              <a:t>EuF</a:t>
            </a:r>
            <a:r>
              <a:rPr lang="en-US" sz="3200" baseline="-25000" dirty="0"/>
              <a:t>3</a:t>
            </a:r>
            <a:r>
              <a:rPr lang="en-US" sz="2000" dirty="0">
                <a:sym typeface="Symbol" pitchFamily="18" charset="2"/>
              </a:rPr>
              <a:t>CaF</a:t>
            </a:r>
            <a:r>
              <a:rPr lang="en-US" sz="2000" baseline="-25000" dirty="0">
                <a:sym typeface="Symbol" pitchFamily="18" charset="2"/>
              </a:rPr>
              <a:t>2</a:t>
            </a:r>
            <a:r>
              <a:rPr lang="en-US" sz="3200" dirty="0">
                <a:sym typeface="Symbol" pitchFamily="18" charset="2"/>
              </a:rPr>
              <a:t> = </a:t>
            </a:r>
            <a:r>
              <a:rPr lang="en-US" sz="3200" dirty="0" err="1">
                <a:sym typeface="Symbol" pitchFamily="18" charset="2"/>
              </a:rPr>
              <a:t>Eu</a:t>
            </a:r>
            <a:r>
              <a:rPr lang="en-US" sz="3200" baseline="-25000" dirty="0" err="1">
                <a:sym typeface="Symbol" pitchFamily="18" charset="2"/>
              </a:rPr>
              <a:t>Ca</a:t>
            </a:r>
            <a:r>
              <a:rPr lang="en-US" sz="3200" dirty="0">
                <a:sym typeface="Symbol" pitchFamily="18" charset="2"/>
              </a:rPr>
              <a:t> + 2F</a:t>
            </a:r>
            <a:r>
              <a:rPr lang="en-US" sz="3200" baseline="-25000" dirty="0">
                <a:sym typeface="Symbol" pitchFamily="18" charset="2"/>
              </a:rPr>
              <a:t>F</a:t>
            </a:r>
            <a:r>
              <a:rPr lang="en-US" sz="3200" dirty="0">
                <a:sym typeface="Symbol" pitchFamily="18" charset="2"/>
              </a:rPr>
              <a:t> + </a:t>
            </a:r>
            <a:r>
              <a:rPr lang="en-US" sz="3200" dirty="0" smtClean="0">
                <a:solidFill>
                  <a:srgbClr val="0000FF"/>
                </a:solidFill>
                <a:sym typeface="Symbol" pitchFamily="18" charset="2"/>
              </a:rPr>
              <a:t>F</a:t>
            </a:r>
            <a:r>
              <a:rPr lang="en-US" sz="3200" i="1" baseline="-25000" dirty="0" smtClean="0">
                <a:solidFill>
                  <a:srgbClr val="0000FF"/>
                </a:solidFill>
                <a:sym typeface="Symbol" pitchFamily="18" charset="2"/>
              </a:rPr>
              <a:t>i</a:t>
            </a:r>
            <a:endParaRPr lang="ru-RU" sz="3200" i="1" baseline="-25000" dirty="0" smtClean="0">
              <a:solidFill>
                <a:srgbClr val="0000FF"/>
              </a:solidFill>
              <a:sym typeface="Symbol" pitchFamily="18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FF"/>
                </a:solidFill>
                <a:sym typeface="Symbol" pitchFamily="18" charset="2"/>
              </a:rPr>
              <a:t>F</a:t>
            </a:r>
            <a:r>
              <a:rPr lang="en-US" sz="3200" baseline="-25000" dirty="0" smtClean="0">
                <a:solidFill>
                  <a:srgbClr val="0000FF"/>
                </a:solidFill>
                <a:sym typeface="Symbol"/>
              </a:rPr>
              <a:t>CaF</a:t>
            </a:r>
            <a:r>
              <a:rPr lang="en-US" sz="2400" baseline="-4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3200" baseline="-25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= F</a:t>
            </a:r>
            <a:r>
              <a:rPr lang="en-US" sz="3200" i="1" baseline="-25000" dirty="0" smtClean="0">
                <a:solidFill>
                  <a:srgbClr val="0000FF"/>
                </a:solidFill>
                <a:sym typeface="Symbol"/>
              </a:rPr>
              <a:t>i</a:t>
            </a:r>
            <a:endParaRPr lang="en-US" sz="3200" i="1" baseline="-25000" dirty="0">
              <a:solidFill>
                <a:srgbClr val="0000FF"/>
              </a:solidFill>
              <a:sym typeface="Symbol" pitchFamily="18" charset="2"/>
            </a:endParaRPr>
          </a:p>
          <a:p>
            <a:pPr eaLnBrk="1" hangingPunct="1"/>
            <a:r>
              <a:rPr lang="en-US" sz="3200" dirty="0"/>
              <a:t>2EuCl</a:t>
            </a:r>
            <a:r>
              <a:rPr lang="en-US" sz="3200" baseline="-25000" dirty="0"/>
              <a:t>3</a:t>
            </a:r>
            <a:r>
              <a:rPr lang="en-US" sz="2000" dirty="0">
                <a:sym typeface="Symbol" pitchFamily="18" charset="2"/>
              </a:rPr>
              <a:t>3CaCl</a:t>
            </a:r>
            <a:r>
              <a:rPr lang="en-US" sz="2000" baseline="-25000" dirty="0">
                <a:sym typeface="Symbol" pitchFamily="18" charset="2"/>
              </a:rPr>
              <a:t>2</a:t>
            </a:r>
            <a:r>
              <a:rPr lang="en-US" sz="3200" dirty="0">
                <a:sym typeface="Symbol" pitchFamily="18" charset="2"/>
              </a:rPr>
              <a:t> = 2Eu</a:t>
            </a:r>
            <a:r>
              <a:rPr lang="en-US" sz="3200" baseline="-25000" dirty="0">
                <a:sym typeface="Symbol" pitchFamily="18" charset="2"/>
              </a:rPr>
              <a:t>Ca</a:t>
            </a:r>
            <a:r>
              <a:rPr lang="en-US" sz="3200" dirty="0">
                <a:sym typeface="Symbol" pitchFamily="18" charset="2"/>
              </a:rPr>
              <a:t> + 6Cl</a:t>
            </a:r>
            <a:r>
              <a:rPr lang="en-US" sz="3200" baseline="-25000" dirty="0">
                <a:sym typeface="Symbol" pitchFamily="18" charset="2"/>
              </a:rPr>
              <a:t>Cl</a:t>
            </a:r>
            <a:r>
              <a:rPr lang="en-US" sz="3200" dirty="0">
                <a:sym typeface="Symbol" pitchFamily="18" charset="2"/>
              </a:rPr>
              <a:t> +</a:t>
            </a:r>
            <a:r>
              <a:rPr lang="en-US" sz="3200" dirty="0" err="1">
                <a:solidFill>
                  <a:srgbClr val="0000FF"/>
                </a:solidFill>
                <a:sym typeface="Symbol" pitchFamily="18" charset="2"/>
              </a:rPr>
              <a:t>V</a:t>
            </a:r>
            <a:r>
              <a:rPr lang="en-US" sz="3200" baseline="-25000" dirty="0" err="1">
                <a:solidFill>
                  <a:srgbClr val="0000FF"/>
                </a:solidFill>
                <a:sym typeface="Symbol" pitchFamily="18" charset="2"/>
              </a:rPr>
              <a:t>Ca</a:t>
            </a:r>
            <a:endParaRPr lang="ru-RU" sz="32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3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15888"/>
            <a:ext cx="694848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2843213" y="115888"/>
            <a:ext cx="1800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3200"/>
              <a:t>Цементы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6948488" y="188913"/>
            <a:ext cx="21955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Белит – высоко-температурный</a:t>
            </a:r>
          </a:p>
          <a:p>
            <a:pPr eaLnBrk="1" hangingPunct="1"/>
            <a:r>
              <a:rPr lang="en-US" sz="2400"/>
              <a:t>Ca</a:t>
            </a:r>
            <a:r>
              <a:rPr lang="en-US" sz="2400" baseline="-25000"/>
              <a:t>2</a:t>
            </a:r>
            <a:r>
              <a:rPr lang="en-US" sz="2400"/>
              <a:t>SiO</a:t>
            </a:r>
            <a:r>
              <a:rPr lang="en-US" sz="2400" baseline="-25000"/>
              <a:t>4</a:t>
            </a:r>
            <a:r>
              <a:rPr lang="en-US" sz="2400"/>
              <a:t>;</a:t>
            </a:r>
          </a:p>
          <a:p>
            <a:pPr eaLnBrk="1" hangingPunct="1"/>
            <a:r>
              <a:rPr lang="ru-RU" sz="2400"/>
              <a:t>Алит – </a:t>
            </a:r>
            <a:r>
              <a:rPr lang="en-US" sz="2400"/>
              <a:t>Ca</a:t>
            </a:r>
            <a:r>
              <a:rPr lang="ru-RU" sz="2400" baseline="-25000"/>
              <a:t>3</a:t>
            </a:r>
            <a:r>
              <a:rPr lang="en-US" sz="2400"/>
              <a:t>SiO</a:t>
            </a:r>
            <a:r>
              <a:rPr lang="en-US" sz="2400" baseline="-25000"/>
              <a:t>5</a:t>
            </a:r>
            <a:endParaRPr lang="ru-RU" sz="2400" baseline="-25000"/>
          </a:p>
        </p:txBody>
      </p:sp>
    </p:spTree>
    <p:extLst>
      <p:ext uri="{BB962C8B-B14F-4D97-AF65-F5344CB8AC3E}">
        <p14:creationId xmlns:p14="http://schemas.microsoft.com/office/powerpoint/2010/main" val="16767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15888"/>
            <a:ext cx="4438651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4500563" y="31750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3200"/>
              <a:t>Цементы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638925" y="765175"/>
            <a:ext cx="21971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Белит – высоко-температурный</a:t>
            </a:r>
          </a:p>
          <a:p>
            <a:pPr eaLnBrk="1" hangingPunct="1"/>
            <a:r>
              <a:rPr lang="en-US" sz="2400"/>
              <a:t>Ca</a:t>
            </a:r>
            <a:r>
              <a:rPr lang="en-US" sz="2400" baseline="-25000"/>
              <a:t>2</a:t>
            </a:r>
            <a:r>
              <a:rPr lang="en-US" sz="2400"/>
              <a:t>SiO</a:t>
            </a:r>
            <a:r>
              <a:rPr lang="en-US" sz="2400" baseline="-25000"/>
              <a:t>4</a:t>
            </a:r>
            <a:r>
              <a:rPr lang="en-US" sz="2400"/>
              <a:t>;</a:t>
            </a:r>
          </a:p>
          <a:p>
            <a:pPr eaLnBrk="1" hangingPunct="1"/>
            <a:r>
              <a:rPr lang="ru-RU" sz="2400"/>
              <a:t>Алит – </a:t>
            </a:r>
            <a:r>
              <a:rPr lang="en-US" sz="2400"/>
              <a:t>Ca</a:t>
            </a:r>
            <a:r>
              <a:rPr lang="ru-RU" sz="2400" baseline="-25000"/>
              <a:t>3</a:t>
            </a:r>
            <a:r>
              <a:rPr lang="en-US" sz="2400"/>
              <a:t>SiO</a:t>
            </a:r>
            <a:r>
              <a:rPr lang="en-US" sz="2400" baseline="-25000"/>
              <a:t>5</a:t>
            </a:r>
            <a:endParaRPr lang="ru-RU" sz="2400" baseline="-25000"/>
          </a:p>
        </p:txBody>
      </p:sp>
      <p:pic>
        <p:nvPicPr>
          <p:cNvPr id="34818" name="Picture 2" descr="http://www.iycr2014.org/__data/assets/image/0010/106975/feldspar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2825750"/>
            <a:ext cx="55626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8113" y="4665663"/>
            <a:ext cx="3246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/>
              <a:t>Кристаллическая </a:t>
            </a:r>
          </a:p>
          <a:p>
            <a:pPr algn="ctr" eaLnBrk="1" hangingPunct="1"/>
            <a:r>
              <a:rPr lang="ru-RU" sz="2400"/>
              <a:t>структура </a:t>
            </a:r>
          </a:p>
          <a:p>
            <a:pPr algn="ctr" eaLnBrk="1" hangingPunct="1"/>
            <a:r>
              <a:rPr lang="ru-RU" sz="2400"/>
              <a:t>алита; </a:t>
            </a:r>
          </a:p>
          <a:p>
            <a:pPr algn="ctr" eaLnBrk="1" hangingPunct="1"/>
            <a:r>
              <a:rPr lang="ru-RU" sz="2400"/>
              <a:t>фиолетовые атомы - </a:t>
            </a:r>
            <a:r>
              <a:rPr lang="en-US" sz="2400"/>
              <a:t>Ca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3984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 descr="data:image/jpeg;base64,/9j/4AAQSkZJRgABAQAAAQABAAD/2wCEAAkGBxASEA8QDxAPDQ8QDxAPEA8PEBAQDxAQFhYXFhUXFRUYHSggGBomIBUWITEhKCkrOi4uFx82ODMtOCgtLi4BCgoKDQ0NDg0NDjcZFRkrKysrKy0rKystKysuLSsrNysrLSsrLSs3Kys3Ny0rKysrKysrKysrKysrKysrKysrK//AABEIALcA8gMBIgACEQEDEQH/xAAbAAACAwEBAQAAAAAAAAAAAAAAAQIEBQMGB//EAEAQAAICAQMCBQEEBwYDCQAAAAECAAMRBBIhEzEFIkFRYXEjMoGRBhQzUlNioUJDgrHB0XJzkhVUY5OistLh8P/EABUBAQEAAAAAAAAAAAAAAAAAAAAB/8QAFBEBAAAAAAAAAAAAAAAAAAAAAP/aAAwDAQACEQMRAD8A+4xRCSgLMcIQEYQhmA4swEcCO6PMREMQHmOKIwGYRZjgGY5HEIEopTv1xF1dKJudkexiW2qlakLnscklhgfXnjmPhPiS3rZgbXpufT3JndstXBxn1BDKw7cMIF4mAiMBAlEYQxAQMlOb8Ak8AAkn2AlbS6xnFbCpwlg3KxK8DGRuGeM+nf5xAuwmGP0iXo6W402AanUrplXNZKMzMoZsHGPL6c89puQCEIQETAQxAwHCQ3RQJxxThq9WtShnzyyooAyzMxwAB7wLEJm6vxcVLYz1XfZtUpAQHd1G2KVOcHng+06p4ip1D6bDdRKUvJx5NjsyjB98o3HxAuxYhmOAQizAQDMDCYv6Q2sLNBXz0bdV07scKR0nZFc/ullUY9SQPghsiSnntLqGTV6uqmt7qkTStsRlVarm6u9QWIA8q0ttHbdnHmmkNZd/3Wz/AMyj/wCUC67AdyB9TiNTPNfpPcCuiNoq0zf9oU9M6np2LvAYqQA4yc4xyCDg89jleFeIdBralZES3XakvrAy16ZrTXW5FIfKqMkgrlvMlnJbMD3ROOTwBySZT/W2fildwxxc37L6rjl/wwD7iOireiNdtdiqllU7qt2AcrxzzyCZbzAzLNC4trvSze6V2VMtgAFisVYeZR5CCvse54nHR+FPQLXpsBtuvfU3B1+ytdgoxxymFRVBGcYyQ3abMWIFWrXDISxTTYeAGOVc/wAjdm+nB+JbBkLagwKsAykYKkAgj5EpnTW1j7E9RR/dWsc4/ks5I+hz9R3gX8wlA+IKGdAru9VYssRAGZQQdo78sdpwP9xJ7Ht5JNdRVSFXctrAgHzE8p7YHPz6QDVWq4ekA2bg1b7cYQEYO4ngcHtK/haapFSq1aNlSBBaljs1u0YGUKAJngnzNNGqpVAVQFUdgO0lA8pX+jdq6fRoqaVbtPrf1pyGcKy9SxzhtmSx6nqO+Zr+FvcbruobOnsqarqBVIJa3eMAeg2D8B7maoixAlCKEBxNCBEDlHJ7YoDBmX4/pLHWl6Qr26fUJeqMxRbAAysufQ7WOPkCauIAwMHxevUX6exOgUJejahtQOVWxWckg4HA4wfynKzRvVq9RcqtXTZo6Kutu6rJYllrHyHJx9ovOPQz0mIiIGV+jmqss06G8g3DIsAAUg5OMgduAOfXuJrSrqNCjkMQVcDC2IStgHtkenweJxu1TUV22ahlamqtrTaARYFUEkMg4JwO4xnOMe4XyJFnCgliFABJJOAAO5J9JRTVXkjdpwFatmBFwLK4AIRxtwM5IyC3aSq0JYh9QRYwIK1gfY1kHIIB+8w48x9RkAQEL3u/Y5rr79dhyw9Omp7/APEePgztToK1Rk2hw/7Tf5zYcY82e/tLMcDlTQqDaiqi5J2qoUZJyTgepJnTEcRgcdXfsRmwWIHCjGWY8Ko+SSB+Mwv0fe1bdaHF1itrnVbLLGcBempXYpGFQHcmBx5Qe5Jm5hi4OQEUHODkl8+vsB/r8Sp4dU2+8lya2ZlVM/dcWW7yPqGT/pgWn0YLFwzox7lWOD7ZU8f0nLfcn31W0fv1eVsc96z+HYnPsJ30z90yWavarFhgt5QQfnv39wfadsQM27xTz11VIbLLBYwD7qlRa8BixKkjllAwDnI9OZ18M8QFwtG01vTa1NqHna4CsMH1BV1YH2YTjrtFZ16tRUQWrrtqapyVrsVyjZLBSVIKD0Pc/WV/DvCbqxqHF4XUajUnUudm+kHYla1hSQxQLWvqCTk8ZxA2zDMpfrrJnrpsA72od1WPdvVPc54Hv6y4rggEEEEZBHII+DAwUquo1epdav1irWNXYCrVo9VqVLUVbcRuUitWBHbzce+6pOBnGcc45GZx1QG6r4sz/wCh/wDed8QAGBgI8QEJKKGYAYCGYQHFDMTGAQkd0UDpmGJHEYMCUiZKIwASl434cup09+mcsqX1PUWX7yhhjI+R3l3MCYGV4TZqW4vNBFZatnq35uccFtjL9mPgM3fvxNUSn4aeLf8An2/5y5mARxRwCcdZayozIu9+Aq+7E4GT6DJGT6DJnUmV1JZ9wYbFDLger5wc/TH9T7QOlNIUYUYySx+STkmUdDt6jd92/UY/dx1Fz+Pb+s0pnaMnPCgjr6gFvVfMcfniBbuLDaVAPmUMPXb7j6Zz+c7CLEq6YhD0csSFLrnsVLHyg+u3j8CIFsiAEYhAUpWeHLktUW07E5JrwFY5ySyEbST74z8y9FmBlXam1GqFqbh1T9pSGZcBGxuT7ynvwN315mjVcrDcjBlPqCCOO8heMtVj0syfgbGH+shfokYllzU5wTZXhWJAwN3o3HuDAtAxygLbq/vr1l/frGHH/FWTz9QefYSFniozcKq31HQwLAm0EOVD7BuIy21gcfIgaJgIkbIB9+ZKAjCUU8TVgGRLHrNvSFirlc7tpb32ZGN349uZybxysVW3FbNlN5obCZYsHFZKj1XJ7/B9oGnGYgYQFiElCARQxCA4RRwIxwEy/wBKvEm0ui1WprXe9NDuqntuA4J+B3PwDAseG9rf+fb/AO6Wpgay59Nf4fWrWXDVX2UXbyD/AHT29XgcHNYHGB5/gT0AkDxDEIsyjlqr9oGAWZmVFA4ySe5PoAMk/Ak66woAUYH+/JnOltzb1bKAFABnG7PmJ9+wH5+87OwAJPAHJJ7AfMDnqdQlaPZYwSutWd2PZVAyTM/S3chMsjG17iti7C1TE9s98Fl//ETn4yG1FLJQvUw9FysxC1WGq1LQgJ7htmNw480p6+lrtVp9R0yqaOuzcG2C3qWNSwUEE4AVSTn3XED0uZB1HDYyVzicV1i5CvmpycKr8bj38p7N2PA547SwDAEbIBGeRnngxmV921zufixgEU9w4HIHuCFzj6/h3gMQMi7hQSxCgAkkkAADuSZUOqdzipcL/GsB2n/gXu39B8mBkaR3ut8T6j2VDT3iilVbb01FFdvV4PJLWE8+ijjvNH9G9Y9+j0t1oxZbp6rHAUr5ioJ8p5H0nW3wqlweqvVLIK7GbjqIMkK4XAYeZuMepl1QAABwBwB6CAhMLw7T21Wao0qt9OqvOoRy+01WFVRwwP3kzXuBX94jHGTo2nrMUU4qUlbGBOXI7op9vRj9R3zi8FAAAAAHAA7CBVOgQks24se5D2KCfgbsCTr0iKcjdke7uf6EyxCBi+DpqKlTTvUGFbFV1CuoraoHKkrncGwcYxjI74mXq/A7m02rQVE22a43oOvhTX1lsB74Xhe3v9Z63McDF0evsbV2VZBrVC2OmQUcCvyls89yfnIx2M2Mx4gYC3QhiEAzHmEDAIEQEeYCAkbUDKVYBlYFWUjIIPBBHqJLMRgUavB6VIYBty1tVWxdi1VZxlayT5R5R+Qgb7av2gN1fcWIv2ij2dB976qPw974kSIFOzxagNUu/c1yu9QrV7N6pjcQUB7ZH5zomqFla2U4tDFcHJUbdwDHkZBAyce4xM3xfSM2q0ZUWita9WHeogBC6oFJ9c98ce8w9FpNaBVU4bS0dHUJWyV77Fu6zdOyza4AsKbGycgkvkDMD1Q1QHloQXbSUO1gK0I9Gb8ewBMY0W7m89Y99mMUr9F9fqczuisoKqEXAwgGQoHtj0HbtETZt7V7/q23H5ZgdsTOvSxW1fSVcvSttZbndqNrocj2ASn85bbq+XArxxvyWz87eJSuF36whIqFTJdWCGYvyFZc8ADlT7+kDRsrVlKsoZWGCrAEEexBlb9TK81O1fGAh89X/STkfgRHoVtFahzW7KigMrNhmAwScidB1dp4r354GW2Y+TjOYHBrCcLdVtAIcOp31hlOQc8EYIHcThqPHKkW7LqHorSy0lbOkivnaxcKRs4JyM4AOcYMvsXC8BN3qCxC/nieW8U0FttniJNFxFmk01aKrVmq+xRaWRlLcr9oqkMACMwPSVaUHDWN1m4YEjFYPcFU5A+DyeBzLeJ5zRU6o3sbmarbbWyCpd1LU9BAyA5wF6nU7jPbBxNVb7k/aoLR/EoB7fNZJI/Atn47QL2JS1FjOxqrPAx1nGfICM7QR/bIx9AQfUZi2vDnZQyu55ZgcipckEsPRuCAp9VPsZboQKoUdh79yfUn5MCVVYUBVAUAAADsBJwigBgIGAgOLMDDEBxQEDAcJHMIEooGEBwhCAoZixDbAcDFiUdXcXf9XrODtDXMDzXW2doHszYOPYAn2gdKrDY+VyKkOM/xHHfH8o/qfpzDVDN1asQanqtUoQCGcGtlP4APLlVYUBVGFAAAHYASn4jgWaZj/FZB/iRv9oHVw6msVhWQYVwzMHC/vBuc49j39/eWn1SPu2MGKNtcchlb2YHke/yJ1CznqtMHUjc9Z4w9Zw4I7fX6HI+IHXdKviX3Uf8Ah21t9FJ2MT8BWY/hGbirYdT0woPWJXHHfeONvvnGPpOupqWyt0PmV0ZCB6hgQefxgQ0NoatSAVHIw3cYJH+k7ZnDRM5TNmNxZjwQQBk4HHxIdJbdjtu2q25UPClgfK5HfjGR+ffECddZcq7rtZGbYCc4GMZI7Z7/AIGRqJGotHYNVU4+W3WBv6BPzna7UIgG9lXJwMnBJ9gPU/AmZbq3Ooq6dLtuqtUPZ9lX3Ruc+b0/dga7cc+08w3j1q6JfETtapnrfohSMaV7AgYMeeoFYMfTjGB3m2NNaxBstKgHPTpAVf8AE5yzfUbc+0rN4BWUWovaaFuFwoJUoSH6iqTjcUDDdtz8duIFpPDaxkgEWE5a0HFrH5bufbHoOJS8X19mmrUllte7UafS0FkIw9rhAbNp8wGS3G3OMeuZsyr4n4el9fTfIw9diMuN1dtbB0dcgjIZQefxyIFarXldSulsZXayh76yF2nCMq2A84/vEx9fXvNSZnh+mDP+sszWO9YrXKqq1oDkhQPUkAkknsO2JpCA4QhAWYZjxERAMwiAjgGIRwgIxRmGYCjEUlAIjCEDD1Vrv4hXp3yKBo3vXDFRbd1FQg45O1SDj/xPiP8ARe9mGqVhlKtZbTTYWDG2pQvJPrtYunP8Oaup0iWAb1DYOR6EH4I5ErUA1WdPyilgOjgbQjAeZD9fvA/LD0GQvzF/Sy1lqoCkoLNbpKncDLLW9qq2Dnyk527vTdNucr6VdSjqHU91YZB/CBlUnp600ozFG0vVasncK3Fm1WGeRuDOOe/SGOxmyJTq0KIG6Q6TPgs48znHAyWzn/7MF1RQfb7U5x1AcVH27/dPwfzMC5icGpxt6ZFagksoRdrZ5P0Pz+eZ13Rt+Xz7QPJ+CeIsP1asfdtu1PUD1W0ooVrCvTduHbKjKgnIywwBNTS+J06mzZVdYMUpeETaosqdmCuG+9jKH1H05nHwrwdWqo3232112WXVpYaeSxbaSa0XIAY4+vOeJb0ejOmrRKzZqK1ATDdIWIi8Ljag34GByc4A7nOQu06StCWVAGI5buxHfBY84+JkJqLb79WFforpGFFZCKzNc1SWu7Fh93FiLtGOzc8jG1p9QjruRgwyQcdwR3BHcH4MzLNFW993TNlbWKg1LVMoDYGFU5Bw209xggbee0Cx4D4gdRptPqCoQ21I5UHIBI5wfUS/mctLpkrRK61FddahERRhVUDAAE6QHCEyf0j17VJSE4a/V6fTb/4a2PhmH82MgfJH0gWfCDmis/yn/My6JV0mjFZba9jKwXCO25UIznb685HHxLQMBEQxGYZgAgYhGYAIGAgYBmEjmECRERElEYCAjiBkoCzHEREIDM46mgOpU5GezD7ysOzD5B5neECpoNSWDK37SttlgxjzYBBHwQQfx+JaEzPENldtVgDG6w9AKpADr5n8+fRfM2fTJ95b0trtvD19Mq20HcGVxtU7l9cZJHIBypgWDFgRxbx7j8xAqnTlMdLG0f3J+7/gP9k/0+B3lTWasWY0wJrtt4dG8ti0jHUZfcYO0MOxYeoxJ6vxFuummp2F2qe57Gyy11qwUeUEbiSSO4+6fpK3hdqal72cYu0tp0jgfdrddtpatsBvMtlRPP8AZA9DkNlFwAAAAMAAcAD2ElM/Uas6euyy47qKa3ta3s6Iilm3D+1wO4/L1K0t2ocVW/Y9N695qCuLF3DcgD7sH2PlECPitRPloPS1LjC2gA7FHG917OFz909zwCO4lpbuiqpcAgz+2H7JmJ7sT9wkn19TgE8Zs6TTFdzOd1j8ufQeyr/KMn8yfWWCg9efTmBy1GqRAC7Y3HaowSztgnCqOWOATgD0hp70sG5GDjJGR6MDhgfYgjBHpMbW6E16zR3KrHT11aqpkQM4rssNZR9gzgYRxkDjd6DM5eEeGM92uus61dF+pR6qTmreFpqrax14bzFDwfRQccwNi3xBAxSvN1g+8leDsP8AO3ZPoTn4Mr26Fr1ZNTtWpgPsay25WBDK3VyCGBCkbQMEdzxNCulVUKihFHZVAAH4SQECpV4cFUhLLgxIPUZzY/Hp58jHx8+/M6La6n7Rcj+In3fqwPK/1lmU/GNM1un1FKOantpsrWwd0ZlIDD6E5gQq8WqYptLYsVmrfY2yxVGTtOPbke45GRFV41Qyad1ZiuqbbQenaC5wW7YyOFJyccDM4+Eaq01V12aa2l0rCvuKFMquPIwPmzjjtwecdpj6LQ3LV4PmnUK1NxN9ZdCKQaLq8sN+CAXXG0nvA9cIzMfwXxNrbNQjdI9I0lWqJIK2JvweT29+M/ujgnXzAUeIZjgR2wjjgIRxZhAMRRwgOEiTAQGYoYnHWX7EJA3ufLWmcb3PYZ9B8+ggZvjFb2WVChlGo07C8K4Y1NW2UZHK8qWUttPOCucEDEs1ad7FxqQmc5CVM+FGPV+Cx7+g/wBTY0Om6akE7nZi9jfvOe5+nAA9gAJYxAqVeG0r2T82c/5mN/DaG5ailj7mtCf6iWo4GZb4QosS2jZRYiPVxXmtq2IYgopXnIyDnjJ9508L8MWlbMHc91rX3WbQvUtbAJwOwAVVA9lHJl+KBx1WmSxHrsUPXYjVujDKsjAhgfggkTN0ejtoQBr2uppwK0FYWwVdvtXyeptXtgLnbzuM2YmEAUwMqaDK7qjn7MjaccNWfu8+45X/AA/IluACEBEYEooQEAMjiTiMAAhARGAKgGcADJycep+YyICBgRkgYYhiA4RQgRxJCG6GYBmKGY8wFiPMDFACZheBal9XRptYtrItp661Gupl6LDAQnG4HGDkN3J9OJvATM0vgldbHZZeKi7Wfq/U+xDsckgY3AZyducc9oGGfFdR+quxusFv/ag0y2LQhC1Nq1pAHl2/dP3j6z1FWpQsyBgzpjcMgsMjPIHaZ5/R6rotTvu2Nqf1vO8b1t6gu4OPu7hnEWn8Lca19SekFNBpGwHeftN4JyOO7Z98j2ga8kJGSgLMAYoxAcTGERgYvg7PqKadT1nrZ36m0ABRVuI6TIfjgnvnn0xMvU+I3/q9mG1AYeKV0i4dEgVHWJUVHxtJHbvN2jwWhGLKrKDYbemHfo9UncXFedoOee3fnvIv4BpzU9J6vTfUDUkde7d1Q4tBDbsgbgDgcfEC6mtqNjVCxDagBasOpsUHsSucgGd5k1+FMNW2pLrg09EKFceUWBwTliM8tkgDORnOBNYQHFmOEBZjixDEAikjEIAIExxQAQzHEYBCLEIDxFCEB5iBhCBKEIQCKOECJMYMIQEY8QhAMRGEIDEcIQIwhCAAR4hCAYhCEBxEwhAMwEIQCEIQFCEIDhCED//Z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57363"/>
            <a:ext cx="3576637" cy="304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36725"/>
            <a:ext cx="334327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3175" y="4892675"/>
            <a:ext cx="68167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[Be</a:t>
            </a:r>
            <a:r>
              <a:rPr lang="en-US" sz="2400" baseline="-25000">
                <a:solidFill>
                  <a:srgbClr val="0000FF"/>
                </a:solidFill>
              </a:rPr>
              <a:t>4</a:t>
            </a:r>
            <a:r>
              <a:rPr lang="en-US" sz="2400">
                <a:solidFill>
                  <a:srgbClr val="0000FF"/>
                </a:solidFill>
              </a:rPr>
              <a:t>O]Ac</a:t>
            </a:r>
            <a:r>
              <a:rPr lang="en-US" sz="2400" baseline="-25000">
                <a:solidFill>
                  <a:srgbClr val="0000FF"/>
                </a:solidFill>
              </a:rPr>
              <a:t>6</a:t>
            </a:r>
            <a:r>
              <a:rPr lang="en-US" sz="2400"/>
              <a:t>;   </a:t>
            </a:r>
            <a:r>
              <a:rPr lang="ru-RU" sz="2400">
                <a:solidFill>
                  <a:srgbClr val="0000FF"/>
                </a:solidFill>
              </a:rPr>
              <a:t>С</a:t>
            </a:r>
            <a:r>
              <a:rPr lang="en-US" sz="2400">
                <a:solidFill>
                  <a:srgbClr val="0000FF"/>
                </a:solidFill>
              </a:rPr>
              <a:t>H</a:t>
            </a:r>
            <a:r>
              <a:rPr lang="en-US" sz="2400" baseline="-25000">
                <a:solidFill>
                  <a:srgbClr val="0000FF"/>
                </a:solidFill>
              </a:rPr>
              <a:t>3</a:t>
            </a:r>
            <a:r>
              <a:rPr lang="en-US" sz="2400">
                <a:solidFill>
                  <a:srgbClr val="0000FF"/>
                </a:solidFill>
              </a:rPr>
              <a:t>COO </a:t>
            </a:r>
            <a:r>
              <a:rPr lang="en-US" sz="2400">
                <a:solidFill>
                  <a:srgbClr val="0000FF"/>
                </a:solidFill>
                <a:sym typeface="Symbol" pitchFamily="18" charset="2"/>
              </a:rPr>
              <a:t> Ac;</a:t>
            </a:r>
            <a:endParaRPr lang="ru-RU" sz="2400">
              <a:solidFill>
                <a:srgbClr val="0000FF"/>
              </a:solidFill>
            </a:endParaRPr>
          </a:p>
          <a:p>
            <a:pPr eaLnBrk="1" hangingPunct="1"/>
            <a:r>
              <a:rPr lang="en-US" sz="2400"/>
              <a:t>BeAc</a:t>
            </a:r>
            <a:r>
              <a:rPr lang="en-US" sz="2400" baseline="-25000"/>
              <a:t>2</a:t>
            </a:r>
            <a:r>
              <a:rPr lang="en-US" sz="2400"/>
              <a:t> + HOH </a:t>
            </a:r>
            <a:r>
              <a:rPr lang="en-US" sz="2400">
                <a:sym typeface="Symbol" pitchFamily="18" charset="2"/>
              </a:rPr>
              <a:t> Be(OH)Ac + HAc;</a:t>
            </a:r>
          </a:p>
          <a:p>
            <a:pPr eaLnBrk="1" hangingPunct="1"/>
            <a:r>
              <a:rPr lang="en-US" sz="2400">
                <a:sym typeface="Symbol" pitchFamily="18" charset="2"/>
              </a:rPr>
              <a:t>2Be(OH)Ac  Be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OAc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 + H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O</a:t>
            </a:r>
          </a:p>
          <a:p>
            <a:pPr eaLnBrk="1" hangingPunct="1"/>
            <a:r>
              <a:rPr lang="ru-RU">
                <a:sym typeface="Symbol" pitchFamily="18" charset="2"/>
              </a:rPr>
              <a:t>(отщепление воды  иловая соль)</a:t>
            </a:r>
            <a:endParaRPr lang="en-US">
              <a:sym typeface="Symbol" pitchFamily="18" charset="2"/>
            </a:endParaRPr>
          </a:p>
          <a:p>
            <a:pPr eaLnBrk="1" hangingPunct="1"/>
            <a:r>
              <a:rPr lang="en-US" sz="2400">
                <a:solidFill>
                  <a:srgbClr val="800000"/>
                </a:solidFill>
                <a:sym typeface="Symbol" pitchFamily="18" charset="2"/>
              </a:rPr>
              <a:t>Be</a:t>
            </a:r>
            <a:r>
              <a:rPr lang="en-US" sz="2400" baseline="-25000">
                <a:solidFill>
                  <a:srgbClr val="800000"/>
                </a:solidFill>
                <a:sym typeface="Symbol" pitchFamily="18" charset="2"/>
              </a:rPr>
              <a:t>2</a:t>
            </a:r>
            <a:r>
              <a:rPr lang="en-US" sz="2400">
                <a:solidFill>
                  <a:srgbClr val="800000"/>
                </a:solidFill>
                <a:sym typeface="Symbol" pitchFamily="18" charset="2"/>
              </a:rPr>
              <a:t>OAc</a:t>
            </a:r>
            <a:r>
              <a:rPr lang="en-US" sz="2400" baseline="-25000">
                <a:solidFill>
                  <a:srgbClr val="800000"/>
                </a:solidFill>
                <a:sym typeface="Symbol" pitchFamily="18" charset="2"/>
              </a:rPr>
              <a:t>2</a:t>
            </a:r>
            <a:r>
              <a:rPr lang="en-US" sz="2400">
                <a:solidFill>
                  <a:srgbClr val="800000"/>
                </a:solidFill>
                <a:sym typeface="Symbol" pitchFamily="18" charset="2"/>
              </a:rPr>
              <a:t> + 2Be(OH)Ac + 2HAc 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>
                <a:solidFill>
                  <a:srgbClr val="0000FF"/>
                </a:solidFill>
                <a:sym typeface="Symbol" pitchFamily="18" charset="2"/>
              </a:rPr>
              <a:t>[Be</a:t>
            </a:r>
            <a:r>
              <a:rPr lang="en-US" sz="2400" baseline="-25000">
                <a:solidFill>
                  <a:srgbClr val="0000FF"/>
                </a:solidFill>
                <a:sym typeface="Symbol" pitchFamily="18" charset="2"/>
              </a:rPr>
              <a:t>4</a:t>
            </a:r>
            <a:r>
              <a:rPr lang="en-US" sz="2400">
                <a:solidFill>
                  <a:srgbClr val="0000FF"/>
                </a:solidFill>
                <a:sym typeface="Symbol" pitchFamily="18" charset="2"/>
              </a:rPr>
              <a:t>O]Ac</a:t>
            </a:r>
            <a:r>
              <a:rPr lang="en-US" sz="2400" baseline="-25000">
                <a:solidFill>
                  <a:srgbClr val="0000FF"/>
                </a:solidFill>
                <a:sym typeface="Symbol" pitchFamily="18" charset="2"/>
              </a:rPr>
              <a:t>6</a:t>
            </a:r>
            <a:r>
              <a:rPr lang="en-US" sz="240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>
                <a:solidFill>
                  <a:srgbClr val="800000"/>
                </a:solidFill>
                <a:sym typeface="Symbol" pitchFamily="18" charset="2"/>
              </a:rPr>
              <a:t>+ H</a:t>
            </a:r>
            <a:r>
              <a:rPr lang="en-US" sz="2400" baseline="-25000">
                <a:solidFill>
                  <a:srgbClr val="800000"/>
                </a:solidFill>
                <a:sym typeface="Symbol" pitchFamily="18" charset="2"/>
              </a:rPr>
              <a:t>2</a:t>
            </a:r>
            <a:r>
              <a:rPr lang="en-US" sz="2400">
                <a:solidFill>
                  <a:srgbClr val="800000"/>
                </a:solidFill>
                <a:sym typeface="Symbol" pitchFamily="18" charset="2"/>
              </a:rPr>
              <a:t>O</a:t>
            </a: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25" y="28575"/>
            <a:ext cx="91090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проявляют свой характер в любых ситуациях... </a:t>
            </a:r>
          </a:p>
          <a:p>
            <a:pPr algn="ctr">
              <a:defRPr/>
            </a:pP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соединений ЩЗМ характерны </a:t>
            </a:r>
            <a:r>
              <a:rPr lang="ru-RU" sz="28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ионные реакции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   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Be – </a:t>
            </a:r>
            <a:r>
              <a:rPr lang="ru-RU" sz="2800" i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реакции с образованием кластеров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Гидролиз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основные соли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вюрцитоподобный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мотив...</a:t>
            </a:r>
          </a:p>
        </p:txBody>
      </p:sp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34925" y="4187825"/>
            <a:ext cx="2089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FF"/>
                </a:solidFill>
              </a:rPr>
              <a:t>Основный</a:t>
            </a:r>
          </a:p>
          <a:p>
            <a:pPr eaLnBrk="1" hangingPunct="1"/>
            <a:r>
              <a:rPr lang="ru-RU">
                <a:solidFill>
                  <a:srgbClr val="0000FF"/>
                </a:solidFill>
              </a:rPr>
              <a:t>уксуснокислый </a:t>
            </a:r>
            <a:r>
              <a:rPr lang="en-US">
                <a:solidFill>
                  <a:srgbClr val="0000FF"/>
                </a:solidFill>
              </a:rPr>
              <a:t>Be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14344" name="TextBox 5"/>
          <p:cNvSpPr txBox="1">
            <a:spLocks noChangeArrowheads="1"/>
          </p:cNvSpPr>
          <p:nvPr/>
        </p:nvSpPr>
        <p:spPr bwMode="auto">
          <a:xfrm>
            <a:off x="3033713" y="3956050"/>
            <a:ext cx="1754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FF"/>
                </a:solidFill>
              </a:rPr>
              <a:t>на основе</a:t>
            </a:r>
          </a:p>
          <a:p>
            <a:pPr eaLnBrk="1" hangingPunct="1"/>
            <a:r>
              <a:rPr lang="ru-RU">
                <a:solidFill>
                  <a:srgbClr val="0000FF"/>
                </a:solidFill>
              </a:rPr>
              <a:t>вюрцинтного фрагмента</a:t>
            </a:r>
          </a:p>
        </p:txBody>
      </p:sp>
      <p:sp>
        <p:nvSpPr>
          <p:cNvPr id="14345" name="TextBox 6"/>
          <p:cNvSpPr txBox="1">
            <a:spLocks noChangeArrowheads="1"/>
          </p:cNvSpPr>
          <p:nvPr/>
        </p:nvSpPr>
        <p:spPr bwMode="auto">
          <a:xfrm>
            <a:off x="4787900" y="5029200"/>
            <a:ext cx="4608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0000FF"/>
                </a:solidFill>
              </a:rPr>
              <a:t>Содержание  продуктов гидролиза </a:t>
            </a:r>
            <a:r>
              <a:rPr lang="en-US" sz="2400">
                <a:solidFill>
                  <a:srgbClr val="0000FF"/>
                </a:solidFill>
              </a:rPr>
              <a:t>Be</a:t>
            </a:r>
            <a:r>
              <a:rPr lang="en-US" sz="2400" baseline="30000">
                <a:solidFill>
                  <a:srgbClr val="0000FF"/>
                </a:solidFill>
              </a:rPr>
              <a:t>2+</a:t>
            </a:r>
            <a:r>
              <a:rPr lang="ru-RU" sz="2400">
                <a:solidFill>
                  <a:srgbClr val="0000FF"/>
                </a:solidFill>
              </a:rPr>
              <a:t> </a:t>
            </a:r>
            <a:r>
              <a:rPr lang="en-US" sz="2400" i="1">
                <a:solidFill>
                  <a:srgbClr val="0000FF"/>
                </a:solidFill>
              </a:rPr>
              <a:t>vs</a:t>
            </a:r>
            <a:r>
              <a:rPr lang="ru-RU" sz="240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0000FF"/>
                </a:solidFill>
              </a:rPr>
              <a:t>pH</a:t>
            </a:r>
            <a:endParaRPr lang="ru-RU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24734"/>
            <a:ext cx="4644008" cy="364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1" y="3440514"/>
            <a:ext cx="4111593" cy="32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3"/>
            <a:ext cx="4032448" cy="310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3"/>
            <a:ext cx="2736304" cy="32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3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14813" y="142875"/>
            <a:ext cx="47863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Фазовые диаграммы, образованные некоторыми щелочными металлами с цезием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6147" name="Рисунок 7" descr="Cs-N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391001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8" descr="Cs-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857250"/>
            <a:ext cx="48180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9" descr="Cs-R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407193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-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66" y="1340768"/>
            <a:ext cx="6667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46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Фазовая диаграмма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Au-Cs.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Промежуточная </a:t>
            </a:r>
            <a:r>
              <a:rPr lang="ru-RU" sz="28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металлическая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фаза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CsAu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образованная металлами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452716" y="3960142"/>
            <a:ext cx="0" cy="1917129"/>
          </a:xfrm>
          <a:prstGeom prst="line">
            <a:avLst/>
          </a:prstGeom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4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85698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Растворы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ЩМ в жидком аммиаке и соединения. Вид соответствующих ФД</a:t>
            </a:r>
          </a:p>
          <a:p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Эти диаграммы метастабильны – медленно происходит реакция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типа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 + 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NaNH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½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При низких температурах эти растворы – это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две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(!) несмешивающиеся жидкости, из которых более легкая более насыщена ЩМ. Фаза разбавленного раствора имеет синий цвет, концентрированная – бронзовый цвет, она хорошо электропроводна. Синие растворы – содержат в виде лиганда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сольватированный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электрон!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Na + 10 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= [Na(NH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]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+[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e(NH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]-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Анион придает раствору синий цвет (поглощение в «желтой» области спектра).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4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Растворы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ЩМ в жидком аммиаке и соединения. Вид соответствующих ФД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4597"/>
            <a:ext cx="4428491" cy="341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02" y="1370367"/>
            <a:ext cx="4087996" cy="3344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1" y="467932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4715090"/>
            <a:ext cx="3960034" cy="333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686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Комплексообразование  с  ионами  </a:t>
            </a:r>
            <a:r>
              <a:rPr lang="ru-RU" sz="32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ЩМ </a:t>
            </a:r>
            <a:r>
              <a:rPr lang="ru-RU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ЩЗМ. </a:t>
            </a:r>
            <a:r>
              <a:rPr lang="ru-RU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Краун-эфиры</a:t>
            </a:r>
            <a:r>
              <a:rPr lang="ru-RU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Криптанды</a:t>
            </a:r>
            <a:r>
              <a:rPr lang="ru-RU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204" y="980728"/>
            <a:ext cx="90011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Краун-эфиры – специфические 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сольватирующие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растворители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коронообразной формой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молекул. Это циклические соединения с чередующимися атомами кислорода (серы, азота) и этиленовыми мостиками. Все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гетероатомы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(не С и не Н) выведены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плоскости цикла и ориентированы в одну сторону, что облегчает их последующее полярное взаимодействие с катионом металла.  </a:t>
            </a:r>
          </a:p>
        </p:txBody>
      </p:sp>
      <p:pic>
        <p:nvPicPr>
          <p:cNvPr id="7173" name="Рисунок 8" descr="типы_краун_эф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212976"/>
            <a:ext cx="279082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351276"/>
            <a:ext cx="3495980" cy="345239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355" y="4707957"/>
            <a:ext cx="3450687" cy="215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71625"/>
            <a:ext cx="30257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43063"/>
            <a:ext cx="2095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0" y="214313"/>
            <a:ext cx="4929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Криптанды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криптаты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013176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что если в реакцию с краун-эфиром 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криптандом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ввести не ион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элементарный металлический натрий?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731</TotalTime>
  <Words>1228</Words>
  <Application>Microsoft Office PowerPoint</Application>
  <PresentationFormat>Экран (4:3)</PresentationFormat>
  <Paragraphs>150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Наиболее активные металлы: элементы I и II групп ПС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</dc:creator>
  <cp:lastModifiedBy>ЕЖ</cp:lastModifiedBy>
  <cp:revision>65</cp:revision>
  <dcterms:created xsi:type="dcterms:W3CDTF">2012-03-15T18:02:25Z</dcterms:created>
  <dcterms:modified xsi:type="dcterms:W3CDTF">2017-05-27T16:26:15Z</dcterms:modified>
</cp:coreProperties>
</file>