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61" r:id="rId6"/>
    <p:sldId id="258" r:id="rId7"/>
    <p:sldId id="264" r:id="rId8"/>
    <p:sldId id="265" r:id="rId9"/>
    <p:sldId id="268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C281-8ED8-4378-A516-6282316EA351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5BF8-D5DB-4072-9B93-B4920E006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2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C281-8ED8-4378-A516-6282316EA351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5BF8-D5DB-4072-9B93-B4920E006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15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C281-8ED8-4378-A516-6282316EA351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5BF8-D5DB-4072-9B93-B4920E006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55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C281-8ED8-4378-A516-6282316EA351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5BF8-D5DB-4072-9B93-B4920E006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84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C281-8ED8-4378-A516-6282316EA351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5BF8-D5DB-4072-9B93-B4920E006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6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C281-8ED8-4378-A516-6282316EA351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5BF8-D5DB-4072-9B93-B4920E006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24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C281-8ED8-4378-A516-6282316EA351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5BF8-D5DB-4072-9B93-B4920E006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83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C281-8ED8-4378-A516-6282316EA351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5BF8-D5DB-4072-9B93-B4920E006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76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C281-8ED8-4378-A516-6282316EA351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5BF8-D5DB-4072-9B93-B4920E006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19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C281-8ED8-4378-A516-6282316EA351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5BF8-D5DB-4072-9B93-B4920E006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C281-8ED8-4378-A516-6282316EA351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5BF8-D5DB-4072-9B93-B4920E006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5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DC281-8ED8-4378-A516-6282316EA351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E5BF8-D5DB-4072-9B93-B4920E006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62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74" y="160338"/>
            <a:ext cx="8952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Алюминий и элементы подгруппы галлия (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, In,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Картинки по запросу галл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85" y="196801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2496276" cy="187220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2" y="4352526"/>
            <a:ext cx="2755378" cy="206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70" y="4352526"/>
            <a:ext cx="1983803" cy="206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52526"/>
            <a:ext cx="3471603" cy="206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380320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			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6341834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			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Tl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9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0"/>
            <a:ext cx="889248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Особые свойства таллия: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эффект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инертоной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электронной пары. Следствие этого: склонность к проявлению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+1 (при схожести ряда солей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солями ЩМ), окислительные свойства иона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-основные свойства как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TlOH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 и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  <a:p>
            <a:pPr algn="just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Химия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en-US" sz="28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Сходство как со ЩМ и 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en-US" sz="2800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just"/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800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 =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TlOH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800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endParaRPr lang="en-US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4Tl + O</a:t>
            </a:r>
            <a:r>
              <a:rPr lang="en-US" sz="2800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= 2Tl</a:t>
            </a:r>
            <a:r>
              <a:rPr lang="en-US" sz="2800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just">
              <a:spcAft>
                <a:spcPts val="600"/>
              </a:spcAft>
            </a:pP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en-US" sz="2800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 + H</a:t>
            </a:r>
            <a:r>
              <a:rPr lang="en-US" sz="2800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 = 2TlOH </a:t>
            </a:r>
            <a:r>
              <a:rPr lang="en-US" sz="28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→</a:t>
            </a:r>
            <a:r>
              <a:rPr lang="en-US" sz="2800" dirty="0" err="1" smtClean="0">
                <a:solidFill>
                  <a:srgbClr val="000099"/>
                </a:solidFill>
                <a:latin typeface="Times New Roman"/>
                <a:cs typeface="Times New Roman"/>
              </a:rPr>
              <a:t>Tl</a:t>
            </a:r>
            <a:r>
              <a:rPr lang="en-US" sz="2800" baseline="300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+</a:t>
            </a:r>
            <a:r>
              <a:rPr lang="en-US" sz="28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 + OH</a:t>
            </a:r>
            <a:r>
              <a:rPr lang="en-US" sz="2800" baseline="300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-</a:t>
            </a:r>
            <a:endParaRPr lang="ru-RU" sz="2800" baseline="30000" dirty="0" smtClean="0">
              <a:solidFill>
                <a:srgbClr val="000099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8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Ag</a:t>
            </a:r>
            <a:r>
              <a:rPr lang="ru-RU" sz="2800" baseline="300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+</a:t>
            </a:r>
            <a:r>
              <a:rPr lang="en-US" sz="2800" baseline="-25000" dirty="0" err="1" smtClean="0">
                <a:solidFill>
                  <a:srgbClr val="000099"/>
                </a:solidFill>
                <a:latin typeface="Times New Roman"/>
                <a:cs typeface="Times New Roman"/>
              </a:rPr>
              <a:t>aq</a:t>
            </a:r>
            <a:r>
              <a:rPr lang="en-US" sz="28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 + F</a:t>
            </a:r>
            <a:r>
              <a:rPr lang="en-US" sz="2800" baseline="300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-</a:t>
            </a:r>
            <a:r>
              <a:rPr lang="en-US" sz="2800" baseline="-25000" dirty="0" err="1" smtClean="0">
                <a:solidFill>
                  <a:srgbClr val="000099"/>
                </a:solidFill>
                <a:latin typeface="Times New Roman"/>
                <a:cs typeface="Times New Roman"/>
              </a:rPr>
              <a:t>aq</a:t>
            </a:r>
            <a:r>
              <a:rPr lang="en-US" sz="28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</a:t>
            </a:r>
            <a:r>
              <a:rPr lang="ru-RU" sz="2800" dirty="0" smtClean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 	</a:t>
            </a:r>
            <a:r>
              <a:rPr lang="en-US" sz="2800" dirty="0" smtClean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	</a:t>
            </a:r>
            <a:r>
              <a:rPr lang="ru-RU" sz="2800" dirty="0" smtClean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и 	</a:t>
            </a:r>
            <a:r>
              <a:rPr lang="en-US" sz="2800" dirty="0" err="1" smtClean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Tl</a:t>
            </a:r>
            <a:r>
              <a:rPr lang="en-US" sz="2800" baseline="30000" dirty="0" err="1" smtClean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+</a:t>
            </a:r>
            <a:r>
              <a:rPr lang="en-US" sz="2800" baseline="-25000" dirty="0" err="1" smtClean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aq</a:t>
            </a:r>
            <a:r>
              <a:rPr lang="en-US" sz="28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Times New Roman"/>
                <a:cs typeface="Times New Roman"/>
              </a:rPr>
              <a:t>+ </a:t>
            </a:r>
            <a:r>
              <a:rPr lang="en-US" sz="28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F</a:t>
            </a:r>
            <a:r>
              <a:rPr lang="en-US" sz="2800" baseline="300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-</a:t>
            </a:r>
            <a:r>
              <a:rPr lang="en-US" sz="2800" baseline="-25000" dirty="0" err="1" smtClean="0">
                <a:solidFill>
                  <a:srgbClr val="000099"/>
                </a:solidFill>
                <a:latin typeface="Times New Roman"/>
                <a:cs typeface="Times New Roman"/>
              </a:rPr>
              <a:t>aq</a:t>
            </a:r>
            <a:r>
              <a:rPr lang="en-US" sz="28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,	</a:t>
            </a:r>
            <a:r>
              <a:rPr lang="ru-RU" sz="2800" dirty="0" smtClean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но</a:t>
            </a:r>
            <a:endParaRPr lang="en-US" sz="2800" dirty="0">
              <a:solidFill>
                <a:srgbClr val="000099"/>
              </a:solidFill>
              <a:latin typeface="Times New Roman"/>
              <a:cs typeface="Times New Roman"/>
              <a:sym typeface="Symbol"/>
            </a:endParaRPr>
          </a:p>
          <a:p>
            <a:pPr algn="just">
              <a:spcAft>
                <a:spcPts val="600"/>
              </a:spcAft>
            </a:pPr>
            <a:r>
              <a:rPr lang="en-US" sz="2800" dirty="0" err="1" smtClean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Ag</a:t>
            </a:r>
            <a:r>
              <a:rPr lang="en-US" sz="2800" baseline="30000" dirty="0" err="1" smtClean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+</a:t>
            </a:r>
            <a:r>
              <a:rPr lang="en-US" sz="2800" baseline="-25000" dirty="0" err="1" smtClean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aq</a:t>
            </a:r>
            <a:r>
              <a:rPr lang="en-US" sz="2800" dirty="0" smtClean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 + </a:t>
            </a:r>
            <a:r>
              <a:rPr lang="en-US" sz="2800" dirty="0" err="1" smtClean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Cl</a:t>
            </a:r>
            <a:r>
              <a:rPr lang="en-US" sz="2800" baseline="30000" dirty="0" err="1" smtClean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-</a:t>
            </a:r>
            <a:r>
              <a:rPr lang="en-US" sz="2800" baseline="-25000" dirty="0" err="1" smtClean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aq</a:t>
            </a:r>
            <a:r>
              <a:rPr lang="en-US" sz="2800" dirty="0" smtClean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 = AgCl </a:t>
            </a:r>
            <a:r>
              <a:rPr lang="ru-RU" sz="2800" dirty="0" smtClean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	и	</a:t>
            </a:r>
            <a:r>
              <a:rPr lang="en-US" sz="2800" dirty="0" err="1" smtClean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Tl</a:t>
            </a:r>
            <a:r>
              <a:rPr lang="en-US" sz="2800" baseline="30000" dirty="0" err="1" smtClean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+</a:t>
            </a:r>
            <a:r>
              <a:rPr lang="en-US" sz="2800" baseline="-25000" dirty="0" err="1" smtClean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aq</a:t>
            </a:r>
            <a:r>
              <a:rPr lang="en-US" sz="2800" dirty="0" smtClean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+ </a:t>
            </a:r>
            <a:r>
              <a:rPr lang="en-US" sz="2800" dirty="0" err="1" smtClean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Cl</a:t>
            </a:r>
            <a:r>
              <a:rPr lang="en-US" sz="2800" baseline="30000" dirty="0" err="1" smtClean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-</a:t>
            </a:r>
            <a:r>
              <a:rPr lang="en-US" sz="2800" baseline="-25000" dirty="0" err="1" smtClean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aq</a:t>
            </a:r>
            <a:r>
              <a:rPr lang="en-US" sz="2800" dirty="0" smtClean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= </a:t>
            </a:r>
            <a:r>
              <a:rPr lang="en-US" sz="2800" dirty="0" err="1" smtClean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TlCl</a:t>
            </a:r>
            <a:r>
              <a:rPr lang="en-US" sz="2800" dirty="0">
                <a:solidFill>
                  <a:srgbClr val="000099"/>
                </a:solidFill>
                <a:latin typeface="Times New Roman"/>
                <a:cs typeface="Times New Roman"/>
                <a:sym typeface="Symbol"/>
              </a:rPr>
              <a:t></a:t>
            </a:r>
            <a:endParaRPr lang="en-US" sz="2800" dirty="0" smtClean="0">
              <a:solidFill>
                <a:srgbClr val="000099"/>
              </a:solidFill>
              <a:latin typeface="Times New Roman"/>
              <a:cs typeface="Times New Roman"/>
              <a:sym typeface="Symbol"/>
            </a:endParaRPr>
          </a:p>
          <a:p>
            <a:pPr algn="just"/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Соединения </a:t>
            </a: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en-US" sz="2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en-US" sz="2800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en-US" sz="2800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Таллирование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218601"/>
            <a:ext cx="77724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27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70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577511"/>
              </p:ext>
            </p:extLst>
          </p:nvPr>
        </p:nvGraphicFramePr>
        <p:xfrm>
          <a:off x="323528" y="1340768"/>
          <a:ext cx="8496943" cy="3194092"/>
        </p:xfrm>
        <a:graphic>
          <a:graphicData uri="http://schemas.openxmlformats.org/drawingml/2006/table">
            <a:tbl>
              <a:tblPr/>
              <a:tblGrid>
                <a:gridCol w="1152128"/>
                <a:gridCol w="675262"/>
                <a:gridCol w="707377"/>
                <a:gridCol w="1061065"/>
                <a:gridCol w="825273"/>
                <a:gridCol w="1267527"/>
                <a:gridCol w="1224136"/>
                <a:gridCol w="1584175"/>
              </a:tblGrid>
              <a:tr h="861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,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г/см</a:t>
                      </a:r>
                      <a:r>
                        <a:rPr lang="ru-RU" sz="1600" baseline="30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кип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ЭО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 ионизации,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эВ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Атомный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радиус,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Å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Ионный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радиус  для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3+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Å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67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 </a:t>
                      </a: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2,35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2300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2550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0,95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61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Алюминий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2,70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2467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1,47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0,57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7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Галлий </a:t>
                      </a: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</a:t>
                      </a:r>
                      <a:endParaRPr lang="en-US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5,91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2227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0,57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7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Индий </a:t>
                      </a: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endParaRPr lang="en-US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7,30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2047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0,92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7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Таллий </a:t>
                      </a: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Tl</a:t>
                      </a:r>
                      <a:endParaRPr lang="en-US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11,85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1457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,05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8027" y="47667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Некоторые характеристики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In,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Tl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84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3"/>
            <a:ext cx="9036496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Особенности химии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элементов подгруппы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Металлическая природа простых веществ.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Устойчивость только двух С.О.: +3 и +1.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Устойчивость С.О.=+3 убывает – в пользу С.О.=+1 убывает от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убывает при повышении температуры.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Например,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2Al + 3I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AlI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горение,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700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С)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C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2Al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aseline="-25000" dirty="0" err="1" smtClean="0">
                <a:latin typeface="Times New Roman" pitchFamily="18" charset="0"/>
                <a:cs typeface="Times New Roman" pitchFamily="18" charset="0"/>
              </a:rPr>
              <a:t>распл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AlI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 газ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MT Extra"/>
              </a:rPr>
              <a:t>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MT Extra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MT Extra"/>
              </a:rPr>
              <a:t>AlI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  <a:sym typeface="MT Extra"/>
              </a:rPr>
              <a:t> газ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и, далее, к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С.О = +1  достигается при меньших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для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равновесие (1) почти необратимо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Cl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2TlCl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TlCl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Cl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TlCl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только при избытке хлора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2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3"/>
            <a:ext cx="914400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Особенности химии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элементов подгруппы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lang="en-US" sz="32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Особое положение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сжатие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еще и эффект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прониконовения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Огромная устойчивость кислородных соединений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 сложность выделения простых в-в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AlCl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+ 3Cs = 3CsCl +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          …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но: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2Al + 3Cs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= 6Cs + Al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CsAlO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вместо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);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32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Еще следствия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реакции термитных смесей   и  коррозия алюминия при образовании амальгамы алюминия.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3"/>
            <a:ext cx="9144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Особенности химии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элементов подгруппы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Комплексообразование с лигандами малых</a:t>
            </a:r>
          </a:p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размеров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F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т.д.)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+ 6NaF + 6HF = 2Na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[AlF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] + 3H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ctr">
              <a:spcAft>
                <a:spcPts val="1200"/>
              </a:spcAf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Al(OH)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 KOH + 2H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 = K[Al(OH)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(OH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>
              <a:spcAft>
                <a:spcPts val="1200"/>
              </a:spcAft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	Следствие указанной тенденции (также при влиянии величин радиусов ионов):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мфотерность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хуже 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но не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+ 2KOH + 12H</a:t>
            </a:r>
            <a:r>
              <a:rPr lang="pt-BR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O = 2K[</a:t>
            </a:r>
            <a:r>
              <a:rPr lang="pt-BR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pt-BR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(OH</a:t>
            </a:r>
            <a:r>
              <a:rPr lang="pt-BR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] + 3H</a:t>
            </a:r>
            <a:r>
              <a:rPr lang="pt-BR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endParaRPr lang="ru-RU" sz="28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 = Al,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In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ыгнутая влево стрелка 2"/>
          <p:cNvSpPr/>
          <p:nvPr/>
        </p:nvSpPr>
        <p:spPr>
          <a:xfrm>
            <a:off x="35666" y="1565386"/>
            <a:ext cx="792088" cy="25116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7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3"/>
            <a:ext cx="903649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Особенности химии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элементов подгруппы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Отрицательные величины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/M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Растворимость в водных растворах кислот: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2Al + 6HCl = 2AlCl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+ 3H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2In + 3H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In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+ 3H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2Tl + 2CH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COOH = 2TlCH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COO +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Тенденция к повышению координационных чисел от 3 до 4 и 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Следствия: 1. Высокая кислотная (по Льюису) природа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AlCl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2. Склонность 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димеризации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Картинки по запросу Al2Cl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105" y="4834833"/>
            <a:ext cx="23145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13176"/>
            <a:ext cx="24384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749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Получение простых веществ - металлов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Электролиз расплава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749" y="1484784"/>
            <a:ext cx="648652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798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832" y="-27384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Особые свойства галлия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844" y="404664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галлия: уменьшение орбитального атомного радиуса по сравнению с алюминием (результат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сжатия); как следствие – более выраженные кислые свойства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сравнению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 Al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склонность к формированию связей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Ga-Ga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металле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низших галогенидах типа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также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халькогенидах типа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исключительная легкоплавкость (при явной «тугокипкости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Ga.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5" y="2636912"/>
            <a:ext cx="4662388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13" y="2431092"/>
            <a:ext cx="4483187" cy="4077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89662"/>
            <a:ext cx="9230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Структуры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слева – структура стабильной фазы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справа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нанотрубка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97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832" y="-27384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Особые свойства галлия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844" y="404664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Соединения со стехиометрическими вакансиями:</a:t>
            </a:r>
          </a:p>
          <a:p>
            <a:pPr algn="ctr"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халькогениды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Ga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Ga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246" y="5989662"/>
            <a:ext cx="8069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Вакансия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элемент структуры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700808"/>
            <a:ext cx="6520903" cy="4032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802" y="3742281"/>
            <a:ext cx="3027346" cy="16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8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443</Words>
  <Application>Microsoft Office PowerPoint</Application>
  <PresentationFormat>Экран (4:3)</PresentationFormat>
  <Paragraphs>103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ЕЖ</dc:creator>
  <cp:lastModifiedBy>LAB48</cp:lastModifiedBy>
  <cp:revision>28</cp:revision>
  <dcterms:created xsi:type="dcterms:W3CDTF">2015-04-29T04:35:29Z</dcterms:created>
  <dcterms:modified xsi:type="dcterms:W3CDTF">2020-03-19T14:34:49Z</dcterms:modified>
</cp:coreProperties>
</file>