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handoutMasterIdLst>
    <p:handoutMasterId r:id="rId38"/>
  </p:handoutMasterIdLst>
  <p:sldIdLst>
    <p:sldId id="256" r:id="rId2"/>
    <p:sldId id="257" r:id="rId3"/>
    <p:sldId id="288" r:id="rId4"/>
    <p:sldId id="258" r:id="rId5"/>
    <p:sldId id="290" r:id="rId6"/>
    <p:sldId id="293" r:id="rId7"/>
    <p:sldId id="294" r:id="rId8"/>
    <p:sldId id="292" r:id="rId9"/>
    <p:sldId id="259" r:id="rId10"/>
    <p:sldId id="289" r:id="rId11"/>
    <p:sldId id="260" r:id="rId12"/>
    <p:sldId id="272" r:id="rId13"/>
    <p:sldId id="261" r:id="rId14"/>
    <p:sldId id="271" r:id="rId15"/>
    <p:sldId id="273" r:id="rId16"/>
    <p:sldId id="262" r:id="rId17"/>
    <p:sldId id="265" r:id="rId18"/>
    <p:sldId id="264" r:id="rId19"/>
    <p:sldId id="267" r:id="rId20"/>
    <p:sldId id="269" r:id="rId21"/>
    <p:sldId id="268" r:id="rId22"/>
    <p:sldId id="291" r:id="rId23"/>
    <p:sldId id="270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87" r:id="rId3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660033"/>
    <a:srgbClr val="006600"/>
    <a:srgbClr val="000000"/>
    <a:srgbClr val="800000"/>
    <a:srgbClr val="CCFFFF"/>
    <a:srgbClr val="EECEE9"/>
    <a:srgbClr val="DFA1D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703" autoAdjust="0"/>
  </p:normalViewPr>
  <p:slideViewPr>
    <p:cSldViewPr>
      <p:cViewPr varScale="1">
        <p:scale>
          <a:sx n="102" d="100"/>
          <a:sy n="102" d="100"/>
        </p:scale>
        <p:origin x="-1800" y="-192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50B4CB-74C7-44A8-88F4-C63FB3D3DBBC}" type="datetimeFigureOut">
              <a:rPr lang="ru-RU"/>
              <a:pPr>
                <a:defRPr/>
              </a:pPr>
              <a:t>01.06.2018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09CE15-5D81-4AD1-85C7-B8F30D83B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7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76D8A-4345-419F-89B5-81607C173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206F8-7825-4C9D-8C8F-D0CC36F73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FE148-EA58-4743-B2DF-996509226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A08E-4A8C-4921-B08E-74EB56B8C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7308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056E-B5A0-42CC-9CCC-3D15ACA21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4755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0148-616C-4F07-BC9F-3DB742F5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8713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E3BE5-1836-4943-AC2F-96AC7CF0A0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6AA7C-A59C-44C7-97D3-608FBA61A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AE09E-DD51-4FE7-8A5E-AAC900A81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E254-BB28-4CFD-BC6C-8A76EC228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683B0-A0B8-4D01-996A-D0219B8D22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57635-6F94-465D-BFBF-0635630196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55C4D-6FF3-4D55-B2DC-915717977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4610D-AE72-4D0B-9F3C-6842BB8EA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76D7CEC-1012-43D0-B9EB-328A9216F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video/fontan.avi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772816"/>
            <a:ext cx="8784976" cy="3456384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характеристика элементов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-А-группы. Азот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94700" cy="838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росты</a:t>
            </a:r>
            <a:r>
              <a:rPr lang="ru-RU" sz="3600" dirty="0" smtClean="0">
                <a:latin typeface="Times New Roman" pitchFamily="18" charset="0"/>
              </a:rPr>
              <a:t>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err="1" smtClean="0">
                <a:latin typeface="Times New Roman" pitchFamily="18" charset="0"/>
              </a:rPr>
              <a:t>а</a:t>
            </a:r>
            <a:r>
              <a:rPr lang="ru-RU" dirty="0" smtClean="0"/>
              <a:t> 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2(</a:t>
            </a:r>
            <a:r>
              <a:rPr lang="ru-RU" sz="3200" baseline="-25000" dirty="0" smtClean="0"/>
              <a:t>г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P</a:t>
            </a:r>
            <a:r>
              <a:rPr lang="en-US" sz="3200" baseline="-25000" dirty="0" smtClean="0"/>
              <a:t>4</a:t>
            </a:r>
            <a:r>
              <a:rPr lang="ru-RU" sz="3200" baseline="-25000" dirty="0" smtClean="0"/>
              <a:t>(т)</a:t>
            </a:r>
            <a:r>
              <a:rPr lang="en-US" sz="3200" dirty="0" smtClean="0"/>
              <a:t> As </a:t>
            </a:r>
            <a:r>
              <a:rPr lang="ru-RU" sz="3200" baseline="-25000" dirty="0" smtClean="0"/>
              <a:t>(т)</a:t>
            </a:r>
            <a:r>
              <a:rPr lang="en-US" sz="3200" dirty="0" smtClean="0"/>
              <a:t> </a:t>
            </a:r>
            <a:r>
              <a:rPr lang="en-US" sz="3200" dirty="0" err="1" smtClean="0"/>
              <a:t>Sb</a:t>
            </a:r>
            <a:r>
              <a:rPr lang="ru-RU" sz="3200" baseline="-25000" dirty="0" smtClean="0"/>
              <a:t>(т) </a:t>
            </a:r>
            <a:r>
              <a:rPr lang="en-US" sz="3200" dirty="0" smtClean="0"/>
              <a:t>Bi </a:t>
            </a:r>
            <a:r>
              <a:rPr lang="ru-RU" sz="3200" baseline="-25000" dirty="0" smtClean="0"/>
              <a:t>(т)</a:t>
            </a:r>
            <a:r>
              <a:rPr lang="en-US" sz="3200" dirty="0" smtClean="0"/>
              <a:t> </a:t>
            </a:r>
            <a:endParaRPr lang="ru-RU" sz="3200" dirty="0" smtClean="0"/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963988" cy="60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HNO</a:t>
            </a:r>
            <a:r>
              <a:rPr lang="en-US" sz="2400" baseline="-25000" dirty="0" smtClean="0"/>
              <a:t>3</a:t>
            </a:r>
            <a:r>
              <a:rPr lang="ru-RU" sz="2400" baseline="-25000" dirty="0" smtClean="0"/>
              <a:t>(</a:t>
            </a:r>
            <a:r>
              <a:rPr lang="ru-RU" sz="2400" baseline="-25000" dirty="0" err="1" smtClean="0"/>
              <a:t>конц</a:t>
            </a:r>
            <a:r>
              <a:rPr lang="ru-RU" sz="2400" baseline="-25000" dirty="0" smtClean="0"/>
              <a:t>)</a:t>
            </a:r>
            <a:r>
              <a:rPr lang="ru-RU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</a:t>
            </a:r>
            <a:endParaRPr lang="ru-RU" sz="2800" dirty="0" smtClean="0"/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4267200" y="1219200"/>
            <a:ext cx="3581400" cy="542925"/>
            <a:chOff x="2880" y="768"/>
            <a:chExt cx="2256" cy="342"/>
          </a:xfrm>
        </p:grpSpPr>
        <p:sp>
          <p:nvSpPr>
            <p:cNvPr id="6183" name="Line 5"/>
            <p:cNvSpPr>
              <a:spLocks noChangeShapeType="1"/>
            </p:cNvSpPr>
            <p:nvPr/>
          </p:nvSpPr>
          <p:spPr bwMode="auto">
            <a:xfrm>
              <a:off x="2880" y="768"/>
              <a:ext cx="225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84" name="Text Box 6"/>
            <p:cNvSpPr txBox="1">
              <a:spLocks noChangeArrowheads="1"/>
            </p:cNvSpPr>
            <p:nvPr/>
          </p:nvSpPr>
          <p:spPr bwMode="auto">
            <a:xfrm>
              <a:off x="2880" y="816"/>
              <a:ext cx="2064" cy="29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Рост металличности</a:t>
              </a:r>
            </a:p>
          </p:txBody>
        </p:sp>
      </p:grp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3505200" y="2819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685800" y="2381250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 P</a:t>
            </a:r>
            <a:r>
              <a:rPr lang="en-US" baseline="-25000">
                <a:sym typeface="Symbol" pitchFamily="18" charset="2"/>
              </a:rPr>
              <a:t>4</a:t>
            </a:r>
            <a:endParaRPr lang="ru-RU" baseline="-25000"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>
                <a:sym typeface="Symbol" pitchFamily="18" charset="2"/>
              </a:rPr>
              <a:t> As</a:t>
            </a:r>
            <a:endParaRPr lang="ru-RU">
              <a:sym typeface="Symbol" pitchFamily="18" charset="2"/>
            </a:endParaRPr>
          </a:p>
        </p:txBody>
      </p:sp>
      <p:sp>
        <p:nvSpPr>
          <p:cNvPr id="6151" name="AutoShape 11"/>
          <p:cNvSpPr>
            <a:spLocks/>
          </p:cNvSpPr>
          <p:nvPr/>
        </p:nvSpPr>
        <p:spPr bwMode="auto">
          <a:xfrm>
            <a:off x="1447800" y="2438400"/>
            <a:ext cx="304800" cy="838200"/>
          </a:xfrm>
          <a:prstGeom prst="rightBrace">
            <a:avLst>
              <a:gd name="adj1" fmla="val 22917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828800" y="2590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ahoma" pitchFamily="34" charset="0"/>
              </a:rPr>
              <a:t>+ HNO</a:t>
            </a:r>
            <a:r>
              <a:rPr lang="en-US" baseline="-25000" dirty="0">
                <a:cs typeface="Tahoma" pitchFamily="34" charset="0"/>
              </a:rPr>
              <a:t>3</a:t>
            </a:r>
            <a:r>
              <a:rPr lang="ru-RU" baseline="-25000" dirty="0">
                <a:cs typeface="Tahoma" pitchFamily="34" charset="0"/>
              </a:rPr>
              <a:t>(</a:t>
            </a:r>
            <a:r>
              <a:rPr lang="ru-RU" baseline="-25000" dirty="0" err="1">
                <a:cs typeface="Tahoma" pitchFamily="34" charset="0"/>
              </a:rPr>
              <a:t>конц</a:t>
            </a:r>
            <a:r>
              <a:rPr lang="ru-RU" baseline="-25000" dirty="0">
                <a:cs typeface="Tahoma" pitchFamily="34" charset="0"/>
              </a:rPr>
              <a:t>)</a:t>
            </a:r>
            <a:r>
              <a:rPr lang="ru-RU" sz="2800" baseline="-25000" dirty="0">
                <a:cs typeface="Tahoma" pitchFamily="34" charset="0"/>
              </a:rPr>
              <a:t> </a:t>
            </a:r>
            <a:endParaRPr lang="ru-RU" dirty="0">
              <a:cs typeface="Tahoma" pitchFamily="34" charset="0"/>
            </a:endParaRP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4419600" y="2490788"/>
            <a:ext cx="1295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P</a:t>
            </a:r>
            <a:r>
              <a:rPr lang="en-US" baseline="30000">
                <a:solidFill>
                  <a:srgbClr val="CC0000"/>
                </a:solidFill>
              </a:rPr>
              <a:t>V</a:t>
            </a:r>
            <a:r>
              <a:rPr lang="en-US"/>
              <a:t>O</a:t>
            </a:r>
            <a:r>
              <a:rPr lang="en-US" baseline="-25000"/>
              <a:t>4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As</a:t>
            </a:r>
            <a:r>
              <a:rPr lang="en-US" baseline="30000">
                <a:solidFill>
                  <a:srgbClr val="CC0000"/>
                </a:solidFill>
              </a:rPr>
              <a:t>V</a:t>
            </a:r>
            <a:r>
              <a:rPr lang="en-US"/>
              <a:t>O</a:t>
            </a:r>
            <a:r>
              <a:rPr lang="en-US" baseline="-25000"/>
              <a:t>4</a:t>
            </a:r>
            <a:endParaRPr lang="ru-RU" baseline="-25000"/>
          </a:p>
        </p:txBody>
      </p:sp>
      <p:sp>
        <p:nvSpPr>
          <p:cNvPr id="6154" name="AutoShape 16"/>
          <p:cNvSpPr>
            <a:spLocks/>
          </p:cNvSpPr>
          <p:nvPr/>
        </p:nvSpPr>
        <p:spPr bwMode="auto">
          <a:xfrm flipH="1">
            <a:off x="4114800" y="2438400"/>
            <a:ext cx="304800" cy="838200"/>
          </a:xfrm>
          <a:prstGeom prst="rightBrace">
            <a:avLst>
              <a:gd name="adj1" fmla="val 22917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5638800" y="259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</a:t>
            </a:r>
            <a:endParaRPr lang="ru-RU"/>
          </a:p>
        </p:txBody>
      </p: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6096000" y="259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</a:t>
            </a:r>
            <a:r>
              <a:rPr lang="en-US" baseline="-25000"/>
              <a:t>2</a:t>
            </a:r>
            <a:r>
              <a:rPr lang="en-US"/>
              <a:t> + H</a:t>
            </a:r>
            <a:r>
              <a:rPr lang="en-US" baseline="-25000"/>
              <a:t>2</a:t>
            </a:r>
            <a:r>
              <a:rPr lang="en-US"/>
              <a:t>O</a:t>
            </a:r>
            <a:endParaRPr lang="ru-RU"/>
          </a:p>
        </p:txBody>
      </p:sp>
      <p:sp>
        <p:nvSpPr>
          <p:cNvPr id="6157" name="Text Box 21"/>
          <p:cNvSpPr txBox="1">
            <a:spLocks noChangeArrowheads="1"/>
          </p:cNvSpPr>
          <p:nvPr/>
        </p:nvSpPr>
        <p:spPr bwMode="auto">
          <a:xfrm>
            <a:off x="685800" y="3657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/>
              <a:t> Sb</a:t>
            </a:r>
            <a:endParaRPr lang="ru-RU"/>
          </a:p>
        </p:txBody>
      </p:sp>
      <p:sp>
        <p:nvSpPr>
          <p:cNvPr id="6158" name="Text Box 22"/>
          <p:cNvSpPr txBox="1">
            <a:spLocks noChangeArrowheads="1"/>
          </p:cNvSpPr>
          <p:nvPr/>
        </p:nvSpPr>
        <p:spPr bwMode="auto">
          <a:xfrm>
            <a:off x="1905000" y="3352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ahoma" pitchFamily="34" charset="0"/>
              </a:rPr>
              <a:t>+ HNO</a:t>
            </a:r>
            <a:r>
              <a:rPr lang="en-US" baseline="-25000" dirty="0">
                <a:cs typeface="Tahoma" pitchFamily="34" charset="0"/>
              </a:rPr>
              <a:t>3</a:t>
            </a:r>
            <a:r>
              <a:rPr lang="ru-RU" baseline="-25000" dirty="0">
                <a:cs typeface="Tahoma" pitchFamily="34" charset="0"/>
              </a:rPr>
              <a:t>(</a:t>
            </a:r>
            <a:r>
              <a:rPr lang="ru-RU" baseline="-25000" dirty="0" err="1"/>
              <a:t>разб</a:t>
            </a:r>
            <a:r>
              <a:rPr lang="ru-RU" baseline="-25000" dirty="0">
                <a:cs typeface="Tahoma" pitchFamily="34" charset="0"/>
              </a:rPr>
              <a:t>)</a:t>
            </a:r>
            <a:r>
              <a:rPr lang="ru-RU" sz="2800" baseline="-25000" dirty="0">
                <a:cs typeface="Tahoma" pitchFamily="34" charset="0"/>
              </a:rPr>
              <a:t> </a:t>
            </a:r>
            <a:endParaRPr lang="ru-RU" dirty="0">
              <a:cs typeface="Tahoma" pitchFamily="34" charset="0"/>
            </a:endParaRP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1905000" y="3886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+ HNO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ru-RU" baseline="-25000">
                <a:cs typeface="Tahoma" pitchFamily="34" charset="0"/>
              </a:rPr>
              <a:t>(конц)</a:t>
            </a:r>
            <a:r>
              <a:rPr lang="ru-RU" sz="2800" baseline="-25000">
                <a:cs typeface="Tahoma" pitchFamily="34" charset="0"/>
              </a:rPr>
              <a:t> </a:t>
            </a:r>
            <a:endParaRPr lang="ru-RU">
              <a:cs typeface="Tahoma" pitchFamily="34" charset="0"/>
            </a:endParaRPr>
          </a:p>
        </p:txBody>
      </p:sp>
      <p:sp>
        <p:nvSpPr>
          <p:cNvPr id="6160" name="AutoShape 24"/>
          <p:cNvSpPr>
            <a:spLocks/>
          </p:cNvSpPr>
          <p:nvPr/>
        </p:nvSpPr>
        <p:spPr bwMode="auto">
          <a:xfrm flipH="1">
            <a:off x="1676400" y="3505200"/>
            <a:ext cx="304800" cy="838200"/>
          </a:xfrm>
          <a:prstGeom prst="rightBrace">
            <a:avLst>
              <a:gd name="adj1" fmla="val 22917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Line 25"/>
          <p:cNvSpPr>
            <a:spLocks noChangeShapeType="1"/>
          </p:cNvSpPr>
          <p:nvPr/>
        </p:nvSpPr>
        <p:spPr bwMode="auto">
          <a:xfrm>
            <a:off x="3733800" y="4191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162" name="Line 26"/>
          <p:cNvSpPr>
            <a:spLocks noChangeShapeType="1"/>
          </p:cNvSpPr>
          <p:nvPr/>
        </p:nvSpPr>
        <p:spPr bwMode="auto">
          <a:xfrm>
            <a:off x="3733800" y="3581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163" name="Text Box 27"/>
          <p:cNvSpPr txBox="1">
            <a:spLocks noChangeArrowheads="1"/>
          </p:cNvSpPr>
          <p:nvPr/>
        </p:nvSpPr>
        <p:spPr bwMode="auto">
          <a:xfrm>
            <a:off x="4267200" y="32766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 </a:t>
            </a:r>
            <a:r>
              <a:rPr lang="en-US"/>
              <a:t>Sb</a:t>
            </a:r>
            <a:r>
              <a:rPr lang="en-US" baseline="-25000"/>
              <a:t>2</a:t>
            </a:r>
            <a:r>
              <a:rPr lang="en-US" baseline="30000">
                <a:solidFill>
                  <a:srgbClr val="CC0000"/>
                </a:solidFill>
              </a:rPr>
              <a:t>III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en-US">
                <a:cs typeface="Tahoma" pitchFamily="34" charset="0"/>
              </a:rPr>
              <a:t>·</a:t>
            </a:r>
            <a:r>
              <a:rPr lang="en-US" i="1">
                <a:cs typeface="Tahoma" pitchFamily="34" charset="0"/>
              </a:rPr>
              <a:t>n </a:t>
            </a:r>
            <a:r>
              <a:rPr lang="en-US">
                <a:cs typeface="Tahoma" pitchFamily="34" charset="0"/>
              </a:rPr>
              <a:t>H</a:t>
            </a:r>
            <a:r>
              <a:rPr lang="en-US" baseline="-25000">
                <a:cs typeface="Tahoma" pitchFamily="34" charset="0"/>
              </a:rPr>
              <a:t>2</a:t>
            </a:r>
            <a:r>
              <a:rPr lang="en-US">
                <a:cs typeface="Tahoma" pitchFamily="34" charset="0"/>
              </a:rPr>
              <a:t>O</a:t>
            </a:r>
            <a:r>
              <a:rPr lang="ru-RU" sz="2800" baseline="-25000">
                <a:cs typeface="Tahoma" pitchFamily="34" charset="0"/>
              </a:rPr>
              <a:t> </a:t>
            </a:r>
            <a:endParaRPr lang="ru-RU">
              <a:cs typeface="Tahoma" pitchFamily="34" charset="0"/>
            </a:endParaRPr>
          </a:p>
        </p:txBody>
      </p:sp>
      <p:sp>
        <p:nvSpPr>
          <p:cNvPr id="6164" name="Text Box 28"/>
          <p:cNvSpPr txBox="1">
            <a:spLocks noChangeArrowheads="1"/>
          </p:cNvSpPr>
          <p:nvPr/>
        </p:nvSpPr>
        <p:spPr bwMode="auto">
          <a:xfrm>
            <a:off x="4267200" y="3886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 </a:t>
            </a:r>
            <a:r>
              <a:rPr lang="en-US"/>
              <a:t>Sb</a:t>
            </a:r>
            <a:r>
              <a:rPr lang="en-US" baseline="-25000"/>
              <a:t>2</a:t>
            </a:r>
            <a:r>
              <a:rPr lang="en-US" baseline="30000">
                <a:solidFill>
                  <a:srgbClr val="CC0000"/>
                </a:solidFill>
              </a:rPr>
              <a:t>V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 </a:t>
            </a:r>
            <a:r>
              <a:rPr lang="en-US">
                <a:cs typeface="Tahoma" pitchFamily="34" charset="0"/>
              </a:rPr>
              <a:t>·</a:t>
            </a:r>
            <a:r>
              <a:rPr lang="en-US" i="1">
                <a:cs typeface="Tahoma" pitchFamily="34" charset="0"/>
              </a:rPr>
              <a:t>n </a:t>
            </a:r>
            <a:r>
              <a:rPr lang="en-US">
                <a:cs typeface="Tahoma" pitchFamily="34" charset="0"/>
              </a:rPr>
              <a:t>H</a:t>
            </a:r>
            <a:r>
              <a:rPr lang="en-US" baseline="-25000">
                <a:cs typeface="Tahoma" pitchFamily="34" charset="0"/>
              </a:rPr>
              <a:t>2</a:t>
            </a:r>
            <a:r>
              <a:rPr lang="en-US">
                <a:cs typeface="Tahoma" pitchFamily="34" charset="0"/>
              </a:rPr>
              <a:t>O</a:t>
            </a:r>
            <a:r>
              <a:rPr lang="ru-RU" sz="2800" baseline="-25000">
                <a:cs typeface="Tahoma" pitchFamily="34" charset="0"/>
              </a:rPr>
              <a:t> </a:t>
            </a:r>
          </a:p>
        </p:txBody>
      </p:sp>
      <p:sp>
        <p:nvSpPr>
          <p:cNvPr id="6165" name="Text Box 30"/>
          <p:cNvSpPr txBox="1">
            <a:spLocks noChangeArrowheads="1"/>
          </p:cNvSpPr>
          <p:nvPr/>
        </p:nvSpPr>
        <p:spPr bwMode="auto">
          <a:xfrm>
            <a:off x="6781800" y="3657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+ …</a:t>
            </a:r>
            <a:endParaRPr lang="ru-RU"/>
          </a:p>
        </p:txBody>
      </p:sp>
      <p:sp>
        <p:nvSpPr>
          <p:cNvPr id="6166" name="Text Box 31"/>
          <p:cNvSpPr txBox="1">
            <a:spLocks noChangeArrowheads="1"/>
          </p:cNvSpPr>
          <p:nvPr/>
        </p:nvSpPr>
        <p:spPr bwMode="auto">
          <a:xfrm>
            <a:off x="685800" y="4648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/>
              <a:t> Bi</a:t>
            </a:r>
            <a:endParaRPr lang="ru-RU"/>
          </a:p>
        </p:txBody>
      </p:sp>
      <p:sp>
        <p:nvSpPr>
          <p:cNvPr id="6167" name="Line 32"/>
          <p:cNvSpPr>
            <a:spLocks noChangeShapeType="1"/>
          </p:cNvSpPr>
          <p:nvPr/>
        </p:nvSpPr>
        <p:spPr bwMode="auto">
          <a:xfrm>
            <a:off x="41148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168" name="Text Box 33"/>
          <p:cNvSpPr txBox="1">
            <a:spLocks noChangeArrowheads="1"/>
          </p:cNvSpPr>
          <p:nvPr/>
        </p:nvSpPr>
        <p:spPr bwMode="auto">
          <a:xfrm>
            <a:off x="1524000" y="45720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+ HNO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ru-RU" baseline="-25000">
                <a:cs typeface="Tahoma" pitchFamily="34" charset="0"/>
              </a:rPr>
              <a:t>(</a:t>
            </a:r>
            <a:r>
              <a:rPr lang="ru-RU" baseline="-25000"/>
              <a:t>разб, </a:t>
            </a:r>
            <a:r>
              <a:rPr lang="ru-RU" baseline="-25000">
                <a:cs typeface="Tahoma" pitchFamily="34" charset="0"/>
              </a:rPr>
              <a:t>конц)</a:t>
            </a:r>
            <a:r>
              <a:rPr lang="ru-RU" sz="2800" baseline="-25000">
                <a:cs typeface="Tahoma" pitchFamily="34" charset="0"/>
              </a:rPr>
              <a:t> </a:t>
            </a:r>
            <a:endParaRPr lang="ru-RU">
              <a:cs typeface="Tahoma" pitchFamily="34" charset="0"/>
            </a:endParaRPr>
          </a:p>
        </p:txBody>
      </p:sp>
      <p:sp>
        <p:nvSpPr>
          <p:cNvPr id="6169" name="Text Box 34"/>
          <p:cNvSpPr txBox="1">
            <a:spLocks noChangeArrowheads="1"/>
          </p:cNvSpPr>
          <p:nvPr/>
        </p:nvSpPr>
        <p:spPr bwMode="auto">
          <a:xfrm>
            <a:off x="4800600" y="4648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Bi</a:t>
            </a:r>
            <a:r>
              <a:rPr lang="en-US" baseline="30000">
                <a:solidFill>
                  <a:srgbClr val="CC0000"/>
                </a:solidFill>
              </a:rPr>
              <a:t>III</a:t>
            </a:r>
            <a:r>
              <a:rPr lang="ru-RU"/>
              <a:t>(</a:t>
            </a:r>
            <a:r>
              <a:rPr lang="en-US"/>
              <a:t>NO</a:t>
            </a:r>
            <a:r>
              <a:rPr lang="ru-RU" baseline="-25000"/>
              <a:t>3</a:t>
            </a:r>
            <a:r>
              <a:rPr lang="ru-RU"/>
              <a:t>)</a:t>
            </a:r>
            <a:r>
              <a:rPr lang="ru-RU" baseline="-25000"/>
              <a:t>3</a:t>
            </a:r>
            <a:r>
              <a:rPr lang="ru-RU"/>
              <a:t> + …</a:t>
            </a:r>
          </a:p>
        </p:txBody>
      </p:sp>
      <p:grpSp>
        <p:nvGrpSpPr>
          <p:cNvPr id="6170" name="Group 46"/>
          <p:cNvGrpSpPr>
            <a:grpSpLocks/>
          </p:cNvGrpSpPr>
          <p:nvPr/>
        </p:nvGrpSpPr>
        <p:grpSpPr bwMode="auto">
          <a:xfrm>
            <a:off x="457200" y="5334000"/>
            <a:ext cx="2971800" cy="1397000"/>
            <a:chOff x="288" y="3360"/>
            <a:chExt cx="1872" cy="880"/>
          </a:xfrm>
        </p:grpSpPr>
        <p:pic>
          <p:nvPicPr>
            <p:cNvPr id="6180" name="Picture 39" descr="D:\backup\MAMA\2008-09лекции\pictures\элементы\phosphor-krasnyi.jpg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2"/>
            <a:stretch>
              <a:fillRect/>
            </a:stretch>
          </p:blipFill>
          <p:spPr bwMode="auto">
            <a:xfrm>
              <a:off x="288" y="3360"/>
              <a:ext cx="912" cy="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1" name="Picture 41" descr="D:\backup\MAMA\2008-09лекции\pictures\элементы\P8.jpg"/>
            <p:cNvPicPr>
              <a:picLocks noChangeAspect="1" noChangeArrowheads="1"/>
            </p:cNvPicPr>
            <p:nvPr/>
          </p:nvPicPr>
          <p:blipFill>
            <a:blip r:embed="rId5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" t="14850" r="13365" b="7039"/>
            <a:stretch>
              <a:fillRect/>
            </a:stretch>
          </p:blipFill>
          <p:spPr bwMode="auto">
            <a:xfrm>
              <a:off x="1296" y="3552"/>
              <a:ext cx="864" cy="6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82" name="Text Box 42"/>
            <p:cNvSpPr txBox="1">
              <a:spLocks noChangeArrowheads="1"/>
            </p:cNvSpPr>
            <p:nvPr/>
          </p:nvSpPr>
          <p:spPr bwMode="auto">
            <a:xfrm>
              <a:off x="480" y="3984"/>
              <a:ext cx="72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Фосфор </a:t>
              </a:r>
            </a:p>
          </p:txBody>
        </p:sp>
      </p:grpSp>
      <p:grpSp>
        <p:nvGrpSpPr>
          <p:cNvPr id="6171" name="Group 47"/>
          <p:cNvGrpSpPr>
            <a:grpSpLocks/>
          </p:cNvGrpSpPr>
          <p:nvPr/>
        </p:nvGrpSpPr>
        <p:grpSpPr bwMode="auto">
          <a:xfrm>
            <a:off x="3771900" y="5334000"/>
            <a:ext cx="2628900" cy="1397000"/>
            <a:chOff x="2376" y="3360"/>
            <a:chExt cx="1656" cy="880"/>
          </a:xfrm>
        </p:grpSpPr>
        <p:pic>
          <p:nvPicPr>
            <p:cNvPr id="6178" name="Picture 37" descr="D:\backup\MAMA\2008-09лекции\pictures\элементы\Sb.jpg"/>
            <p:cNvPicPr>
              <a:picLocks noChangeAspect="1" noChangeArrowheads="1"/>
            </p:cNvPicPr>
            <p:nvPr/>
          </p:nvPicPr>
          <p:blipFill>
            <a:blip r:embed="rId6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" y="3360"/>
              <a:ext cx="1008" cy="8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9" name="Text Box 43"/>
            <p:cNvSpPr txBox="1">
              <a:spLocks noChangeArrowheads="1"/>
            </p:cNvSpPr>
            <p:nvPr/>
          </p:nvSpPr>
          <p:spPr bwMode="auto">
            <a:xfrm>
              <a:off x="3312" y="3984"/>
              <a:ext cx="72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Сурьма </a:t>
              </a:r>
            </a:p>
          </p:txBody>
        </p:sp>
      </p:grpSp>
      <p:grpSp>
        <p:nvGrpSpPr>
          <p:cNvPr id="6172" name="Group 48"/>
          <p:cNvGrpSpPr>
            <a:grpSpLocks/>
          </p:cNvGrpSpPr>
          <p:nvPr/>
        </p:nvGrpSpPr>
        <p:grpSpPr bwMode="auto">
          <a:xfrm>
            <a:off x="5943600" y="5334000"/>
            <a:ext cx="2971800" cy="1371600"/>
            <a:chOff x="3744" y="3360"/>
            <a:chExt cx="1872" cy="864"/>
          </a:xfrm>
        </p:grpSpPr>
        <p:pic>
          <p:nvPicPr>
            <p:cNvPr id="6176" name="Picture 36" descr="D:\backup\MAMA\2008-09лекции\pictures\элементы\Bi1.jpg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2"/>
            <a:stretch>
              <a:fillRect/>
            </a:stretch>
          </p:blipFill>
          <p:spPr bwMode="auto">
            <a:xfrm>
              <a:off x="4368" y="3360"/>
              <a:ext cx="124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7" name="Text Box 44"/>
            <p:cNvSpPr txBox="1">
              <a:spLocks noChangeArrowheads="1"/>
            </p:cNvSpPr>
            <p:nvPr/>
          </p:nvSpPr>
          <p:spPr bwMode="auto">
            <a:xfrm>
              <a:off x="3744" y="3408"/>
              <a:ext cx="72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/>
                <a:t>Висмут </a:t>
              </a:r>
            </a:p>
          </p:txBody>
        </p:sp>
      </p:grpSp>
      <p:grpSp>
        <p:nvGrpSpPr>
          <p:cNvPr id="6173" name="Group 49"/>
          <p:cNvGrpSpPr>
            <a:grpSpLocks/>
          </p:cNvGrpSpPr>
          <p:nvPr/>
        </p:nvGrpSpPr>
        <p:grpSpPr bwMode="auto">
          <a:xfrm>
            <a:off x="7467600" y="3048000"/>
            <a:ext cx="1524000" cy="2143125"/>
            <a:chOff x="4704" y="1920"/>
            <a:chExt cx="960" cy="1350"/>
          </a:xfrm>
        </p:grpSpPr>
        <p:pic>
          <p:nvPicPr>
            <p:cNvPr id="6174" name="Picture 38" descr="D:\backup\MAMA\2008-09лекции\pictures\элементы\As.jpg"/>
            <p:cNvPicPr>
              <a:picLocks noChangeAspect="1" noChangeArrowheads="1"/>
            </p:cNvPicPr>
            <p:nvPr/>
          </p:nvPicPr>
          <p:blipFill>
            <a:blip r:embed="rId8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920"/>
              <a:ext cx="728" cy="10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Text Box 45"/>
            <p:cNvSpPr txBox="1">
              <a:spLocks noChangeArrowheads="1"/>
            </p:cNvSpPr>
            <p:nvPr/>
          </p:nvSpPr>
          <p:spPr bwMode="auto">
            <a:xfrm>
              <a:off x="4704" y="2976"/>
              <a:ext cx="96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Мышьяк</a:t>
              </a:r>
              <a:r>
                <a:rPr lang="ru-RU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06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Водородные соединения</a:t>
            </a:r>
            <a:r>
              <a:rPr lang="ru-RU" smtClean="0"/>
              <a:t> </a:t>
            </a:r>
          </a:p>
        </p:txBody>
      </p:sp>
      <p:sp>
        <p:nvSpPr>
          <p:cNvPr id="71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676400"/>
            <a:ext cx="2286000" cy="2438400"/>
          </a:xfrm>
        </p:spPr>
        <p:txBody>
          <a:bodyPr/>
          <a:lstStyle/>
          <a:p>
            <a:pPr eaLnBrk="1" hangingPunct="1"/>
            <a:r>
              <a:rPr lang="en-US" sz="2400" smtClean="0"/>
              <a:t>NH</a:t>
            </a:r>
            <a:r>
              <a:rPr lang="ru-RU" sz="2400" baseline="-25000" smtClean="0"/>
              <a:t>3 </a:t>
            </a:r>
            <a:r>
              <a:rPr lang="ru-RU" sz="2400" smtClean="0"/>
              <a:t>– уст.</a:t>
            </a:r>
            <a:endParaRPr lang="en-US" sz="2400" smtClean="0"/>
          </a:p>
          <a:p>
            <a:pPr eaLnBrk="1" hangingPunct="1"/>
            <a:r>
              <a:rPr lang="en-US" sz="2400" smtClean="0"/>
              <a:t>PH</a:t>
            </a:r>
            <a:r>
              <a:rPr lang="en-US" sz="2400" baseline="-25000" smtClean="0"/>
              <a:t>3</a:t>
            </a:r>
            <a:r>
              <a:rPr lang="ru-RU" sz="2400" baseline="-25000" smtClean="0"/>
              <a:t> </a:t>
            </a:r>
            <a:r>
              <a:rPr lang="ru-RU" sz="2400" smtClean="0"/>
              <a:t>– неуст.</a:t>
            </a:r>
            <a:endParaRPr lang="en-US" sz="2400" baseline="-25000" smtClean="0"/>
          </a:p>
          <a:p>
            <a:pPr eaLnBrk="1" hangingPunct="1"/>
            <a:r>
              <a:rPr lang="en-US" sz="2400" smtClean="0"/>
              <a:t>AsH</a:t>
            </a:r>
            <a:r>
              <a:rPr lang="en-US" sz="2400" baseline="-25000" smtClean="0"/>
              <a:t>3</a:t>
            </a:r>
            <a:r>
              <a:rPr lang="ru-RU" sz="2400" baseline="-25000" smtClean="0"/>
              <a:t> </a:t>
            </a:r>
            <a:r>
              <a:rPr lang="ru-RU" sz="2400" smtClean="0"/>
              <a:t>–</a:t>
            </a:r>
          </a:p>
          <a:p>
            <a:pPr eaLnBrk="1" hangingPunct="1"/>
            <a:r>
              <a:rPr lang="en-US" sz="2400" smtClean="0"/>
              <a:t>SbH</a:t>
            </a:r>
            <a:r>
              <a:rPr lang="en-US" sz="2400" baseline="-25000" smtClean="0"/>
              <a:t>3</a:t>
            </a:r>
            <a:r>
              <a:rPr lang="ru-RU" sz="2400" baseline="-25000" smtClean="0"/>
              <a:t> </a:t>
            </a:r>
            <a:r>
              <a:rPr lang="ru-RU" sz="2400" smtClean="0"/>
              <a:t>– </a:t>
            </a:r>
            <a:endParaRPr lang="en-US" sz="2400" baseline="-25000" smtClean="0"/>
          </a:p>
          <a:p>
            <a:pPr eaLnBrk="1" hangingPunct="1"/>
            <a:r>
              <a:rPr lang="ru-RU" sz="2400" smtClean="0"/>
              <a:t>(</a:t>
            </a:r>
            <a:r>
              <a:rPr lang="en-US" sz="2400" smtClean="0"/>
              <a:t>BiH</a:t>
            </a:r>
            <a:r>
              <a:rPr lang="en-US" sz="2400" baseline="-25000" smtClean="0"/>
              <a:t>3</a:t>
            </a:r>
            <a:r>
              <a:rPr lang="ru-RU" sz="2400" smtClean="0"/>
              <a:t>)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1447800" y="1770063"/>
            <a:ext cx="0" cy="1981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 rot="10800000">
            <a:off x="609600" y="1828800"/>
            <a:ext cx="742950" cy="2057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>
                <a:solidFill>
                  <a:srgbClr val="CC0000"/>
                </a:solidFill>
              </a:rPr>
              <a:t>Устойчивость убывает</a:t>
            </a:r>
          </a:p>
        </p:txBody>
      </p:sp>
      <p:sp>
        <p:nvSpPr>
          <p:cNvPr id="7174" name="AutoShape 8"/>
          <p:cNvSpPr>
            <a:spLocks/>
          </p:cNvSpPr>
          <p:nvPr/>
        </p:nvSpPr>
        <p:spPr bwMode="auto">
          <a:xfrm>
            <a:off x="2971800" y="2667000"/>
            <a:ext cx="457200" cy="838200"/>
          </a:xfrm>
          <a:prstGeom prst="rightBrace">
            <a:avLst>
              <a:gd name="adj1" fmla="val 15278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505200" y="2819400"/>
            <a:ext cx="1066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/>
              <a:t>очень</a:t>
            </a:r>
            <a:r>
              <a:rPr lang="en-US"/>
              <a:t> </a:t>
            </a:r>
            <a:r>
              <a:rPr lang="ru-RU"/>
              <a:t> неуст.</a:t>
            </a:r>
            <a:endParaRPr lang="en-US" baseline="-25000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7176" name="Picture 10" descr="D:\backup\MAMA\2008-09лекции\pictures\элементы\аммиак-молекула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E5FF"/>
              </a:clrFrom>
              <a:clrTo>
                <a:srgbClr val="D4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860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85800" y="4343400"/>
            <a:ext cx="5562600" cy="21236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ЭН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Wingdings 3" pitchFamily="18" charset="2"/>
              </a:rPr>
              <a:t> </a:t>
            </a:r>
            <a:r>
              <a:rPr lang="ru-RU" dirty="0">
                <a:sym typeface="Wingdings 3" pitchFamily="18" charset="2"/>
              </a:rPr>
              <a:t>ЭН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ru-RU" dirty="0">
                <a:sym typeface="Wingdings 3" pitchFamily="18" charset="2"/>
              </a:rPr>
              <a:t> + </a:t>
            </a:r>
            <a:r>
              <a:rPr lang="en-US" dirty="0">
                <a:sym typeface="Wingdings 3" pitchFamily="18" charset="2"/>
              </a:rPr>
              <a:t>H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en-US" dirty="0">
                <a:sym typeface="Wingdings 3" pitchFamily="18" charset="2"/>
              </a:rPr>
              <a:t>O</a:t>
            </a:r>
            <a:r>
              <a:rPr lang="ru-RU" baseline="30000" dirty="0">
                <a:sym typeface="Wingdings 3" pitchFamily="18" charset="2"/>
              </a:rPr>
              <a:t>+</a:t>
            </a:r>
            <a:r>
              <a:rPr lang="ru-RU" dirty="0">
                <a:sym typeface="Wingdings 3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N</a:t>
            </a:r>
            <a:r>
              <a:rPr lang="ru-RU" dirty="0"/>
              <a:t>Н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Wingdings 3" pitchFamily="18" charset="2"/>
              </a:rPr>
              <a:t> N</a:t>
            </a:r>
            <a:r>
              <a:rPr lang="ru-RU" dirty="0">
                <a:sym typeface="Wingdings 3" pitchFamily="18" charset="2"/>
              </a:rPr>
              <a:t>Н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ru-RU" dirty="0">
                <a:sym typeface="Wingdings 3" pitchFamily="18" charset="2"/>
              </a:rPr>
              <a:t> + </a:t>
            </a:r>
            <a:r>
              <a:rPr lang="en-US" dirty="0">
                <a:sym typeface="Wingdings 3" pitchFamily="18" charset="2"/>
              </a:rPr>
              <a:t>H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en-US" dirty="0">
                <a:sym typeface="Wingdings 3" pitchFamily="18" charset="2"/>
              </a:rPr>
              <a:t>O</a:t>
            </a:r>
            <a:r>
              <a:rPr lang="ru-RU" baseline="30000" dirty="0">
                <a:sym typeface="Wingdings 3" pitchFamily="18" charset="2"/>
              </a:rPr>
              <a:t>+</a:t>
            </a:r>
            <a:r>
              <a:rPr lang="en-US" baseline="30000" dirty="0">
                <a:sym typeface="Wingdings 3" pitchFamily="18" charset="2"/>
              </a:rPr>
              <a:t>    </a:t>
            </a:r>
            <a:r>
              <a:rPr lang="en-US" i="1" dirty="0" smtClean="0">
                <a:solidFill>
                  <a:srgbClr val="CC0000"/>
                </a:solidFill>
                <a:sym typeface="Wingdings 3" pitchFamily="18" charset="2"/>
              </a:rPr>
              <a:t>K</a:t>
            </a:r>
            <a:r>
              <a:rPr lang="ru-RU" i="1" baseline="-25000" dirty="0" smtClean="0">
                <a:solidFill>
                  <a:srgbClr val="CC0000"/>
                </a:solidFill>
                <a:sym typeface="Wingdings 3" pitchFamily="18" charset="2"/>
              </a:rPr>
              <a:t>С</a:t>
            </a:r>
            <a:r>
              <a:rPr lang="ru-RU" dirty="0" smtClean="0">
                <a:solidFill>
                  <a:srgbClr val="CC0000"/>
                </a:solidFill>
                <a:sym typeface="Wingdings 3" pitchFamily="18" charset="2"/>
              </a:rPr>
              <a:t> </a:t>
            </a:r>
            <a:r>
              <a:rPr lang="ru-RU" dirty="0">
                <a:solidFill>
                  <a:srgbClr val="CC0000"/>
                </a:solidFill>
                <a:sym typeface="Symbol" pitchFamily="18" charset="2"/>
              </a:rPr>
              <a:t> 10</a:t>
            </a:r>
            <a:r>
              <a:rPr lang="ru-RU" baseline="30000" dirty="0">
                <a:solidFill>
                  <a:srgbClr val="CC0000"/>
                </a:solidFill>
                <a:cs typeface="Tahoma" pitchFamily="34" charset="0"/>
                <a:sym typeface="Symbol" pitchFamily="18" charset="2"/>
              </a:rPr>
              <a:t>–</a:t>
            </a:r>
            <a:r>
              <a:rPr lang="ru-RU" baseline="30000" dirty="0">
                <a:solidFill>
                  <a:srgbClr val="CC0000"/>
                </a:solidFill>
                <a:sym typeface="Symbol" pitchFamily="18" charset="2"/>
              </a:rPr>
              <a:t>10</a:t>
            </a:r>
            <a:r>
              <a:rPr lang="ru-RU" dirty="0">
                <a:sym typeface="Wingdings 3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P</a:t>
            </a:r>
            <a:r>
              <a:rPr lang="ru-RU" dirty="0"/>
              <a:t>Н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Wingdings 3" pitchFamily="18" charset="2"/>
              </a:rPr>
              <a:t> P</a:t>
            </a:r>
            <a:r>
              <a:rPr lang="ru-RU" dirty="0">
                <a:sym typeface="Wingdings 3" pitchFamily="18" charset="2"/>
              </a:rPr>
              <a:t>Н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ru-RU" dirty="0">
                <a:sym typeface="Wingdings 3" pitchFamily="18" charset="2"/>
              </a:rPr>
              <a:t> + </a:t>
            </a:r>
            <a:r>
              <a:rPr lang="en-US" dirty="0">
                <a:sym typeface="Wingdings 3" pitchFamily="18" charset="2"/>
              </a:rPr>
              <a:t>H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en-US" dirty="0">
                <a:sym typeface="Wingdings 3" pitchFamily="18" charset="2"/>
              </a:rPr>
              <a:t>O</a:t>
            </a:r>
            <a:r>
              <a:rPr lang="ru-RU" baseline="30000" dirty="0">
                <a:sym typeface="Wingdings 3" pitchFamily="18" charset="2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As</a:t>
            </a:r>
            <a:r>
              <a:rPr lang="ru-RU" dirty="0"/>
              <a:t>Н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olidFill>
                  <a:srgbClr val="CC0000"/>
                </a:solidFill>
                <a:sym typeface="Wingdings 3" pitchFamily="18" charset="2"/>
              </a:rPr>
              <a:t></a:t>
            </a:r>
            <a:r>
              <a:rPr lang="en-US" dirty="0">
                <a:sym typeface="Wingdings 3" pitchFamily="18" charset="2"/>
              </a:rPr>
              <a:t> As</a:t>
            </a:r>
            <a:r>
              <a:rPr lang="ru-RU" dirty="0">
                <a:sym typeface="Wingdings 3" pitchFamily="18" charset="2"/>
              </a:rPr>
              <a:t>Н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ru-RU" dirty="0">
                <a:sym typeface="Wingdings 3" pitchFamily="18" charset="2"/>
              </a:rPr>
              <a:t> + </a:t>
            </a:r>
            <a:r>
              <a:rPr lang="en-US" dirty="0">
                <a:sym typeface="Wingdings 3" pitchFamily="18" charset="2"/>
              </a:rPr>
              <a:t>H</a:t>
            </a:r>
            <a:r>
              <a:rPr lang="ru-RU" baseline="-25000" dirty="0">
                <a:sym typeface="Wingdings 3" pitchFamily="18" charset="2"/>
              </a:rPr>
              <a:t>3</a:t>
            </a:r>
            <a:r>
              <a:rPr lang="en-US" dirty="0">
                <a:sym typeface="Wingdings 3" pitchFamily="18" charset="2"/>
              </a:rPr>
              <a:t>O</a:t>
            </a:r>
            <a:r>
              <a:rPr lang="ru-RU" baseline="30000" dirty="0">
                <a:sym typeface="Wingdings 3" pitchFamily="18" charset="2"/>
              </a:rPr>
              <a:t>+</a:t>
            </a: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>
            <a:off x="2286000" y="49530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2286000" y="54864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sz="3600" smtClean="0"/>
              <a:t>Водородные соединения</a:t>
            </a:r>
          </a:p>
        </p:txBody>
      </p:sp>
      <p:graphicFrame>
        <p:nvGraphicFramePr>
          <p:cNvPr id="27696" name="Group 48"/>
          <p:cNvGraphicFramePr>
            <a:graphicFrameLocks noGrp="1"/>
          </p:cNvGraphicFramePr>
          <p:nvPr>
            <p:ph type="tbl" idx="1"/>
          </p:nvPr>
        </p:nvGraphicFramePr>
        <p:xfrm>
          <a:off x="838200" y="1752600"/>
          <a:ext cx="7772400" cy="2286000"/>
        </p:xfrm>
        <a:graphic>
          <a:graphicData uri="http://schemas.openxmlformats.org/drawingml/2006/table">
            <a:tbl>
              <a:tblPr/>
              <a:tblGrid>
                <a:gridCol w="2133600"/>
                <a:gridCol w="1295400"/>
                <a:gridCol w="1371600"/>
                <a:gridCol w="1524000"/>
                <a:gridCol w="1447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AsH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SbH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пл.,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–77,75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–133,8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–116,92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–94,2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кип.,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–33,4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–87,42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–62,47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1" name="Text Box 46"/>
          <p:cNvSpPr txBox="1">
            <a:spLocks noChangeArrowheads="1"/>
          </p:cNvSpPr>
          <p:nvPr/>
        </p:nvSpPr>
        <p:spPr bwMode="auto">
          <a:xfrm>
            <a:off x="838200" y="4267200"/>
            <a:ext cx="7772400" cy="1098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Аномал</a:t>
            </a:r>
            <a:r>
              <a:rPr lang="ru-RU">
                <a:latin typeface="Times New Roman" pitchFamily="18" charset="0"/>
              </a:rPr>
              <a:t>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свойств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аммиака</a:t>
            </a:r>
            <a:r>
              <a:rPr lang="ru-RU">
                <a:latin typeface="Times New Roman" pitchFamily="18" charset="0"/>
              </a:rPr>
              <a:t>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водородны</a:t>
            </a:r>
            <a:r>
              <a:rPr lang="ru-RU">
                <a:latin typeface="Times New Roman" pitchFamily="18" charset="0"/>
              </a:rPr>
              <a:t>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связ</a:t>
            </a:r>
            <a:r>
              <a:rPr lang="ru-RU">
                <a:latin typeface="Times New Roman" pitchFamily="18" charset="0"/>
              </a:rPr>
              <a:t>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sz="2800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ru-RU" sz="2800" baseline="-300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CC0000"/>
                </a:solidFill>
                <a:cs typeface="Tahoma" pitchFamily="34" charset="0"/>
              </a:rPr>
              <a:t>···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sz="2800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ru-RU" sz="2800" baseline="-300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CC0000"/>
                </a:solidFill>
                <a:cs typeface="Tahoma" pitchFamily="34" charset="0"/>
              </a:rPr>
              <a:t>···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sz="2800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ru-RU" sz="2800" baseline="-300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CC0000"/>
                </a:solidFill>
                <a:cs typeface="Tahoma" pitchFamily="34" charset="0"/>
              </a:rPr>
              <a:t>···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smtClean="0"/>
              <a:t>Гидроксиды, кислоты</a:t>
            </a:r>
            <a:r>
              <a:rPr lang="ru-RU" smtClean="0"/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46760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CC0000"/>
                </a:solidFill>
              </a:rPr>
              <a:t>		</a:t>
            </a:r>
            <a:r>
              <a:rPr lang="ru-RU" sz="3600" dirty="0">
                <a:solidFill>
                  <a:srgbClr val="CC0000"/>
                </a:solidFill>
              </a:rPr>
              <a:t>Э</a:t>
            </a:r>
            <a:r>
              <a:rPr lang="ru-RU" sz="3600" baseline="30000" dirty="0">
                <a:solidFill>
                  <a:srgbClr val="CC0000"/>
                </a:solidFill>
              </a:rPr>
              <a:t>+</a:t>
            </a:r>
            <a:r>
              <a:rPr lang="en-US" sz="3600" baseline="30000" dirty="0">
                <a:solidFill>
                  <a:srgbClr val="CC0000"/>
                </a:solidFill>
              </a:rPr>
              <a:t>III			</a:t>
            </a:r>
            <a:r>
              <a:rPr lang="en-US" sz="3600" dirty="0">
                <a:solidFill>
                  <a:srgbClr val="CC0000"/>
                </a:solidFill>
              </a:rPr>
              <a:t> </a:t>
            </a:r>
            <a:r>
              <a:rPr lang="ru-RU" sz="3600" dirty="0">
                <a:solidFill>
                  <a:srgbClr val="CC0000"/>
                </a:solidFill>
              </a:rPr>
              <a:t>Э</a:t>
            </a:r>
            <a:r>
              <a:rPr lang="ru-RU" sz="3600" baseline="30000" dirty="0">
                <a:solidFill>
                  <a:srgbClr val="CC0000"/>
                </a:solidFill>
              </a:rPr>
              <a:t>+</a:t>
            </a:r>
            <a:r>
              <a:rPr lang="en-US" sz="3600" baseline="30000" dirty="0">
                <a:solidFill>
                  <a:srgbClr val="CC0000"/>
                </a:solidFill>
              </a:rPr>
              <a:t>V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14400" y="2438400"/>
            <a:ext cx="914400" cy="38401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As</a:t>
            </a:r>
            <a:endParaRPr lang="ru-RU"/>
          </a:p>
          <a:p>
            <a:pPr eaLnBrk="1" hangingPunct="1">
              <a:spcBef>
                <a:spcPct val="50000"/>
              </a:spcBef>
            </a:pPr>
            <a:endParaRPr lang="en-US" sz="8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en-US"/>
              <a:t>Sb</a:t>
            </a:r>
          </a:p>
          <a:p>
            <a:pPr eaLnBrk="1" hangingPunct="1">
              <a:spcBef>
                <a:spcPct val="50000"/>
              </a:spcBef>
            </a:pPr>
            <a:endParaRPr lang="en-US" sz="1600"/>
          </a:p>
          <a:p>
            <a:pPr eaLnBrk="1" hangingPunct="1">
              <a:spcBef>
                <a:spcPct val="50000"/>
              </a:spcBef>
            </a:pPr>
            <a:endParaRPr lang="ru-RU" sz="1800"/>
          </a:p>
          <a:p>
            <a:pPr eaLnBrk="1" hangingPunct="1">
              <a:spcBef>
                <a:spcPct val="50000"/>
              </a:spcBef>
            </a:pPr>
            <a:endParaRPr lang="en-US" sz="10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Bi</a:t>
            </a:r>
            <a:endParaRPr lang="ru-RU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133600" y="2438400"/>
            <a:ext cx="6096000" cy="49859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6600"/>
                </a:solidFill>
              </a:rPr>
              <a:t>HNO</a:t>
            </a:r>
            <a:r>
              <a:rPr lang="en-US" baseline="-25000" dirty="0" smtClean="0">
                <a:solidFill>
                  <a:srgbClr val="006600"/>
                </a:solidFill>
              </a:rPr>
              <a:t>2</a:t>
            </a:r>
            <a:r>
              <a:rPr lang="en-US" dirty="0" smtClean="0">
                <a:solidFill>
                  <a:srgbClr val="006600"/>
                </a:solidFill>
              </a:rPr>
              <a:t> (</a:t>
            </a:r>
            <a:r>
              <a:rPr lang="ru-RU" dirty="0" smtClean="0">
                <a:solidFill>
                  <a:srgbClr val="006600"/>
                </a:solidFill>
              </a:rPr>
              <a:t>слабая к-та)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660033"/>
                </a:solidFill>
              </a:rPr>
              <a:t>HNO</a:t>
            </a:r>
            <a:r>
              <a:rPr lang="en-US" baseline="-25000" dirty="0" smtClean="0">
                <a:solidFill>
                  <a:srgbClr val="660033"/>
                </a:solidFill>
              </a:rPr>
              <a:t>3</a:t>
            </a:r>
            <a:r>
              <a:rPr lang="ru-RU" dirty="0" smtClean="0">
                <a:solidFill>
                  <a:srgbClr val="660033"/>
                </a:solidFill>
              </a:rPr>
              <a:t> (сильная к-та)</a:t>
            </a:r>
            <a:endParaRPr lang="ru-RU" baseline="-25000" dirty="0">
              <a:solidFill>
                <a:srgbClr val="660033"/>
              </a:solidFill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133600" y="3048000"/>
            <a:ext cx="6096000" cy="46019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6600"/>
                </a:solidFill>
              </a:rPr>
              <a:t>HPO(OH)</a:t>
            </a:r>
            <a:r>
              <a:rPr lang="en-US" baseline="-25000" dirty="0" smtClean="0">
                <a:solidFill>
                  <a:srgbClr val="006600"/>
                </a:solidFill>
              </a:rPr>
              <a:t>2</a:t>
            </a:r>
            <a:r>
              <a:rPr lang="en-US" dirty="0"/>
              <a:t>	     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6600"/>
                </a:solidFill>
              </a:rPr>
              <a:t>H</a:t>
            </a:r>
            <a:r>
              <a:rPr lang="en-US" baseline="-25000" dirty="0" smtClean="0">
                <a:solidFill>
                  <a:srgbClr val="006600"/>
                </a:solidFill>
              </a:rPr>
              <a:t>3</a:t>
            </a:r>
            <a:r>
              <a:rPr lang="en-US" dirty="0" smtClean="0">
                <a:solidFill>
                  <a:srgbClr val="006600"/>
                </a:solidFill>
              </a:rPr>
              <a:t>PO</a:t>
            </a:r>
            <a:r>
              <a:rPr lang="en-US" baseline="-25000" dirty="0" smtClean="0">
                <a:solidFill>
                  <a:srgbClr val="006600"/>
                </a:solidFill>
              </a:rPr>
              <a:t>4</a:t>
            </a:r>
            <a:r>
              <a:rPr lang="en-US" dirty="0"/>
              <a:t>, </a:t>
            </a:r>
            <a:r>
              <a:rPr lang="en-US" dirty="0" smtClean="0">
                <a:solidFill>
                  <a:srgbClr val="660033"/>
                </a:solidFill>
              </a:rPr>
              <a:t>H</a:t>
            </a:r>
            <a:r>
              <a:rPr lang="en-US" baseline="-25000" dirty="0" smtClean="0">
                <a:solidFill>
                  <a:srgbClr val="660033"/>
                </a:solidFill>
              </a:rPr>
              <a:t>4</a:t>
            </a:r>
            <a:r>
              <a:rPr lang="en-US" dirty="0" smtClean="0">
                <a:solidFill>
                  <a:srgbClr val="660033"/>
                </a:solidFill>
              </a:rPr>
              <a:t>P</a:t>
            </a:r>
            <a:r>
              <a:rPr lang="en-US" baseline="-25000" dirty="0" smtClean="0">
                <a:solidFill>
                  <a:srgbClr val="660033"/>
                </a:solidFill>
              </a:rPr>
              <a:t>2</a:t>
            </a:r>
            <a:r>
              <a:rPr lang="en-US" dirty="0" smtClean="0">
                <a:solidFill>
                  <a:srgbClr val="660033"/>
                </a:solidFill>
              </a:rPr>
              <a:t>O</a:t>
            </a:r>
            <a:r>
              <a:rPr lang="en-US" baseline="-25000" dirty="0" smtClean="0">
                <a:solidFill>
                  <a:srgbClr val="660033"/>
                </a:solidFill>
              </a:rPr>
              <a:t>7</a:t>
            </a:r>
            <a:r>
              <a:rPr lang="en-US" dirty="0" smtClean="0">
                <a:solidFill>
                  <a:srgbClr val="660033"/>
                </a:solidFill>
              </a:rPr>
              <a:t>, (HPO</a:t>
            </a:r>
            <a:r>
              <a:rPr lang="en-US" baseline="-25000" dirty="0" smtClean="0">
                <a:solidFill>
                  <a:srgbClr val="660033"/>
                </a:solidFill>
              </a:rPr>
              <a:t>3</a:t>
            </a:r>
            <a:r>
              <a:rPr lang="en-US" dirty="0" smtClean="0">
                <a:solidFill>
                  <a:srgbClr val="660033"/>
                </a:solidFill>
              </a:rPr>
              <a:t>)</a:t>
            </a:r>
            <a:r>
              <a:rPr lang="en-US" i="1" baseline="-25000" dirty="0" smtClean="0">
                <a:solidFill>
                  <a:srgbClr val="660033"/>
                </a:solidFill>
              </a:rPr>
              <a:t>x</a:t>
            </a:r>
            <a:endParaRPr lang="ru-RU" i="1" baseline="-25000" dirty="0">
              <a:solidFill>
                <a:srgbClr val="660033"/>
              </a:solidFill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133600" y="3657600"/>
            <a:ext cx="6096000" cy="46019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6600"/>
                </a:solidFill>
              </a:rPr>
              <a:t>H</a:t>
            </a:r>
            <a:r>
              <a:rPr lang="en-US" baseline="-25000" dirty="0" smtClean="0">
                <a:solidFill>
                  <a:srgbClr val="006600"/>
                </a:solidFill>
              </a:rPr>
              <a:t>3</a:t>
            </a:r>
            <a:r>
              <a:rPr lang="en-US" dirty="0" smtClean="0">
                <a:solidFill>
                  <a:srgbClr val="006600"/>
                </a:solidFill>
              </a:rPr>
              <a:t>AsO</a:t>
            </a:r>
            <a:r>
              <a:rPr lang="en-US" baseline="-25000" dirty="0" smtClean="0">
                <a:solidFill>
                  <a:srgbClr val="006600"/>
                </a:solidFill>
              </a:rPr>
              <a:t>3</a:t>
            </a:r>
            <a:r>
              <a:rPr lang="en-US" dirty="0" smtClean="0">
                <a:solidFill>
                  <a:srgbClr val="006600"/>
                </a:solidFill>
              </a:rPr>
              <a:t>=As(OH)3</a:t>
            </a:r>
            <a:r>
              <a:rPr lang="en-US" dirty="0"/>
              <a:t>		       </a:t>
            </a:r>
            <a:r>
              <a:rPr lang="en-US" dirty="0">
                <a:solidFill>
                  <a:srgbClr val="006600"/>
                </a:solidFill>
              </a:rPr>
              <a:t>H</a:t>
            </a:r>
            <a:r>
              <a:rPr lang="en-US" baseline="-25000" dirty="0">
                <a:solidFill>
                  <a:srgbClr val="006600"/>
                </a:solidFill>
              </a:rPr>
              <a:t>3</a:t>
            </a:r>
            <a:r>
              <a:rPr lang="en-US" dirty="0">
                <a:solidFill>
                  <a:srgbClr val="006600"/>
                </a:solidFill>
              </a:rPr>
              <a:t>AsO</a:t>
            </a:r>
            <a:r>
              <a:rPr lang="en-US" baseline="-25000" dirty="0">
                <a:solidFill>
                  <a:srgbClr val="006600"/>
                </a:solidFill>
              </a:rPr>
              <a:t>4</a:t>
            </a:r>
            <a:endParaRPr lang="ru-RU" baseline="-25000" dirty="0">
              <a:solidFill>
                <a:srgbClr val="006600"/>
              </a:solidFill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676400" y="5105400"/>
            <a:ext cx="35052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Sb</a:t>
            </a:r>
            <a:r>
              <a:rPr lang="en-US" dirty="0"/>
              <a:t>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   K[</a:t>
            </a:r>
            <a:r>
              <a:rPr lang="en-US" dirty="0" err="1"/>
              <a:t>Sb</a:t>
            </a:r>
            <a:r>
              <a:rPr lang="en-US" dirty="0"/>
              <a:t>(OH)</a:t>
            </a:r>
            <a:r>
              <a:rPr lang="en-US" baseline="-25000" dirty="0"/>
              <a:t>4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2514600" y="4724400"/>
            <a:ext cx="533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3276600" y="4724400"/>
            <a:ext cx="533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572000" y="4267200"/>
            <a:ext cx="3657600" cy="493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cs typeface="Tahoma" pitchFamily="34" charset="0"/>
              </a:rPr>
              <a:t>	Sb</a:t>
            </a:r>
            <a:r>
              <a:rPr lang="en-US" baseline="-25000" dirty="0">
                <a:cs typeface="Tahoma" pitchFamily="34" charset="0"/>
              </a:rPr>
              <a:t>2</a:t>
            </a:r>
            <a:r>
              <a:rPr lang="en-US" dirty="0">
                <a:cs typeface="Tahoma" pitchFamily="34" charset="0"/>
              </a:rPr>
              <a:t>O</a:t>
            </a:r>
            <a:r>
              <a:rPr lang="en-US" baseline="-25000" dirty="0">
                <a:cs typeface="Tahoma" pitchFamily="34" charset="0"/>
              </a:rPr>
              <a:t>5</a:t>
            </a:r>
            <a:r>
              <a:rPr lang="en-US" dirty="0">
                <a:cs typeface="Tahoma" pitchFamily="34" charset="0"/>
              </a:rPr>
              <a:t> ·</a:t>
            </a:r>
            <a:r>
              <a:rPr lang="en-US" i="1" dirty="0">
                <a:cs typeface="Tahoma" pitchFamily="34" charset="0"/>
              </a:rPr>
              <a:t>n </a:t>
            </a:r>
            <a:r>
              <a:rPr lang="en-US" dirty="0">
                <a:cs typeface="Tahoma" pitchFamily="34" charset="0"/>
              </a:rPr>
              <a:t>H</a:t>
            </a:r>
            <a:r>
              <a:rPr lang="en-US" baseline="-25000" dirty="0">
                <a:cs typeface="Tahoma" pitchFamily="34" charset="0"/>
              </a:rPr>
              <a:t>2</a:t>
            </a:r>
            <a:r>
              <a:rPr lang="en-US" dirty="0">
                <a:cs typeface="Tahoma" pitchFamily="34" charset="0"/>
              </a:rPr>
              <a:t>O</a:t>
            </a:r>
            <a:r>
              <a:rPr lang="ru-RU" baseline="-25000" dirty="0">
                <a:cs typeface="Tahoma" pitchFamily="34" charset="0"/>
              </a:rPr>
              <a:t> 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5181600" y="5105400"/>
            <a:ext cx="3048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   </a:t>
            </a:r>
            <a:r>
              <a:rPr lang="en-US" dirty="0">
                <a:solidFill>
                  <a:srgbClr val="006600"/>
                </a:solidFill>
              </a:rPr>
              <a:t>H[</a:t>
            </a:r>
            <a:r>
              <a:rPr lang="en-US" dirty="0" err="1">
                <a:solidFill>
                  <a:srgbClr val="006600"/>
                </a:solidFill>
              </a:rPr>
              <a:t>Sb</a:t>
            </a:r>
            <a:r>
              <a:rPr lang="en-US" dirty="0">
                <a:solidFill>
                  <a:srgbClr val="006600"/>
                </a:solidFill>
              </a:rPr>
              <a:t>(OH</a:t>
            </a:r>
            <a:r>
              <a:rPr lang="ru-RU" dirty="0">
                <a:solidFill>
                  <a:srgbClr val="006600"/>
                </a:solidFill>
              </a:rPr>
              <a:t>)</a:t>
            </a:r>
            <a:r>
              <a:rPr lang="en-US" baseline="-25000" dirty="0">
                <a:solidFill>
                  <a:srgbClr val="006600"/>
                </a:solidFill>
              </a:rPr>
              <a:t>6</a:t>
            </a:r>
            <a:r>
              <a:rPr lang="en-US" dirty="0">
                <a:solidFill>
                  <a:srgbClr val="006600"/>
                </a:solidFill>
              </a:rPr>
              <a:t>](</a:t>
            </a:r>
            <a:r>
              <a:rPr lang="ru-RU" dirty="0" smtClean="0">
                <a:solidFill>
                  <a:srgbClr val="006600"/>
                </a:solidFill>
              </a:rPr>
              <a:t>р</a:t>
            </a:r>
            <a:r>
              <a:rPr lang="en-US" dirty="0" smtClean="0">
                <a:solidFill>
                  <a:srgbClr val="006600"/>
                </a:solidFill>
              </a:rPr>
              <a:t>-p)</a:t>
            </a:r>
            <a:endParaRPr lang="ru-RU" dirty="0">
              <a:solidFill>
                <a:srgbClr val="006600"/>
              </a:solidFill>
            </a:endParaRPr>
          </a:p>
        </p:txBody>
      </p:sp>
      <p:grpSp>
        <p:nvGrpSpPr>
          <p:cNvPr id="9230" name="Group 18"/>
          <p:cNvGrpSpPr>
            <a:grpSpLocks/>
          </p:cNvGrpSpPr>
          <p:nvPr/>
        </p:nvGrpSpPr>
        <p:grpSpPr bwMode="auto">
          <a:xfrm>
            <a:off x="6400800" y="4724400"/>
            <a:ext cx="228600" cy="457200"/>
            <a:chOff x="4032" y="2976"/>
            <a:chExt cx="144" cy="192"/>
          </a:xfrm>
        </p:grpSpPr>
        <p:sp>
          <p:nvSpPr>
            <p:cNvPr id="9257" name="Line 16"/>
            <p:cNvSpPr>
              <a:spLocks noChangeShapeType="1"/>
            </p:cNvSpPr>
            <p:nvPr/>
          </p:nvSpPr>
          <p:spPr bwMode="auto">
            <a:xfrm>
              <a:off x="4032" y="2976"/>
              <a:ext cx="0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58" name="Line 17"/>
            <p:cNvSpPr>
              <a:spLocks noChangeShapeType="1"/>
            </p:cNvSpPr>
            <p:nvPr/>
          </p:nvSpPr>
          <p:spPr bwMode="auto">
            <a:xfrm flipV="1">
              <a:off x="4176" y="2976"/>
              <a:ext cx="0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2057400" y="5840085"/>
            <a:ext cx="6172200" cy="46166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Bi</a:t>
            </a:r>
            <a:r>
              <a:rPr lang="ru-RU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OH</a:t>
            </a:r>
            <a:r>
              <a:rPr lang="ru-RU" dirty="0">
                <a:solidFill>
                  <a:srgbClr val="0000FF"/>
                </a:solidFill>
              </a:rPr>
              <a:t>)</a:t>
            </a:r>
            <a:r>
              <a:rPr lang="ru-RU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BiO</a:t>
            </a:r>
            <a:r>
              <a:rPr lang="en-US" dirty="0">
                <a:solidFill>
                  <a:srgbClr val="0000FF"/>
                </a:solidFill>
              </a:rPr>
              <a:t>(OH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		Bi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·nH</a:t>
            </a:r>
            <a:r>
              <a:rPr lang="en-US" baseline="-25000" dirty="0" smtClean="0">
                <a:cs typeface="Tahoma" pitchFamily="34" charset="0"/>
              </a:rPr>
              <a:t>2</a:t>
            </a:r>
            <a:r>
              <a:rPr lang="en-US" dirty="0" smtClean="0">
                <a:cs typeface="Tahoma" pitchFamily="34" charset="0"/>
              </a:rPr>
              <a:t>O</a:t>
            </a:r>
            <a:endParaRPr lang="ru-RU" dirty="0"/>
          </a:p>
        </p:txBody>
      </p:sp>
      <p:grpSp>
        <p:nvGrpSpPr>
          <p:cNvPr id="9237" name="Group 47"/>
          <p:cNvGrpSpPr>
            <a:grpSpLocks/>
          </p:cNvGrpSpPr>
          <p:nvPr/>
        </p:nvGrpSpPr>
        <p:grpSpPr bwMode="auto">
          <a:xfrm>
            <a:off x="1981200" y="5715000"/>
            <a:ext cx="2971800" cy="990600"/>
            <a:chOff x="1248" y="3600"/>
            <a:chExt cx="1872" cy="624"/>
          </a:xfrm>
        </p:grpSpPr>
        <p:sp>
          <p:nvSpPr>
            <p:cNvPr id="9242" name="Rectangle 42"/>
            <p:cNvSpPr>
              <a:spLocks noChangeArrowheads="1"/>
            </p:cNvSpPr>
            <p:nvPr/>
          </p:nvSpPr>
          <p:spPr bwMode="auto">
            <a:xfrm>
              <a:off x="1248" y="3600"/>
              <a:ext cx="1872" cy="624"/>
            </a:xfrm>
            <a:prstGeom prst="rect">
              <a:avLst/>
            </a:prstGeom>
            <a:noFill/>
            <a:ln w="38100">
              <a:solidFill>
                <a:srgbClr val="FF33CC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Text Box 43"/>
            <p:cNvSpPr txBox="1">
              <a:spLocks noChangeArrowheads="1"/>
            </p:cNvSpPr>
            <p:nvPr/>
          </p:nvSpPr>
          <p:spPr bwMode="auto">
            <a:xfrm>
              <a:off x="1296" y="3984"/>
              <a:ext cx="17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>
                  <a:solidFill>
                    <a:srgbClr val="0000FF"/>
                  </a:solidFill>
                </a:rPr>
                <a:t>Осн</a:t>
              </a:r>
              <a:r>
                <a:rPr lang="ru-RU" sz="1800" b="1" dirty="0">
                  <a:solidFill>
                    <a:srgbClr val="0000FF"/>
                  </a:solidFill>
                </a:rPr>
                <a:t>о</a:t>
              </a:r>
              <a:r>
                <a:rPr lang="ru-RU" sz="1800" dirty="0">
                  <a:solidFill>
                    <a:srgbClr val="0000FF"/>
                  </a:solidFill>
                </a:rPr>
                <a:t>вный гидроксид</a:t>
              </a:r>
            </a:p>
          </p:txBody>
        </p:sp>
      </p:grpSp>
      <p:grpSp>
        <p:nvGrpSpPr>
          <p:cNvPr id="9239" name="Group 48"/>
          <p:cNvGrpSpPr>
            <a:grpSpLocks/>
          </p:cNvGrpSpPr>
          <p:nvPr/>
        </p:nvGrpSpPr>
        <p:grpSpPr bwMode="auto">
          <a:xfrm>
            <a:off x="152400" y="1524000"/>
            <a:ext cx="609600" cy="4800600"/>
            <a:chOff x="96" y="960"/>
            <a:chExt cx="384" cy="3024"/>
          </a:xfrm>
        </p:grpSpPr>
        <p:sp>
          <p:nvSpPr>
            <p:cNvPr id="9240" name="Line 45"/>
            <p:cNvSpPr>
              <a:spLocks noChangeShapeType="1"/>
            </p:cNvSpPr>
            <p:nvPr/>
          </p:nvSpPr>
          <p:spPr bwMode="auto">
            <a:xfrm>
              <a:off x="480" y="1632"/>
              <a:ext cx="0" cy="211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41" name="Text Box 46"/>
            <p:cNvSpPr txBox="1">
              <a:spLocks noChangeArrowheads="1"/>
            </p:cNvSpPr>
            <p:nvPr/>
          </p:nvSpPr>
          <p:spPr bwMode="auto">
            <a:xfrm rot="10800000">
              <a:off x="96" y="960"/>
              <a:ext cx="295" cy="302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>
                  <a:solidFill>
                    <a:srgbClr val="CC0000"/>
                  </a:solidFill>
                </a:rPr>
                <a:t>Рост основности, уменьшение кислотности</a:t>
              </a:r>
            </a:p>
          </p:txBody>
        </p:sp>
      </p:grp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133600" y="4267200"/>
            <a:ext cx="3446512" cy="49859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/>
              <a:t>Sb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cs typeface="Tahoma" pitchFamily="34" charset="0"/>
              </a:rPr>
              <a:t>·</a:t>
            </a:r>
            <a:r>
              <a:rPr lang="en-US" i="1" dirty="0">
                <a:cs typeface="Tahoma" pitchFamily="34" charset="0"/>
              </a:rPr>
              <a:t>n </a:t>
            </a:r>
            <a:r>
              <a:rPr lang="en-US" dirty="0" smtClean="0">
                <a:cs typeface="Tahoma" pitchFamily="34" charset="0"/>
              </a:rPr>
              <a:t>H</a:t>
            </a:r>
            <a:r>
              <a:rPr lang="en-US" baseline="-25000" dirty="0" smtClean="0">
                <a:cs typeface="Tahoma" pitchFamily="34" charset="0"/>
              </a:rPr>
              <a:t>2</a:t>
            </a:r>
            <a:r>
              <a:rPr lang="en-US" dirty="0" smtClean="0">
                <a:cs typeface="Tahoma" pitchFamily="34" charset="0"/>
              </a:rPr>
              <a:t>O(</a:t>
            </a:r>
            <a:r>
              <a:rPr lang="ru-RU" dirty="0" err="1" smtClean="0">
                <a:cs typeface="Tahoma" pitchFamily="34" charset="0"/>
              </a:rPr>
              <a:t>амфолит</a:t>
            </a:r>
            <a:r>
              <a:rPr lang="ru-RU" dirty="0" smtClean="0">
                <a:cs typeface="Tahoma" pitchFamily="34" charset="0"/>
              </a:rPr>
              <a:t>)</a:t>
            </a:r>
            <a:r>
              <a:rPr lang="en-US" dirty="0" smtClean="0">
                <a:cs typeface="Tahoma" pitchFamily="34" charset="0"/>
              </a:rPr>
              <a:t> </a:t>
            </a:r>
            <a:endParaRPr lang="ru-RU" dirty="0">
              <a:cs typeface="Tahoma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3600" smtClean="0"/>
              <a:t>Оксиды</a:t>
            </a:r>
          </a:p>
        </p:txBody>
      </p:sp>
      <p:graphicFrame>
        <p:nvGraphicFramePr>
          <p:cNvPr id="26669" name="Group 45"/>
          <p:cNvGraphicFramePr>
            <a:graphicFrameLocks noGrp="1"/>
          </p:cNvGraphicFramePr>
          <p:nvPr>
            <p:ph type="tbl" idx="1"/>
          </p:nvPr>
        </p:nvGraphicFramePr>
        <p:xfrm>
          <a:off x="838200" y="1676400"/>
          <a:ext cx="6019800" cy="4765675"/>
        </p:xfrm>
        <a:graphic>
          <a:graphicData uri="http://schemas.openxmlformats.org/drawingml/2006/table">
            <a:tbl>
              <a:tblPr/>
              <a:tblGrid>
                <a:gridCol w="2971800"/>
                <a:gridCol w="3048000"/>
              </a:tblGrid>
              <a:tr h="60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15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3(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г, ж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неуст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6(т)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(т)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Sb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(т)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(т)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5(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г, ж, т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неуст</a:t>
                      </a: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(т)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(т)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Sb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</a:t>
                      </a: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54" name="Group 26"/>
          <p:cNvGrpSpPr>
            <a:grpSpLocks/>
          </p:cNvGrpSpPr>
          <p:nvPr/>
        </p:nvGrpSpPr>
        <p:grpSpPr bwMode="auto">
          <a:xfrm>
            <a:off x="3810000" y="5562600"/>
            <a:ext cx="990600" cy="457200"/>
            <a:chOff x="1824" y="3168"/>
            <a:chExt cx="624" cy="288"/>
          </a:xfrm>
        </p:grpSpPr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1824" y="3168"/>
              <a:ext cx="624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V="1">
              <a:off x="1824" y="3168"/>
              <a:ext cx="624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0255" name="Group 38"/>
          <p:cNvGrpSpPr>
            <a:grpSpLocks/>
          </p:cNvGrpSpPr>
          <p:nvPr/>
        </p:nvGrpSpPr>
        <p:grpSpPr bwMode="auto">
          <a:xfrm>
            <a:off x="2362200" y="2438400"/>
            <a:ext cx="1182688" cy="2003425"/>
            <a:chOff x="1440" y="1679"/>
            <a:chExt cx="745" cy="1214"/>
          </a:xfrm>
        </p:grpSpPr>
        <p:sp>
          <p:nvSpPr>
            <p:cNvPr id="10262" name="AutoShape 32"/>
            <p:cNvSpPr>
              <a:spLocks/>
            </p:cNvSpPr>
            <p:nvPr/>
          </p:nvSpPr>
          <p:spPr bwMode="auto">
            <a:xfrm>
              <a:off x="1440" y="1728"/>
              <a:ext cx="240" cy="1152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Text Box 36"/>
            <p:cNvSpPr txBox="1">
              <a:spLocks noChangeArrowheads="1"/>
            </p:cNvSpPr>
            <p:nvPr/>
          </p:nvSpPr>
          <p:spPr bwMode="auto">
            <a:xfrm rot="10790625">
              <a:off x="1871" y="1679"/>
              <a:ext cx="314" cy="121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rgbClr val="CC0000"/>
                  </a:solidFill>
                </a:rPr>
                <a:t>Кислотные</a:t>
              </a:r>
            </a:p>
          </p:txBody>
        </p:sp>
      </p:grpSp>
      <p:grpSp>
        <p:nvGrpSpPr>
          <p:cNvPr id="10256" name="Group 39"/>
          <p:cNvGrpSpPr>
            <a:grpSpLocks/>
          </p:cNvGrpSpPr>
          <p:nvPr/>
        </p:nvGrpSpPr>
        <p:grpSpPr bwMode="auto">
          <a:xfrm>
            <a:off x="5486400" y="2438400"/>
            <a:ext cx="1089025" cy="2744788"/>
            <a:chOff x="3408" y="1679"/>
            <a:chExt cx="686" cy="1729"/>
          </a:xfrm>
        </p:grpSpPr>
        <p:sp>
          <p:nvSpPr>
            <p:cNvPr id="10260" name="AutoShape 35"/>
            <p:cNvSpPr>
              <a:spLocks/>
            </p:cNvSpPr>
            <p:nvPr/>
          </p:nvSpPr>
          <p:spPr bwMode="auto">
            <a:xfrm>
              <a:off x="3408" y="1680"/>
              <a:ext cx="240" cy="1728"/>
            </a:xfrm>
            <a:prstGeom prst="rightBrace">
              <a:avLst>
                <a:gd name="adj1" fmla="val 60000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Text Box 37"/>
            <p:cNvSpPr txBox="1">
              <a:spLocks noChangeArrowheads="1"/>
            </p:cNvSpPr>
            <p:nvPr/>
          </p:nvSpPr>
          <p:spPr bwMode="auto">
            <a:xfrm rot="10781432">
              <a:off x="3743" y="1679"/>
              <a:ext cx="351" cy="163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>
                  <a:solidFill>
                    <a:srgbClr val="CC0000"/>
                  </a:solidFill>
                </a:rPr>
                <a:t>Кислотные</a:t>
              </a:r>
            </a:p>
          </p:txBody>
        </p:sp>
      </p:grpSp>
      <p:grpSp>
        <p:nvGrpSpPr>
          <p:cNvPr id="10257" name="Group 46"/>
          <p:cNvGrpSpPr>
            <a:grpSpLocks/>
          </p:cNvGrpSpPr>
          <p:nvPr/>
        </p:nvGrpSpPr>
        <p:grpSpPr bwMode="auto">
          <a:xfrm>
            <a:off x="2286000" y="4648200"/>
            <a:ext cx="1260475" cy="1752600"/>
            <a:chOff x="1440" y="2928"/>
            <a:chExt cx="794" cy="1104"/>
          </a:xfrm>
        </p:grpSpPr>
        <p:sp>
          <p:nvSpPr>
            <p:cNvPr id="10258" name="AutoShape 34"/>
            <p:cNvSpPr>
              <a:spLocks/>
            </p:cNvSpPr>
            <p:nvPr/>
          </p:nvSpPr>
          <p:spPr bwMode="auto">
            <a:xfrm>
              <a:off x="1440" y="3312"/>
              <a:ext cx="240" cy="624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Text Box 40"/>
            <p:cNvSpPr txBox="1">
              <a:spLocks noChangeArrowheads="1"/>
            </p:cNvSpPr>
            <p:nvPr/>
          </p:nvSpPr>
          <p:spPr bwMode="auto">
            <a:xfrm rot="10800000">
              <a:off x="1920" y="2928"/>
              <a:ext cx="314" cy="110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chemeClr val="tx2"/>
                  </a:solidFill>
                </a:rPr>
                <a:t>Амфотерные 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eaLnBrk="1" hangingPunct="1"/>
            <a:r>
              <a:rPr lang="ru-RU" smtClean="0"/>
              <a:t>Степени окисления 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838200" y="1905000"/>
            <a:ext cx="7772400" cy="3733800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As,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N(+5), Bi(+5)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сильные окислители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+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P, As,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endParaRPr lang="ru-RU" sz="3600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– активный окислитель и восстановитель</a:t>
            </a: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0: </a:t>
            </a:r>
            <a:r>
              <a:rPr lang="en-US" sz="3600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40" y="44624"/>
            <a:ext cx="9144000" cy="161203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cs typeface="Times New Roman" pitchFamily="18" charset="0"/>
              </a:rPr>
              <a:t>Распространение в природе</a:t>
            </a:r>
            <a:endParaRPr lang="ru-RU" dirty="0" smtClean="0"/>
          </a:p>
        </p:txBody>
      </p:sp>
      <p:sp>
        <p:nvSpPr>
          <p:cNvPr id="1229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1874540" y="1484784"/>
            <a:ext cx="5649788" cy="3456384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масс.%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0,03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масс.%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47.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5·10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–4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масс.%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62.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5·10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–5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масс.%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66.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1·10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–5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масс.%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907704" y="5029200"/>
            <a:ext cx="568295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Азот атмосферы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(самородный)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505200" cy="7620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3600" smtClean="0"/>
              <a:t>Азот, фосфор</a:t>
            </a:r>
          </a:p>
        </p:txBody>
      </p:sp>
      <p:sp>
        <p:nvSpPr>
          <p:cNvPr id="133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62400" cy="2209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 i="1" smtClean="0">
                <a:cs typeface="Times New Roman" pitchFamily="18" charset="0"/>
              </a:rPr>
              <a:t>Нитратин</a:t>
            </a:r>
            <a:r>
              <a:rPr lang="ru-RU" sz="2400" smtClean="0">
                <a:cs typeface="Times New Roman" pitchFamily="18" charset="0"/>
              </a:rPr>
              <a:t> (чилийская селитра) </a:t>
            </a:r>
            <a:r>
              <a:rPr lang="en-US" sz="2400" smtClean="0">
                <a:cs typeface="Times New Roman" pitchFamily="18" charset="0"/>
              </a:rPr>
              <a:t>NaNO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i="1" smtClean="0">
                <a:cs typeface="Times New Roman" pitchFamily="18" charset="0"/>
              </a:rPr>
              <a:t>Нитрокалит</a:t>
            </a:r>
            <a:r>
              <a:rPr lang="ru-RU" sz="2400" smtClean="0">
                <a:cs typeface="Times New Roman" pitchFamily="18" charset="0"/>
              </a:rPr>
              <a:t> (индийская селитра) </a:t>
            </a:r>
            <a:r>
              <a:rPr lang="en-US" sz="2400" smtClean="0">
                <a:cs typeface="Times New Roman" pitchFamily="18" charset="0"/>
              </a:rPr>
              <a:t>KNO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i="1" smtClean="0">
                <a:latin typeface="Times New Roman" pitchFamily="18" charset="0"/>
              </a:rPr>
              <a:t>Нашатырь</a:t>
            </a:r>
            <a:r>
              <a:rPr lang="ru-RU" sz="2400" smtClean="0"/>
              <a:t> </a:t>
            </a:r>
            <a:r>
              <a:rPr lang="en-US" sz="2400" smtClean="0"/>
              <a:t>NH</a:t>
            </a:r>
            <a:r>
              <a:rPr lang="en-US" sz="2400" baseline="-25000" smtClean="0"/>
              <a:t>4</a:t>
            </a:r>
            <a:r>
              <a:rPr lang="en-US" sz="2400" smtClean="0"/>
              <a:t>Cl</a:t>
            </a:r>
            <a:endParaRPr lang="ru-RU" sz="2400" smtClean="0"/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6400800" y="381000"/>
            <a:ext cx="2438400" cy="2386013"/>
            <a:chOff x="3888" y="1719"/>
            <a:chExt cx="1536" cy="1503"/>
          </a:xfrm>
        </p:grpSpPr>
        <p:pic>
          <p:nvPicPr>
            <p:cNvPr id="13330" name="Picture 7" descr="C:\Documents and Settings\Admin\Мои документы\Мои рисунки\кристаллы\нашатырь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19"/>
              <a:ext cx="1536" cy="1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4176" y="2928"/>
              <a:ext cx="10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Нашатырь</a:t>
              </a:r>
              <a:r>
                <a:rPr lang="ru-RU"/>
                <a:t> </a:t>
              </a:r>
            </a:p>
          </p:txBody>
        </p:sp>
      </p:grp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4343400" y="304800"/>
            <a:ext cx="1836738" cy="2235200"/>
            <a:chOff x="4128" y="192"/>
            <a:chExt cx="1157" cy="1408"/>
          </a:xfrm>
        </p:grpSpPr>
        <p:pic>
          <p:nvPicPr>
            <p:cNvPr id="13328" name="Picture 10" descr="D:\backup\MAMA\album\prilojenia\mineral\Nitratine(N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2"/>
              <a:ext cx="1157" cy="11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4320" y="1344"/>
              <a:ext cx="9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Нитратин </a:t>
              </a:r>
            </a:p>
          </p:txBody>
        </p:sp>
      </p:grp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33400" y="4648200"/>
            <a:ext cx="5334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ru-RU" i="1"/>
              <a:t> </a:t>
            </a:r>
            <a:r>
              <a:rPr lang="ru-RU" i="1">
                <a:cs typeface="Times New Roman" pitchFamily="18" charset="0"/>
              </a:rPr>
              <a:t>Апатит</a:t>
            </a:r>
            <a:r>
              <a:rPr lang="en-US" i="1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 3Ca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(PO</a:t>
            </a:r>
            <a:r>
              <a:rPr lang="en-US" baseline="-30000">
                <a:cs typeface="Times New Roman" pitchFamily="18" charset="0"/>
              </a:rPr>
              <a:t>4</a:t>
            </a:r>
            <a:r>
              <a:rPr lang="en-US">
                <a:cs typeface="Times New Roman" pitchFamily="18" charset="0"/>
              </a:rPr>
              <a:t>)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·Ca(Cl,OH,F)</a:t>
            </a:r>
            <a:r>
              <a:rPr lang="en-US" baseline="-30000"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ru-RU" i="1"/>
              <a:t> </a:t>
            </a:r>
            <a:r>
              <a:rPr lang="ru-RU" i="1">
                <a:cs typeface="Times New Roman" pitchFamily="18" charset="0"/>
              </a:rPr>
              <a:t>Фосфорит </a:t>
            </a:r>
            <a:r>
              <a:rPr lang="ru-RU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Ca</a:t>
            </a:r>
            <a:r>
              <a:rPr lang="ru-RU" baseline="-30000">
                <a:cs typeface="Times New Roman" pitchFamily="18" charset="0"/>
              </a:rPr>
              <a:t>3</a:t>
            </a:r>
            <a:r>
              <a:rPr lang="ru-RU">
                <a:cs typeface="Times New Roman" pitchFamily="18" charset="0"/>
              </a:rPr>
              <a:t>(</a:t>
            </a:r>
            <a:r>
              <a:rPr lang="en-US">
                <a:cs typeface="Times New Roman" pitchFamily="18" charset="0"/>
              </a:rPr>
              <a:t>PO</a:t>
            </a:r>
            <a:r>
              <a:rPr lang="ru-RU" baseline="-30000">
                <a:cs typeface="Times New Roman" pitchFamily="18" charset="0"/>
              </a:rPr>
              <a:t>4</a:t>
            </a:r>
            <a:r>
              <a:rPr lang="ru-RU">
                <a:cs typeface="Times New Roman" pitchFamily="18" charset="0"/>
              </a:rPr>
              <a:t>)</a:t>
            </a:r>
            <a:r>
              <a:rPr lang="ru-RU" baseline="-30000"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ru-RU" i="1"/>
              <a:t> </a:t>
            </a:r>
            <a:r>
              <a:rPr lang="ru-RU" i="1">
                <a:cs typeface="Times New Roman" pitchFamily="18" charset="0"/>
              </a:rPr>
              <a:t>Фторапатит </a:t>
            </a:r>
            <a:r>
              <a:rPr lang="ru-RU">
                <a:cs typeface="Times New Roman" pitchFamily="18" charset="0"/>
              </a:rPr>
              <a:t> 3</a:t>
            </a:r>
            <a:r>
              <a:rPr lang="en-US">
                <a:cs typeface="Times New Roman" pitchFamily="18" charset="0"/>
              </a:rPr>
              <a:t>Ca</a:t>
            </a:r>
            <a:r>
              <a:rPr lang="ru-RU" baseline="-30000">
                <a:cs typeface="Times New Roman" pitchFamily="18" charset="0"/>
              </a:rPr>
              <a:t>3</a:t>
            </a:r>
            <a:r>
              <a:rPr lang="ru-RU">
                <a:cs typeface="Times New Roman" pitchFamily="18" charset="0"/>
              </a:rPr>
              <a:t>(</a:t>
            </a:r>
            <a:r>
              <a:rPr lang="en-US">
                <a:cs typeface="Times New Roman" pitchFamily="18" charset="0"/>
              </a:rPr>
              <a:t>PO</a:t>
            </a:r>
            <a:r>
              <a:rPr lang="ru-RU" baseline="-30000">
                <a:cs typeface="Times New Roman" pitchFamily="18" charset="0"/>
              </a:rPr>
              <a:t>4</a:t>
            </a:r>
            <a:r>
              <a:rPr lang="ru-RU">
                <a:cs typeface="Times New Roman" pitchFamily="18" charset="0"/>
              </a:rPr>
              <a:t>)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·</a:t>
            </a:r>
            <a:r>
              <a:rPr lang="en-US">
                <a:cs typeface="Times New Roman" pitchFamily="18" charset="0"/>
              </a:rPr>
              <a:t>CaF</a:t>
            </a:r>
            <a:r>
              <a:rPr lang="ru-RU" baseline="-30000"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5715000" y="4648200"/>
            <a:ext cx="1524000" cy="1931988"/>
            <a:chOff x="4464" y="1295"/>
            <a:chExt cx="960" cy="1217"/>
          </a:xfrm>
        </p:grpSpPr>
        <p:pic>
          <p:nvPicPr>
            <p:cNvPr id="13326" name="Picture 15" descr="D:\backup\MAMA\album\prilojenia\mineral\apatit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295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4608" y="2256"/>
              <a:ext cx="72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Апатит </a:t>
              </a:r>
            </a:p>
          </p:txBody>
        </p:sp>
      </p:grpSp>
      <p:grpSp>
        <p:nvGrpSpPr>
          <p:cNvPr id="13319" name="Group 17"/>
          <p:cNvGrpSpPr>
            <a:grpSpLocks/>
          </p:cNvGrpSpPr>
          <p:nvPr/>
        </p:nvGrpSpPr>
        <p:grpSpPr bwMode="auto">
          <a:xfrm>
            <a:off x="4419600" y="2743200"/>
            <a:ext cx="1930400" cy="1778000"/>
            <a:chOff x="3024" y="1632"/>
            <a:chExt cx="1216" cy="1120"/>
          </a:xfrm>
        </p:grpSpPr>
        <p:pic>
          <p:nvPicPr>
            <p:cNvPr id="13324" name="Picture 18" descr="D:\backup\MAMA\album\prilojenia\mineral\fosforite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632"/>
              <a:ext cx="1216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5" name="Text Box 19"/>
            <p:cNvSpPr txBox="1">
              <a:spLocks noChangeArrowheads="1"/>
            </p:cNvSpPr>
            <p:nvPr/>
          </p:nvSpPr>
          <p:spPr bwMode="auto">
            <a:xfrm>
              <a:off x="3216" y="2496"/>
              <a:ext cx="9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Фосфорит </a:t>
              </a:r>
            </a:p>
          </p:txBody>
        </p:sp>
      </p:grpSp>
      <p:grpSp>
        <p:nvGrpSpPr>
          <p:cNvPr id="13320" name="Group 20"/>
          <p:cNvGrpSpPr>
            <a:grpSpLocks/>
          </p:cNvGrpSpPr>
          <p:nvPr/>
        </p:nvGrpSpPr>
        <p:grpSpPr bwMode="auto">
          <a:xfrm>
            <a:off x="7315200" y="3048000"/>
            <a:ext cx="1600200" cy="2006600"/>
            <a:chOff x="4368" y="2688"/>
            <a:chExt cx="1008" cy="1264"/>
          </a:xfrm>
        </p:grpSpPr>
        <p:pic>
          <p:nvPicPr>
            <p:cNvPr id="13322" name="Picture 21" descr="D:\backup\MAMA\album\prilojenia\mineral\fluoraphatite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88"/>
              <a:ext cx="1008" cy="9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Text Box 22"/>
            <p:cNvSpPr txBox="1">
              <a:spLocks noChangeArrowheads="1"/>
            </p:cNvSpPr>
            <p:nvPr/>
          </p:nvSpPr>
          <p:spPr bwMode="auto">
            <a:xfrm>
              <a:off x="4368" y="3696"/>
              <a:ext cx="100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/>
                <a:t>Фторапатит 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chemeClr val="folHlink"/>
          </a:solidFill>
        </p:spPr>
        <p:txBody>
          <a:bodyPr/>
          <a:lstStyle/>
          <a:p>
            <a:pPr algn="ctr" eaLnBrk="1" hangingPunct="1"/>
            <a:r>
              <a:rPr lang="ru-RU" sz="3600" smtClean="0"/>
              <a:t>Мышьяк, сурьма, висмут</a:t>
            </a:r>
          </a:p>
        </p:txBody>
      </p:sp>
      <p:sp>
        <p:nvSpPr>
          <p:cNvPr id="1433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191000" cy="34290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i="1" smtClean="0">
                <a:cs typeface="Times New Roman" pitchFamily="18" charset="0"/>
              </a:rPr>
              <a:t>Реальгар</a:t>
            </a:r>
            <a:r>
              <a:rPr lang="en-US" sz="2400" smtClean="0">
                <a:cs typeface="Times New Roman" pitchFamily="18" charset="0"/>
              </a:rPr>
              <a:t> As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i="1" smtClean="0">
                <a:cs typeface="Times New Roman" pitchFamily="18" charset="0"/>
              </a:rPr>
              <a:t>Аурипигмент</a:t>
            </a:r>
            <a:r>
              <a:rPr lang="en-US" sz="2400" smtClean="0">
                <a:cs typeface="Times New Roman" pitchFamily="18" charset="0"/>
              </a:rPr>
              <a:t> As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i="1" smtClean="0">
                <a:cs typeface="Times New Roman" pitchFamily="18" charset="0"/>
              </a:rPr>
              <a:t>Арсенопирит</a:t>
            </a:r>
            <a:r>
              <a:rPr lang="en-US" sz="2400" smtClean="0">
                <a:cs typeface="Times New Roman" pitchFamily="18" charset="0"/>
              </a:rPr>
              <a:t>  FeAsS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i="1" smtClean="0">
                <a:cs typeface="Times New Roman" pitchFamily="18" charset="0"/>
              </a:rPr>
              <a:t>Тетраэдрит</a:t>
            </a:r>
            <a:r>
              <a:rPr lang="en-US" sz="2400" smtClean="0">
                <a:cs typeface="Times New Roman" pitchFamily="18" charset="0"/>
              </a:rPr>
              <a:t> Cu</a:t>
            </a:r>
            <a:r>
              <a:rPr lang="en-US" sz="2400" baseline="-30000" smtClean="0">
                <a:cs typeface="Times New Roman" pitchFamily="18" charset="0"/>
              </a:rPr>
              <a:t>l2</a:t>
            </a:r>
            <a:r>
              <a:rPr lang="en-US" sz="2400" smtClean="0">
                <a:cs typeface="Times New Roman" pitchFamily="18" charset="0"/>
              </a:rPr>
              <a:t>As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en-US" sz="2400" baseline="-30000" smtClean="0">
                <a:cs typeface="Times New Roman" pitchFamily="18" charset="0"/>
              </a:rPr>
              <a:t>13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i="1" smtClean="0">
                <a:cs typeface="Times New Roman" pitchFamily="18" charset="0"/>
              </a:rPr>
              <a:t>Антимонит</a:t>
            </a:r>
            <a:r>
              <a:rPr lang="ru-RU" sz="2400" smtClean="0">
                <a:cs typeface="Times New Roman" pitchFamily="18" charset="0"/>
              </a:rPr>
              <a:t> (сурьмяный блеск) </a:t>
            </a:r>
            <a:r>
              <a:rPr lang="en-US" sz="2400" smtClean="0">
                <a:cs typeface="Times New Roman" pitchFamily="18" charset="0"/>
              </a:rPr>
              <a:t>Sb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endParaRPr lang="ru-RU" sz="2400" smtClean="0">
              <a:cs typeface="Times New Roman" pitchFamily="18" charset="0"/>
            </a:endParaRPr>
          </a:p>
          <a:p>
            <a:pPr eaLnBrk="1" hangingPunct="1"/>
            <a:r>
              <a:rPr lang="ru-RU" sz="2400" i="1" smtClean="0">
                <a:cs typeface="Times New Roman" pitchFamily="18" charset="0"/>
              </a:rPr>
              <a:t>Висмутин</a:t>
            </a:r>
            <a:r>
              <a:rPr lang="ru-RU" sz="2400" smtClean="0">
                <a:cs typeface="Times New Roman" pitchFamily="18" charset="0"/>
              </a:rPr>
              <a:t> (висмутовый блеск) </a:t>
            </a:r>
            <a:r>
              <a:rPr lang="en-US" sz="2400" smtClean="0">
                <a:cs typeface="Times New Roman" pitchFamily="18" charset="0"/>
              </a:rPr>
              <a:t>Bi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S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endParaRPr lang="ru-RU" sz="2400" smtClean="0"/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2514600" y="4038600"/>
            <a:ext cx="1752600" cy="1989138"/>
            <a:chOff x="1776" y="2027"/>
            <a:chExt cx="1104" cy="1253"/>
          </a:xfrm>
        </p:grpSpPr>
        <p:pic>
          <p:nvPicPr>
            <p:cNvPr id="14351" name="Picture 12" descr="D:\backup\MAMA\album\prilojenia\mineral\arsenopyrite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027"/>
              <a:ext cx="1104" cy="10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1776" y="3024"/>
              <a:ext cx="110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/>
                <a:t>Арсенопирит </a:t>
              </a:r>
            </a:p>
          </p:txBody>
        </p:sp>
      </p:grp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2514600" y="1524000"/>
            <a:ext cx="1905000" cy="2159000"/>
            <a:chOff x="1680" y="192"/>
            <a:chExt cx="1200" cy="1360"/>
          </a:xfrm>
        </p:grpSpPr>
        <p:pic>
          <p:nvPicPr>
            <p:cNvPr id="14349" name="Picture 15" descr="D:\backup\MAMA\album\prilojenia\mineral\auripigment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2"/>
              <a:ext cx="1200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1680" y="1296"/>
              <a:ext cx="120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/>
                <a:t>Аурипигмент </a:t>
              </a:r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304800" y="4876800"/>
            <a:ext cx="1905000" cy="1762125"/>
            <a:chOff x="144" y="2784"/>
            <a:chExt cx="1200" cy="1110"/>
          </a:xfrm>
        </p:grpSpPr>
        <p:pic>
          <p:nvPicPr>
            <p:cNvPr id="14347" name="Picture 18" descr="D:\backup\MAMA\album\prilojenia\mineral\realgar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200" cy="8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8" name="Text Box 19"/>
            <p:cNvSpPr txBox="1">
              <a:spLocks noChangeArrowheads="1"/>
            </p:cNvSpPr>
            <p:nvPr/>
          </p:nvSpPr>
          <p:spPr bwMode="auto">
            <a:xfrm>
              <a:off x="432" y="3600"/>
              <a:ext cx="8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Реальгар</a:t>
              </a:r>
              <a:r>
                <a:rPr lang="ru-RU"/>
                <a:t> </a:t>
              </a:r>
            </a:p>
          </p:txBody>
        </p:sp>
      </p:grpSp>
      <p:sp>
        <p:nvSpPr>
          <p:cNvPr id="14343" name="Text Box 25"/>
          <p:cNvSpPr txBox="1">
            <a:spLocks noChangeArrowheads="1"/>
          </p:cNvSpPr>
          <p:nvPr/>
        </p:nvSpPr>
        <p:spPr bwMode="auto">
          <a:xfrm>
            <a:off x="4572000" y="4708525"/>
            <a:ext cx="4191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i="1">
                <a:solidFill>
                  <a:schemeClr val="tx2"/>
                </a:solidFill>
              </a:rPr>
              <a:t>Редкие минералы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i="1"/>
              <a:t>  </a:t>
            </a:r>
            <a:r>
              <a:rPr lang="ru-RU" i="1">
                <a:cs typeface="Times New Roman" pitchFamily="18" charset="0"/>
              </a:rPr>
              <a:t>Анимикит</a:t>
            </a:r>
            <a:r>
              <a:rPr lang="ru-RU">
                <a:cs typeface="Times New Roman" pitchFamily="18" charset="0"/>
              </a:rPr>
              <a:t> (</a:t>
            </a:r>
            <a:r>
              <a:rPr lang="en-US">
                <a:cs typeface="Times New Roman" pitchFamily="18" charset="0"/>
              </a:rPr>
              <a:t>Ag</a:t>
            </a:r>
            <a:r>
              <a:rPr lang="ru-RU">
                <a:cs typeface="Times New Roman" pitchFamily="18" charset="0"/>
              </a:rPr>
              <a:t>, </a:t>
            </a:r>
            <a:r>
              <a:rPr lang="en-US">
                <a:cs typeface="Times New Roman" pitchFamily="18" charset="0"/>
              </a:rPr>
              <a:t>Sb</a:t>
            </a:r>
            <a:r>
              <a:rPr lang="ru-RU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i="1"/>
              <a:t>  </a:t>
            </a:r>
            <a:r>
              <a:rPr lang="ru-RU" i="1">
                <a:cs typeface="Times New Roman" pitchFamily="18" charset="0"/>
              </a:rPr>
              <a:t>Арсенопалладинит</a:t>
            </a:r>
            <a:r>
              <a:rPr lang="ru-RU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Pd</a:t>
            </a:r>
            <a:r>
              <a:rPr lang="ru-RU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As</a:t>
            </a:r>
            <a:endParaRPr lang="ru-RU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i="1"/>
              <a:t>  </a:t>
            </a:r>
            <a:r>
              <a:rPr lang="ru-RU" i="1">
                <a:cs typeface="Times New Roman" pitchFamily="18" charset="0"/>
              </a:rPr>
              <a:t>Геверсит</a:t>
            </a:r>
            <a:r>
              <a:rPr lang="ru-RU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PtSb</a:t>
            </a:r>
            <a:r>
              <a:rPr lang="ru-RU" baseline="-30000">
                <a:cs typeface="Times New Roman" pitchFamily="18" charset="0"/>
              </a:rPr>
              <a:t>2</a:t>
            </a:r>
            <a:endParaRPr lang="ru-RU"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i="1"/>
              <a:t>  </a:t>
            </a:r>
            <a:r>
              <a:rPr lang="ru-RU" i="1">
                <a:cs typeface="Times New Roman" pitchFamily="18" charset="0"/>
              </a:rPr>
              <a:t>Стибиопалладинит</a:t>
            </a:r>
            <a:r>
              <a:rPr lang="ru-RU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Pd</a:t>
            </a:r>
            <a:r>
              <a:rPr lang="ru-RU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Sb</a:t>
            </a:r>
            <a:endParaRPr lang="ru-RU">
              <a:cs typeface="Times New Roman" pitchFamily="18" charset="0"/>
            </a:endParaRPr>
          </a:p>
        </p:txBody>
      </p:sp>
      <p:grpSp>
        <p:nvGrpSpPr>
          <p:cNvPr id="14344" name="Group 27"/>
          <p:cNvGrpSpPr>
            <a:grpSpLocks/>
          </p:cNvGrpSpPr>
          <p:nvPr/>
        </p:nvGrpSpPr>
        <p:grpSpPr bwMode="auto">
          <a:xfrm>
            <a:off x="152400" y="2241550"/>
            <a:ext cx="2209800" cy="2263775"/>
            <a:chOff x="96" y="1412"/>
            <a:chExt cx="1392" cy="1426"/>
          </a:xfrm>
        </p:grpSpPr>
        <p:pic>
          <p:nvPicPr>
            <p:cNvPr id="14345" name="Picture 22" descr="E:\фото-видео\2008_10_09минералы\стибин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12"/>
              <a:ext cx="1296" cy="1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96" y="2544"/>
              <a:ext cx="139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/>
                <a:t>Антимонит (стибин)</a:t>
              </a:r>
              <a:r>
                <a:rPr lang="ru-RU"/>
                <a:t> 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История открытия элементов</a:t>
            </a:r>
          </a:p>
        </p:txBody>
      </p:sp>
      <p:sp>
        <p:nvSpPr>
          <p:cNvPr id="1536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05000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Азот: 1772 г., Д. Резерфорд, Г.Кавендиш, 1769-1771 гг., К.Шееле, А.Л. Лавуазье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Фосфор: 1669 г., Хённиг Бранд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Мышьяк: </a:t>
            </a:r>
            <a:r>
              <a:rPr lang="en-US" sz="2000" smtClean="0"/>
              <a:t>XIII </a:t>
            </a:r>
            <a:r>
              <a:rPr lang="ru-RU" sz="2000" smtClean="0"/>
              <a:t>в., Альберт Великий, </a:t>
            </a:r>
            <a:r>
              <a:rPr lang="en-US" sz="2000" smtClean="0"/>
              <a:t>XVI </a:t>
            </a:r>
            <a:r>
              <a:rPr lang="ru-RU" sz="2000" smtClean="0"/>
              <a:t>в., Парацельс, 1735 г., Г. Брандт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Сурьма: 3000 лет до н.э.; </a:t>
            </a:r>
            <a:r>
              <a:rPr lang="en-US" sz="2000" smtClean="0"/>
              <a:t>XVI </a:t>
            </a:r>
            <a:r>
              <a:rPr lang="ru-RU" sz="2000" smtClean="0"/>
              <a:t>в., Парацельс, Василий Валентин, 1735 г., Г. Брандт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Висмут: </a:t>
            </a:r>
            <a:r>
              <a:rPr lang="en-US" sz="2000" smtClean="0"/>
              <a:t>XV-XVI </a:t>
            </a:r>
            <a:r>
              <a:rPr lang="ru-RU" sz="2000" smtClean="0"/>
              <a:t>вв., Агрикола, Василий Валентин, 1739 г., И.Потт </a:t>
            </a: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609600" y="1676400"/>
            <a:ext cx="3581400" cy="4906963"/>
            <a:chOff x="384" y="1056"/>
            <a:chExt cx="2256" cy="3091"/>
          </a:xfrm>
        </p:grpSpPr>
        <p:pic>
          <p:nvPicPr>
            <p:cNvPr id="15365" name="Picture 6" descr="D:\backup\MAMA\competentum\доска\89608-Открытие фосфора(wright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56"/>
              <a:ext cx="1826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384" y="3718"/>
              <a:ext cx="2256" cy="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chemeClr val="tx2"/>
                  </a:solidFill>
                </a:rPr>
                <a:t>Фосфор</a:t>
              </a:r>
              <a:r>
                <a:rPr lang="ru-RU" sz="2000"/>
                <a:t>. </a:t>
              </a:r>
              <a:r>
                <a:rPr lang="ru-RU" sz="1800"/>
                <a:t>Джозеф Райт («Райт из Дерби») (1734-1797)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864096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группы</a:t>
            </a:r>
          </a:p>
        </p:txBody>
      </p:sp>
      <p:graphicFrame>
        <p:nvGraphicFramePr>
          <p:cNvPr id="1189" name="Group 1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66264721"/>
              </p:ext>
            </p:extLst>
          </p:nvPr>
        </p:nvGraphicFramePr>
        <p:xfrm>
          <a:off x="611560" y="1052736"/>
          <a:ext cx="8280919" cy="4402334"/>
        </p:xfrm>
        <a:graphic>
          <a:graphicData uri="http://schemas.openxmlformats.org/drawingml/2006/table">
            <a:tbl>
              <a:tblPr/>
              <a:tblGrid>
                <a:gridCol w="1669798"/>
                <a:gridCol w="1290299"/>
                <a:gridCol w="1366198"/>
                <a:gridCol w="1290328"/>
                <a:gridCol w="1214370"/>
                <a:gridCol w="1449926"/>
              </a:tblGrid>
              <a:tr h="619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endParaRPr kumimoji="0" lang="ru-RU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(Красный цвет –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метастаб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модиф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→ +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  <a:sym typeface="Symbol"/>
                        </a:rPr>
                        <a:t>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– бел.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–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– сер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3,0– желт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бел.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136" name="Group 162"/>
          <p:cNvGrpSpPr>
            <a:grpSpLocks/>
          </p:cNvGrpSpPr>
          <p:nvPr/>
        </p:nvGrpSpPr>
        <p:grpSpPr bwMode="auto">
          <a:xfrm>
            <a:off x="2267744" y="5460749"/>
            <a:ext cx="3960439" cy="1219200"/>
            <a:chOff x="1440" y="3360"/>
            <a:chExt cx="2304" cy="768"/>
          </a:xfrm>
        </p:grpSpPr>
        <p:sp>
          <p:nvSpPr>
            <p:cNvPr id="4140" name="AutoShape 158"/>
            <p:cNvSpPr>
              <a:spLocks/>
            </p:cNvSpPr>
            <p:nvPr/>
          </p:nvSpPr>
          <p:spPr bwMode="auto">
            <a:xfrm rot="-5415334">
              <a:off x="2400" y="2400"/>
              <a:ext cx="384" cy="230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4141" name="Text Box 160"/>
            <p:cNvSpPr txBox="1">
              <a:spLocks noChangeArrowheads="1"/>
            </p:cNvSpPr>
            <p:nvPr/>
          </p:nvSpPr>
          <p:spPr bwMode="auto">
            <a:xfrm>
              <a:off x="1536" y="3840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Неметаллы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4137" name="Group 163"/>
          <p:cNvGrpSpPr>
            <a:grpSpLocks/>
          </p:cNvGrpSpPr>
          <p:nvPr/>
        </p:nvGrpSpPr>
        <p:grpSpPr bwMode="auto">
          <a:xfrm>
            <a:off x="5021649" y="5418137"/>
            <a:ext cx="3768950" cy="1439863"/>
            <a:chOff x="3936" y="3168"/>
            <a:chExt cx="1584" cy="907"/>
          </a:xfrm>
        </p:grpSpPr>
        <p:sp>
          <p:nvSpPr>
            <p:cNvPr id="4138" name="AutoShape 159"/>
            <p:cNvSpPr>
              <a:spLocks/>
            </p:cNvSpPr>
            <p:nvPr/>
          </p:nvSpPr>
          <p:spPr bwMode="auto">
            <a:xfrm rot="-5415334">
              <a:off x="4536" y="2568"/>
              <a:ext cx="384" cy="1584"/>
            </a:xfrm>
            <a:prstGeom prst="leftBrace">
              <a:avLst>
                <a:gd name="adj1" fmla="val 34375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4139" name="Text Box 161"/>
            <p:cNvSpPr txBox="1">
              <a:spLocks noChangeArrowheads="1"/>
            </p:cNvSpPr>
            <p:nvPr/>
          </p:nvSpPr>
          <p:spPr bwMode="auto">
            <a:xfrm>
              <a:off x="4032" y="3552"/>
              <a:ext cx="14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Полуметаллы (амфотерные элементы)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304800"/>
            <a:ext cx="4248472" cy="8382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Свойства азота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3962400" cy="4267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– бесцветный газ, без запаха и вкуса</a:t>
            </a:r>
            <a:r>
              <a:rPr lang="ru-RU" sz="2800" smtClean="0">
                <a:latin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т.пл.  –210,0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smtClean="0">
                <a:latin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т.кип. –195,8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малорастворим в воде и орг</a:t>
            </a:r>
            <a:r>
              <a:rPr lang="ru-RU" sz="2800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р-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рителях</a:t>
            </a:r>
            <a:r>
              <a:rPr lang="ru-RU" sz="2800" smtClean="0">
                <a:latin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э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нерги</a:t>
            </a:r>
            <a:r>
              <a:rPr lang="ru-RU" sz="2800" smtClean="0">
                <a:latin typeface="Times New Roman" pitchFamily="18" charset="0"/>
              </a:rPr>
              <a:t>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связи </a:t>
            </a:r>
            <a:r>
              <a:rPr lang="ru-RU" sz="2800" smtClean="0">
                <a:latin typeface="Times New Roman" pitchFamily="18" charset="0"/>
              </a:rPr>
              <a:t>в молекуле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</a:rPr>
              <a:t>  равна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945 кДж/моль</a:t>
            </a:r>
            <a:r>
              <a:rPr lang="ru-RU" sz="2800" smtClean="0">
                <a:latin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длин</a:t>
            </a:r>
            <a:r>
              <a:rPr lang="ru-RU" sz="2800" smtClean="0">
                <a:latin typeface="Times New Roman" pitchFamily="18" charset="0"/>
              </a:rPr>
              <a:t>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связи 110 пм. 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876800" y="4114800"/>
            <a:ext cx="4114800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800">
                <a:latin typeface="Times New Roman" pitchFamily="18" charset="0"/>
              </a:rPr>
              <a:t>N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+ F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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280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+ 6Li = 2 Li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N 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  		      нитрид лития (катализатор – вода)</a:t>
            </a:r>
            <a:endParaRPr lang="ru-RU" sz="2800"/>
          </a:p>
        </p:txBody>
      </p: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1229335" y="228600"/>
            <a:ext cx="2209800" cy="1219200"/>
            <a:chOff x="2544" y="240"/>
            <a:chExt cx="1392" cy="768"/>
          </a:xfrm>
        </p:grpSpPr>
        <p:sp>
          <p:nvSpPr>
            <p:cNvPr id="17415" name="Rectangle 18"/>
            <p:cNvSpPr>
              <a:spLocks noChangeArrowheads="1"/>
            </p:cNvSpPr>
            <p:nvPr/>
          </p:nvSpPr>
          <p:spPr bwMode="auto">
            <a:xfrm>
              <a:off x="2544" y="240"/>
              <a:ext cx="1392" cy="76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2688" y="336"/>
              <a:ext cx="1152" cy="442"/>
              <a:chOff x="2688" y="336"/>
              <a:chExt cx="1152" cy="442"/>
            </a:xfrm>
          </p:grpSpPr>
          <p:sp>
            <p:nvSpPr>
              <p:cNvPr id="17417" name="Text Box 12"/>
              <p:cNvSpPr txBox="1">
                <a:spLocks noChangeArrowheads="1"/>
              </p:cNvSpPr>
              <p:nvPr/>
            </p:nvSpPr>
            <p:spPr bwMode="auto">
              <a:xfrm>
                <a:off x="2688" y="336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N</a:t>
                </a:r>
                <a:endParaRPr lang="ru-RU" sz="4000"/>
              </a:p>
            </p:txBody>
          </p:sp>
          <p:sp>
            <p:nvSpPr>
              <p:cNvPr id="17418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36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N</a:t>
                </a:r>
                <a:endParaRPr lang="ru-RU" sz="4000"/>
              </a:p>
            </p:txBody>
          </p:sp>
          <p:sp>
            <p:nvSpPr>
              <p:cNvPr id="17419" name="Line 14"/>
              <p:cNvSpPr>
                <a:spLocks noChangeShapeType="1"/>
              </p:cNvSpPr>
              <p:nvPr/>
            </p:nvSpPr>
            <p:spPr bwMode="auto">
              <a:xfrm>
                <a:off x="2976" y="576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20" name="Line 15"/>
              <p:cNvSpPr>
                <a:spLocks noChangeShapeType="1"/>
              </p:cNvSpPr>
              <p:nvPr/>
            </p:nvSpPr>
            <p:spPr bwMode="auto">
              <a:xfrm>
                <a:off x="3024" y="67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21" name="Line 16"/>
              <p:cNvSpPr>
                <a:spLocks noChangeShapeType="1"/>
              </p:cNvSpPr>
              <p:nvPr/>
            </p:nvSpPr>
            <p:spPr bwMode="auto">
              <a:xfrm>
                <a:off x="3024" y="48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35050"/>
            <a:ext cx="2592288" cy="28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C0000"/>
                </a:solidFill>
              </a:rPr>
              <a:t>Азот</a:t>
            </a:r>
            <a:r>
              <a:rPr lang="ru-RU" sz="3600" smtClean="0"/>
              <a:t>. Шкала степеней окисления</a:t>
            </a:r>
          </a:p>
        </p:txBody>
      </p:sp>
      <p:grpSp>
        <p:nvGrpSpPr>
          <p:cNvPr id="16387" name="Group 23"/>
          <p:cNvGrpSpPr>
            <a:grpSpLocks/>
          </p:cNvGrpSpPr>
          <p:nvPr/>
        </p:nvGrpSpPr>
        <p:grpSpPr bwMode="auto">
          <a:xfrm>
            <a:off x="609600" y="1274763"/>
            <a:ext cx="1219200" cy="5410200"/>
            <a:chOff x="384" y="803"/>
            <a:chExt cx="768" cy="3408"/>
          </a:xfrm>
        </p:grpSpPr>
        <p:sp>
          <p:nvSpPr>
            <p:cNvPr id="16397" name="Line 3"/>
            <p:cNvSpPr>
              <a:spLocks noChangeShapeType="1"/>
            </p:cNvSpPr>
            <p:nvPr/>
          </p:nvSpPr>
          <p:spPr bwMode="auto">
            <a:xfrm flipV="1">
              <a:off x="1056" y="803"/>
              <a:ext cx="0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8" name="Line 4"/>
            <p:cNvSpPr>
              <a:spLocks noChangeShapeType="1"/>
            </p:cNvSpPr>
            <p:nvPr/>
          </p:nvSpPr>
          <p:spPr bwMode="auto">
            <a:xfrm>
              <a:off x="912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9" name="Line 5"/>
            <p:cNvSpPr>
              <a:spLocks noChangeShapeType="1"/>
            </p:cNvSpPr>
            <p:nvPr/>
          </p:nvSpPr>
          <p:spPr bwMode="auto">
            <a:xfrm>
              <a:off x="912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>
              <a:off x="912" y="40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1" name="Line 7"/>
            <p:cNvSpPr>
              <a:spLocks noChangeShapeType="1"/>
            </p:cNvSpPr>
            <p:nvPr/>
          </p:nvSpPr>
          <p:spPr bwMode="auto">
            <a:xfrm>
              <a:off x="912" y="10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2" name="Line 9"/>
            <p:cNvSpPr>
              <a:spLocks noChangeShapeType="1"/>
            </p:cNvSpPr>
            <p:nvPr/>
          </p:nvSpPr>
          <p:spPr bwMode="auto">
            <a:xfrm>
              <a:off x="912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3" name="Line 10"/>
            <p:cNvSpPr>
              <a:spLocks noChangeShapeType="1"/>
            </p:cNvSpPr>
            <p:nvPr/>
          </p:nvSpPr>
          <p:spPr bwMode="auto">
            <a:xfrm>
              <a:off x="912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4" name="Line 11"/>
            <p:cNvSpPr>
              <a:spLocks noChangeShapeType="1"/>
            </p:cNvSpPr>
            <p:nvPr/>
          </p:nvSpPr>
          <p:spPr bwMode="auto">
            <a:xfrm>
              <a:off x="912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5" name="Line 12"/>
            <p:cNvSpPr>
              <a:spLocks noChangeShapeType="1"/>
            </p:cNvSpPr>
            <p:nvPr/>
          </p:nvSpPr>
          <p:spPr bwMode="auto">
            <a:xfrm>
              <a:off x="912" y="13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6" name="Line 13"/>
            <p:cNvSpPr>
              <a:spLocks noChangeShapeType="1"/>
            </p:cNvSpPr>
            <p:nvPr/>
          </p:nvSpPr>
          <p:spPr bwMode="auto">
            <a:xfrm>
              <a:off x="91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7" name="Text Box 14"/>
            <p:cNvSpPr txBox="1">
              <a:spLocks noChangeArrowheads="1"/>
            </p:cNvSpPr>
            <p:nvPr/>
          </p:nvSpPr>
          <p:spPr bwMode="auto">
            <a:xfrm>
              <a:off x="384" y="8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V</a:t>
              </a:r>
              <a:endParaRPr lang="ru-RU"/>
            </a:p>
          </p:txBody>
        </p:sp>
        <p:sp>
          <p:nvSpPr>
            <p:cNvPr id="16408" name="Text Box 15"/>
            <p:cNvSpPr txBox="1">
              <a:spLocks noChangeArrowheads="1"/>
            </p:cNvSpPr>
            <p:nvPr/>
          </p:nvSpPr>
          <p:spPr bwMode="auto">
            <a:xfrm>
              <a:off x="480" y="163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III</a:t>
              </a:r>
              <a:endParaRPr lang="ru-RU"/>
            </a:p>
          </p:txBody>
        </p:sp>
        <p:sp>
          <p:nvSpPr>
            <p:cNvPr id="16409" name="Text Box 16"/>
            <p:cNvSpPr txBox="1">
              <a:spLocks noChangeArrowheads="1"/>
            </p:cNvSpPr>
            <p:nvPr/>
          </p:nvSpPr>
          <p:spPr bwMode="auto">
            <a:xfrm>
              <a:off x="432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II</a:t>
              </a:r>
              <a:endParaRPr lang="ru-RU"/>
            </a:p>
          </p:txBody>
        </p:sp>
        <p:sp>
          <p:nvSpPr>
            <p:cNvPr id="16410" name="Text Box 17"/>
            <p:cNvSpPr txBox="1">
              <a:spLocks noChangeArrowheads="1"/>
            </p:cNvSpPr>
            <p:nvPr/>
          </p:nvSpPr>
          <p:spPr bwMode="auto">
            <a:xfrm>
              <a:off x="432" y="24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I</a:t>
              </a:r>
              <a:endParaRPr lang="ru-RU"/>
            </a:p>
          </p:txBody>
        </p:sp>
        <p:sp>
          <p:nvSpPr>
            <p:cNvPr id="16411" name="Text Box 18"/>
            <p:cNvSpPr txBox="1">
              <a:spLocks noChangeArrowheads="1"/>
            </p:cNvSpPr>
            <p:nvPr/>
          </p:nvSpPr>
          <p:spPr bwMode="auto">
            <a:xfrm>
              <a:off x="384" y="27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/>
                <a:t>0</a:t>
              </a:r>
              <a:endParaRPr lang="ru-RU"/>
            </a:p>
          </p:txBody>
        </p:sp>
        <p:sp>
          <p:nvSpPr>
            <p:cNvPr id="16412" name="Text Box 19"/>
            <p:cNvSpPr txBox="1">
              <a:spLocks noChangeArrowheads="1"/>
            </p:cNvSpPr>
            <p:nvPr/>
          </p:nvSpPr>
          <p:spPr bwMode="auto">
            <a:xfrm>
              <a:off x="384" y="31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>
                  <a:cs typeface="Tahoma" pitchFamily="34" charset="0"/>
                </a:rPr>
                <a:t>–</a:t>
              </a:r>
              <a:r>
                <a:rPr lang="en-US"/>
                <a:t>I</a:t>
              </a:r>
              <a:endParaRPr lang="ru-RU"/>
            </a:p>
          </p:txBody>
        </p:sp>
        <p:sp>
          <p:nvSpPr>
            <p:cNvPr id="16413" name="Text Box 20"/>
            <p:cNvSpPr txBox="1">
              <a:spLocks noChangeArrowheads="1"/>
            </p:cNvSpPr>
            <p:nvPr/>
          </p:nvSpPr>
          <p:spPr bwMode="auto">
            <a:xfrm>
              <a:off x="432" y="35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>
                  <a:cs typeface="Tahoma" pitchFamily="34" charset="0"/>
                </a:rPr>
                <a:t>–</a:t>
              </a:r>
              <a:r>
                <a:rPr lang="en-US"/>
                <a:t>II</a:t>
              </a:r>
              <a:endParaRPr lang="ru-RU"/>
            </a:p>
          </p:txBody>
        </p:sp>
        <p:sp>
          <p:nvSpPr>
            <p:cNvPr id="16414" name="Text Box 21"/>
            <p:cNvSpPr txBox="1">
              <a:spLocks noChangeArrowheads="1"/>
            </p:cNvSpPr>
            <p:nvPr/>
          </p:nvSpPr>
          <p:spPr bwMode="auto">
            <a:xfrm>
              <a:off x="480" y="384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>
                  <a:cs typeface="Tahoma" pitchFamily="34" charset="0"/>
                </a:rPr>
                <a:t>–</a:t>
              </a:r>
              <a:r>
                <a:rPr lang="en-US"/>
                <a:t>III</a:t>
              </a:r>
              <a:endParaRPr lang="ru-RU"/>
            </a:p>
          </p:txBody>
        </p:sp>
        <p:sp>
          <p:nvSpPr>
            <p:cNvPr id="16415" name="Text Box 22"/>
            <p:cNvSpPr txBox="1">
              <a:spLocks noChangeArrowheads="1"/>
            </p:cNvSpPr>
            <p:nvPr/>
          </p:nvSpPr>
          <p:spPr bwMode="auto">
            <a:xfrm>
              <a:off x="432" y="12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IV</a:t>
              </a:r>
              <a:endParaRPr lang="ru-RU"/>
            </a:p>
          </p:txBody>
        </p:sp>
      </p:grpSp>
      <p:sp>
        <p:nvSpPr>
          <p:cNvPr id="16388" name="Text Box 24"/>
          <p:cNvSpPr txBox="1">
            <a:spLocks noChangeArrowheads="1"/>
          </p:cNvSpPr>
          <p:nvPr/>
        </p:nvSpPr>
        <p:spPr bwMode="auto">
          <a:xfrm>
            <a:off x="1905000" y="1447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N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</a:t>
            </a:r>
            <a:r>
              <a:rPr lang="en-US" baseline="-30000">
                <a:cs typeface="Times New Roman" pitchFamily="18" charset="0"/>
              </a:rPr>
              <a:t>5</a:t>
            </a:r>
            <a:r>
              <a:rPr lang="en-US">
                <a:cs typeface="Times New Roman" pitchFamily="18" charset="0"/>
              </a:rPr>
              <a:t>, NO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>
                <a:cs typeface="Times New Roman" pitchFamily="18" charset="0"/>
              </a:rPr>
              <a:t>, HNO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, NaNO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, AgNO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ru-RU"/>
              <a:t> </a:t>
            </a:r>
          </a:p>
        </p:txBody>
      </p:sp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1828800" y="1981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NO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, 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4</a:t>
            </a:r>
            <a:r>
              <a:rPr lang="ru-RU"/>
              <a:t> </a:t>
            </a:r>
          </a:p>
        </p:txBody>
      </p:sp>
      <p:sp>
        <p:nvSpPr>
          <p:cNvPr id="16390" name="Text Box 26"/>
          <p:cNvSpPr txBox="1">
            <a:spLocks noChangeArrowheads="1"/>
          </p:cNvSpPr>
          <p:nvPr/>
        </p:nvSpPr>
        <p:spPr bwMode="auto">
          <a:xfrm>
            <a:off x="1828800" y="2590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N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, NO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>
                <a:cs typeface="Times New Roman" pitchFamily="18" charset="0"/>
              </a:rPr>
              <a:t>, HNO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, NaNO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, NF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ru-RU"/>
              <a:t> </a:t>
            </a:r>
          </a:p>
        </p:txBody>
      </p:sp>
      <p:sp>
        <p:nvSpPr>
          <p:cNvPr id="16391" name="Text Box 27"/>
          <p:cNvSpPr txBox="1">
            <a:spLocks noChangeArrowheads="1"/>
          </p:cNvSpPr>
          <p:nvPr/>
        </p:nvSpPr>
        <p:spPr bwMode="auto">
          <a:xfrm>
            <a:off x="1828800" y="3200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NO, 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ru-RU"/>
              <a:t> </a:t>
            </a:r>
          </a:p>
        </p:txBody>
      </p:sp>
      <p:sp>
        <p:nvSpPr>
          <p:cNvPr id="16392" name="Text Box 28"/>
          <p:cNvSpPr txBox="1">
            <a:spLocks noChangeArrowheads="1"/>
          </p:cNvSpPr>
          <p:nvPr/>
        </p:nvSpPr>
        <p:spPr bwMode="auto">
          <a:xfrm>
            <a:off x="1905000" y="3733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latin typeface="Times New Roman CYR" charset="-52"/>
                <a:cs typeface="Times New Roman" pitchFamily="18" charset="0"/>
              </a:rPr>
              <a:t> 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1905000" y="4267200"/>
            <a:ext cx="609600" cy="6477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N</a:t>
            </a:r>
            <a:r>
              <a:rPr lang="en-US" sz="2800" baseline="-30000">
                <a:cs typeface="Times New Roman" pitchFamily="18" charset="0"/>
              </a:rPr>
              <a:t>2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1828800" y="5029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OH, NH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OH</a:t>
            </a:r>
            <a:r>
              <a:rPr lang="en-US" baseline="30000">
                <a:solidFill>
                  <a:srgbClr val="CC0000"/>
                </a:solidFill>
                <a:cs typeface="Times New Roman" pitchFamily="18" charset="0"/>
              </a:rPr>
              <a:t>+</a:t>
            </a:r>
            <a:r>
              <a:rPr lang="ru-RU"/>
              <a:t> 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1828800" y="5562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4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, N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5</a:t>
            </a:r>
            <a:r>
              <a:rPr lang="en-US" baseline="30000">
                <a:solidFill>
                  <a:srgbClr val="CC0000"/>
                </a:solidFill>
                <a:cs typeface="Times New Roman" pitchFamily="18" charset="0"/>
              </a:rPr>
              <a:t>+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, N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baseline="-30000">
                <a:solidFill>
                  <a:srgbClr val="CC0000"/>
                </a:solidFill>
                <a:cs typeface="Times New Roman" pitchFamily="18" charset="0"/>
              </a:rPr>
              <a:t>6</a:t>
            </a:r>
            <a:r>
              <a:rPr lang="en-US" baseline="30000">
                <a:solidFill>
                  <a:srgbClr val="CC0000"/>
                </a:solidFill>
                <a:cs typeface="Times New Roman" pitchFamily="18" charset="0"/>
              </a:rPr>
              <a:t>2+</a:t>
            </a:r>
            <a:r>
              <a:rPr lang="ru-RU"/>
              <a:t> 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828800" y="6096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NH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, NH</a:t>
            </a:r>
            <a:r>
              <a:rPr lang="en-US" baseline="-30000">
                <a:cs typeface="Times New Roman" pitchFamily="18" charset="0"/>
              </a:rPr>
              <a:t>4</a:t>
            </a:r>
            <a:r>
              <a:rPr lang="en-US" baseline="30000">
                <a:cs typeface="Times New Roman" pitchFamily="18" charset="0"/>
              </a:rPr>
              <a:t>+</a:t>
            </a:r>
            <a:r>
              <a:rPr lang="en-US">
                <a:cs typeface="Times New Roman" pitchFamily="18" charset="0"/>
              </a:rPr>
              <a:t>, NH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·H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O, NH</a:t>
            </a:r>
            <a:r>
              <a:rPr lang="en-US" baseline="-30000">
                <a:cs typeface="Times New Roman" pitchFamily="18" charset="0"/>
              </a:rPr>
              <a:t>4</a:t>
            </a:r>
            <a:r>
              <a:rPr lang="en-US">
                <a:cs typeface="Times New Roman" pitchFamily="18" charset="0"/>
              </a:rPr>
              <a:t>Cl, Li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N, Cl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N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744" y="116632"/>
            <a:ext cx="9036496" cy="762000"/>
          </a:xfrm>
        </p:spPr>
        <p:txBody>
          <a:bodyPr/>
          <a:lstStyle/>
          <a:p>
            <a:pPr marL="0"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Водородные соединения элементов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V-A-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</p:txBody>
      </p:sp>
      <p:sp>
        <p:nvSpPr>
          <p:cNvPr id="8221" name="Text Box 46"/>
          <p:cNvSpPr txBox="1">
            <a:spLocks noChangeArrowheads="1"/>
          </p:cNvSpPr>
          <p:nvPr/>
        </p:nvSpPr>
        <p:spPr bwMode="auto">
          <a:xfrm>
            <a:off x="835659" y="5759450"/>
            <a:ext cx="7772400" cy="1098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Аномал</a:t>
            </a:r>
            <a:r>
              <a:rPr lang="ru-RU">
                <a:latin typeface="Times New Roman" pitchFamily="18" charset="0"/>
              </a:rPr>
              <a:t>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свойств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аммиака</a:t>
            </a:r>
            <a:r>
              <a:rPr lang="ru-RU">
                <a:latin typeface="Times New Roman" pitchFamily="18" charset="0"/>
              </a:rPr>
              <a:t>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водородны</a:t>
            </a:r>
            <a:r>
              <a:rPr lang="ru-RU">
                <a:latin typeface="Times New Roman" pitchFamily="18" charset="0"/>
              </a:rPr>
              <a:t>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связ</a:t>
            </a:r>
            <a:r>
              <a:rPr lang="ru-RU">
                <a:latin typeface="Times New Roman" pitchFamily="18" charset="0"/>
              </a:rPr>
              <a:t>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sz="2800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ru-RU" sz="2800" baseline="-300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CC0000"/>
                </a:solidFill>
                <a:cs typeface="Tahoma" pitchFamily="34" charset="0"/>
              </a:rPr>
              <a:t>···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sz="2800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ru-RU" sz="2800" baseline="-300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CC0000"/>
                </a:solidFill>
                <a:cs typeface="Tahoma" pitchFamily="34" charset="0"/>
              </a:rPr>
              <a:t>··· </a:t>
            </a:r>
            <a:r>
              <a:rPr lang="en-US" sz="2800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sz="2800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ru-RU" sz="2800" baseline="-300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CC0000"/>
                </a:solidFill>
                <a:cs typeface="Tahoma" pitchFamily="34" charset="0"/>
              </a:rPr>
              <a:t>···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56152"/>
            <a:ext cx="5858853" cy="501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46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Получение</a:t>
            </a:r>
            <a:r>
              <a:rPr lang="ru-RU" sz="4000" smtClean="0">
                <a:latin typeface="Times New Roman" pitchFamily="18" charset="0"/>
              </a:rPr>
              <a:t> и применение азота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381000" y="1295400"/>
            <a:ext cx="8382000" cy="5334000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CC0000"/>
                </a:solidFill>
              </a:rPr>
              <a:t> </a:t>
            </a:r>
            <a:r>
              <a:rPr lang="ru-RU" sz="2800" i="1" smtClean="0">
                <a:solidFill>
                  <a:srgbClr val="CC0000"/>
                </a:solidFill>
                <a:latin typeface="Times New Roman" pitchFamily="18" charset="0"/>
              </a:rPr>
              <a:t>В </a:t>
            </a:r>
            <a:r>
              <a:rPr lang="ru-RU" sz="28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промышленно</a:t>
            </a:r>
            <a:r>
              <a:rPr lang="ru-RU" sz="2800" i="1" smtClean="0">
                <a:solidFill>
                  <a:srgbClr val="CC0000"/>
                </a:solidFill>
                <a:latin typeface="Times New Roman" pitchFamily="18" charset="0"/>
              </a:rPr>
              <a:t>сти: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фракционн</a:t>
            </a:r>
            <a:r>
              <a:rPr lang="ru-RU" sz="2800" smtClean="0">
                <a:latin typeface="Times New Roman" pitchFamily="18" charset="0"/>
              </a:rPr>
              <a:t>ая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дистилляци</a:t>
            </a:r>
            <a:r>
              <a:rPr lang="ru-RU" sz="2800" smtClean="0">
                <a:latin typeface="Times New Roman" pitchFamily="18" charset="0"/>
              </a:rPr>
              <a:t>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сжиженного воздуха (жидкий кислород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остается в жидкой фазе). </a:t>
            </a:r>
            <a:endParaRPr lang="ru-RU" sz="28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 лаборатории</a:t>
            </a:r>
            <a:r>
              <a:rPr lang="ru-RU" sz="2800" i="1" smtClean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термич</a:t>
            </a:r>
            <a:r>
              <a:rPr lang="ru-RU" sz="2800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разл</a:t>
            </a:r>
            <a:r>
              <a:rPr lang="ru-RU" sz="2800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30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30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(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расплав</a:t>
            </a:r>
            <a:r>
              <a:rPr lang="ru-RU" sz="2800" smtClean="0">
                <a:latin typeface="Times New Roman" pitchFamily="18" charset="0"/>
              </a:rPr>
              <a:t>,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конц</a:t>
            </a:r>
            <a:r>
              <a:rPr lang="ru-RU" sz="2800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водн</a:t>
            </a:r>
            <a:r>
              <a:rPr lang="ru-RU" sz="2800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800" smtClean="0">
                <a:latin typeface="Times New Roman" pitchFamily="18" charset="0"/>
              </a:rPr>
              <a:t>-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smtClean="0">
                <a:latin typeface="Times New Roman" pitchFamily="18" charset="0"/>
              </a:rPr>
              <a:t>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</a:rPr>
              <a:t>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smtClean="0">
                <a:latin typeface="Times New Roman" pitchFamily="18" charset="0"/>
              </a:rPr>
              <a:t>;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+ NO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окисление 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аммиака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(без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катализатора</a:t>
            </a:r>
            <a:r>
              <a:rPr lang="ru-RU" sz="2800" smtClean="0">
                <a:latin typeface="Times New Roman" pitchFamily="18" charset="0"/>
              </a:rPr>
              <a:t>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</a:rPr>
              <a:t>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+ 3O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= 2N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2800" baseline="-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CC0000"/>
                </a:solidFill>
                <a:latin typeface="Times New Roman" pitchFamily="18" charset="0"/>
              </a:rPr>
              <a:t>Применение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Синтез аммиака  (… азотная к-та, нитраты и т.д.)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Создание инертной атмосферы (металлургия и др.)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Водородные соединения</a:t>
            </a:r>
            <a:r>
              <a:rPr lang="ru-RU" sz="3600" smtClean="0">
                <a:latin typeface="Times New Roman" pitchFamily="18" charset="0"/>
              </a:rPr>
              <a:t> азота</a:t>
            </a:r>
          </a:p>
        </p:txBody>
      </p:sp>
      <p:graphicFrame>
        <p:nvGraphicFramePr>
          <p:cNvPr id="29735" name="Group 39"/>
          <p:cNvGraphicFramePr>
            <a:graphicFrameLocks noGrp="1"/>
          </p:cNvGraphicFramePr>
          <p:nvPr>
            <p:ph type="tbl" idx="1"/>
          </p:nvPr>
        </p:nvGraphicFramePr>
        <p:xfrm>
          <a:off x="838200" y="1828800"/>
          <a:ext cx="7772400" cy="4232386"/>
        </p:xfrm>
        <a:graphic>
          <a:graphicData uri="http://schemas.openxmlformats.org/drawingml/2006/table">
            <a:tbl>
              <a:tblPr/>
              <a:tblGrid>
                <a:gridCol w="1554163"/>
                <a:gridCol w="1554162"/>
                <a:gridCol w="1555750"/>
                <a:gridCol w="1554163"/>
                <a:gridCol w="1554162"/>
              </a:tblGrid>
              <a:tr h="102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HN</a:t>
                      </a:r>
                      <a:r>
                        <a:rPr kumimoji="0" 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обр.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кДж/моль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–16 (г)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устойчив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+159 (г), +149 (ж)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разл.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–17 (т)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разл.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+328 (г), +327 (ж)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разл.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пл.,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–77,75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кип.,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–33,4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+113,5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+58 (вак.)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+35,7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Аммиак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3962400" y="1295400"/>
            <a:ext cx="4876800" cy="3352800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ru-RU" sz="2800" smtClean="0"/>
              <a:t>  </a:t>
            </a:r>
            <a:r>
              <a:rPr lang="ru-RU" sz="2800" smtClean="0">
                <a:cs typeface="Times New Roman" pitchFamily="18" charset="0"/>
              </a:rPr>
              <a:t>NH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smtClean="0"/>
              <a:t> – </a:t>
            </a:r>
            <a:r>
              <a:rPr lang="ru-RU" sz="2800" smtClean="0">
                <a:cs typeface="Times New Roman" pitchFamily="18" charset="0"/>
              </a:rPr>
              <a:t>бесцветный газ с резким запахом</a:t>
            </a:r>
            <a:r>
              <a:rPr lang="ru-RU" sz="2800" smtClean="0"/>
              <a:t>. </a:t>
            </a:r>
            <a:r>
              <a:rPr lang="ru-RU" sz="2800" smtClean="0">
                <a:latin typeface="Times New Roman" pitchFamily="18" charset="0"/>
              </a:rPr>
              <a:t>Ядовит.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CC0000"/>
                </a:solidFill>
                <a:cs typeface="Times New Roman" pitchFamily="18" charset="0"/>
              </a:rPr>
              <a:t>Автопротолиз</a:t>
            </a:r>
            <a:endParaRPr lang="ru-RU" sz="2800" smtClean="0">
              <a:solidFill>
                <a:srgbClr val="CC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NH</a:t>
            </a:r>
            <a:r>
              <a:rPr lang="en-US" sz="2800" baseline="-30000" smtClean="0">
                <a:cs typeface="Times New Roman" pitchFamily="18" charset="0"/>
              </a:rPr>
              <a:t>3</a:t>
            </a:r>
            <a:r>
              <a:rPr lang="en-US" sz="2800" smtClean="0">
                <a:cs typeface="Times New Roman" pitchFamily="18" charset="0"/>
              </a:rPr>
              <a:t> + NH</a:t>
            </a:r>
            <a:r>
              <a:rPr lang="en-US" sz="2800" baseline="-30000" smtClean="0">
                <a:cs typeface="Times New Roman" pitchFamily="18" charset="0"/>
              </a:rPr>
              <a:t>3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800" smtClean="0">
                <a:cs typeface="Times New Roman" pitchFamily="18" charset="0"/>
              </a:rPr>
              <a:t> NH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baseline="30000" smtClean="0">
                <a:cs typeface="Times New Roman" pitchFamily="18" charset="0"/>
              </a:rPr>
              <a:t>–</a:t>
            </a:r>
            <a:r>
              <a:rPr lang="en-US" sz="2800" smtClean="0">
                <a:cs typeface="Times New Roman" pitchFamily="18" charset="0"/>
              </a:rPr>
              <a:t> + NH</a:t>
            </a:r>
            <a:r>
              <a:rPr lang="en-US" sz="2800" baseline="-30000" smtClean="0">
                <a:cs typeface="Times New Roman" pitchFamily="18" charset="0"/>
              </a:rPr>
              <a:t>4</a:t>
            </a:r>
            <a:r>
              <a:rPr lang="en-US" sz="2800" baseline="30000" smtClean="0">
                <a:cs typeface="Times New Roman" pitchFamily="18" charset="0"/>
              </a:rPr>
              <a:t>+</a:t>
            </a:r>
            <a:r>
              <a:rPr lang="en-US" sz="2800" smtClean="0">
                <a:cs typeface="Times New Roman" pitchFamily="18" charset="0"/>
              </a:rPr>
              <a:t>; </a:t>
            </a:r>
            <a:r>
              <a:rPr lang="en-US" sz="2800" i="1" smtClean="0">
                <a:cs typeface="Times New Roman" pitchFamily="18" charset="0"/>
              </a:rPr>
              <a:t>K</a:t>
            </a:r>
            <a:r>
              <a:rPr lang="en-US" sz="2800" baseline="-30000" smtClean="0">
                <a:cs typeface="Times New Roman" pitchFamily="18" charset="0"/>
              </a:rPr>
              <a:t>s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en-US" sz="2800" smtClean="0">
                <a:cs typeface="Times New Roman" pitchFamily="18" charset="0"/>
              </a:rPr>
              <a:t> 10</a:t>
            </a:r>
            <a:r>
              <a:rPr lang="en-US" sz="2800" baseline="30000" smtClean="0">
                <a:cs typeface="Tahoma" pitchFamily="34" charset="0"/>
              </a:rPr>
              <a:t>–</a:t>
            </a:r>
            <a:r>
              <a:rPr lang="en-US" sz="2800" baseline="30000" smtClean="0">
                <a:cs typeface="Times New Roman" pitchFamily="18" charset="0"/>
              </a:rPr>
              <a:t>33</a:t>
            </a:r>
            <a:r>
              <a:rPr lang="en-US" sz="2800" smtClean="0">
                <a:cs typeface="Times New Roman" pitchFamily="18" charset="0"/>
              </a:rPr>
              <a:t> (–50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800" smtClean="0">
                <a:cs typeface="Times New Roman" pitchFamily="18" charset="0"/>
              </a:rPr>
              <a:t>С</a:t>
            </a:r>
            <a:r>
              <a:rPr lang="en-US" sz="2800" smtClean="0">
                <a:cs typeface="Times New Roman" pitchFamily="18" charset="0"/>
              </a:rPr>
              <a:t>)</a:t>
            </a:r>
            <a:endParaRPr lang="ru-RU" sz="2800" smtClean="0">
              <a:cs typeface="Times New Roman" pitchFamily="18" charset="0"/>
            </a:endParaRPr>
          </a:p>
          <a:p>
            <a:pPr marL="0" indent="0" eaLnBrk="1" hangingPunct="1"/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NH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smtClean="0"/>
              <a:t> – </a:t>
            </a:r>
            <a:r>
              <a:rPr lang="ru-RU" sz="2800" smtClean="0">
                <a:latin typeface="Times New Roman" pitchFamily="18" charset="0"/>
              </a:rPr>
              <a:t>активный акцептор протонов.</a:t>
            </a:r>
            <a:r>
              <a:rPr lang="ru-RU" sz="2800" smtClean="0"/>
              <a:t> </a:t>
            </a:r>
          </a:p>
        </p:txBody>
      </p:sp>
      <p:sp>
        <p:nvSpPr>
          <p:cNvPr id="20484" name="Text Box 23"/>
          <p:cNvSpPr txBox="1">
            <a:spLocks noChangeArrowheads="1"/>
          </p:cNvSpPr>
          <p:nvPr/>
        </p:nvSpPr>
        <p:spPr bwMode="auto">
          <a:xfrm>
            <a:off x="685800" y="4953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cs typeface="Times New Roman" pitchFamily="18" charset="0"/>
              </a:rPr>
              <a:t>sp</a:t>
            </a:r>
            <a:r>
              <a:rPr lang="ru-RU" sz="2800" i="1"/>
              <a:t> </a:t>
            </a:r>
            <a:r>
              <a:rPr lang="ru-RU" sz="2800" baseline="30000"/>
              <a:t>3 </a:t>
            </a:r>
            <a:r>
              <a:rPr lang="ru-RU" sz="2800">
                <a:cs typeface="Times New Roman" pitchFamily="18" charset="0"/>
              </a:rPr>
              <a:t>–гибридизаци</a:t>
            </a:r>
            <a:r>
              <a:rPr lang="ru-RU" sz="2800">
                <a:latin typeface="Times New Roman" pitchFamily="18" charset="0"/>
              </a:rPr>
              <a:t>я</a:t>
            </a:r>
          </a:p>
        </p:txBody>
      </p:sp>
      <p:sp>
        <p:nvSpPr>
          <p:cNvPr id="20485" name="Rectangle 24"/>
          <p:cNvSpPr>
            <a:spLocks noChangeArrowheads="1"/>
          </p:cNvSpPr>
          <p:nvPr/>
        </p:nvSpPr>
        <p:spPr bwMode="auto">
          <a:xfrm>
            <a:off x="1285875" y="5929313"/>
            <a:ext cx="1912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cs typeface="Times New Roman" pitchFamily="18" charset="0"/>
                <a:sym typeface="Symbol" pitchFamily="18" charset="2"/>
              </a:rPr>
              <a:t></a:t>
            </a:r>
            <a:r>
              <a:rPr lang="ru-RU" sz="2800">
                <a:sym typeface="Symbol" pitchFamily="18" charset="2"/>
              </a:rPr>
              <a:t> =</a:t>
            </a:r>
            <a:r>
              <a:rPr lang="ru-RU" sz="2800">
                <a:cs typeface="Times New Roman" pitchFamily="18" charset="0"/>
              </a:rPr>
              <a:t> </a:t>
            </a:r>
            <a:r>
              <a:rPr lang="ru-RU" sz="2800"/>
              <a:t>2</a:t>
            </a:r>
            <a:r>
              <a:rPr lang="ru-RU" sz="2800">
                <a:cs typeface="Times New Roman" pitchFamily="18" charset="0"/>
              </a:rPr>
              <a:t>,</a:t>
            </a:r>
            <a:r>
              <a:rPr lang="ru-RU" sz="2800"/>
              <a:t>46</a:t>
            </a:r>
            <a:r>
              <a:rPr lang="ru-RU" sz="2800">
                <a:cs typeface="Times New Roman" pitchFamily="18" charset="0"/>
              </a:rPr>
              <a:t> Д</a:t>
            </a:r>
          </a:p>
        </p:txBody>
      </p:sp>
      <p:grpSp>
        <p:nvGrpSpPr>
          <p:cNvPr id="20486" name="Group 31"/>
          <p:cNvGrpSpPr>
            <a:grpSpLocks/>
          </p:cNvGrpSpPr>
          <p:nvPr/>
        </p:nvGrpSpPr>
        <p:grpSpPr bwMode="auto">
          <a:xfrm>
            <a:off x="990600" y="1676400"/>
            <a:ext cx="2286000" cy="3200400"/>
            <a:chOff x="624" y="1056"/>
            <a:chExt cx="1440" cy="2016"/>
          </a:xfrm>
        </p:grpSpPr>
        <p:sp>
          <p:nvSpPr>
            <p:cNvPr id="20488" name="Line 27"/>
            <p:cNvSpPr>
              <a:spLocks noChangeShapeType="1"/>
            </p:cNvSpPr>
            <p:nvPr/>
          </p:nvSpPr>
          <p:spPr bwMode="auto">
            <a:xfrm flipH="1">
              <a:off x="1175" y="2064"/>
              <a:ext cx="169" cy="87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1344" y="1976"/>
              <a:ext cx="593" cy="74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 flipH="1">
              <a:off x="751" y="1976"/>
              <a:ext cx="593" cy="70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>
              <a:off x="624" y="2634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Oval 13"/>
            <p:cNvSpPr>
              <a:spLocks noChangeArrowheads="1"/>
            </p:cNvSpPr>
            <p:nvPr/>
          </p:nvSpPr>
          <p:spPr bwMode="auto">
            <a:xfrm>
              <a:off x="1217" y="1845"/>
              <a:ext cx="254" cy="2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93" name="Group 15"/>
            <p:cNvGrpSpPr>
              <a:grpSpLocks/>
            </p:cNvGrpSpPr>
            <p:nvPr/>
          </p:nvGrpSpPr>
          <p:grpSpPr bwMode="auto">
            <a:xfrm>
              <a:off x="1174" y="1056"/>
              <a:ext cx="339" cy="820"/>
              <a:chOff x="1199" y="1150"/>
              <a:chExt cx="384" cy="1044"/>
            </a:xfrm>
          </p:grpSpPr>
          <p:grpSp>
            <p:nvGrpSpPr>
              <p:cNvPr id="20496" name="Group 16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0737" name="Freeform 17"/>
                <p:cNvSpPr>
                  <a:spLocks/>
                </p:cNvSpPr>
                <p:nvPr/>
              </p:nvSpPr>
              <p:spPr bwMode="auto">
                <a:xfrm>
                  <a:off x="1054" y="1920"/>
                  <a:ext cx="1296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38" name="Freeform 18"/>
                <p:cNvSpPr>
                  <a:spLocks/>
                </p:cNvSpPr>
                <p:nvPr/>
              </p:nvSpPr>
              <p:spPr bwMode="auto">
                <a:xfrm flipV="1">
                  <a:off x="1054" y="2164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0497" name="Line 19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0498" name="Line 20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0494" name="Oval 25"/>
            <p:cNvSpPr>
              <a:spLocks noChangeArrowheads="1"/>
            </p:cNvSpPr>
            <p:nvPr/>
          </p:nvSpPr>
          <p:spPr bwMode="auto">
            <a:xfrm>
              <a:off x="1895" y="2678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Oval 26"/>
            <p:cNvSpPr>
              <a:spLocks noChangeArrowheads="1"/>
            </p:cNvSpPr>
            <p:nvPr/>
          </p:nvSpPr>
          <p:spPr bwMode="auto">
            <a:xfrm>
              <a:off x="1090" y="2897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487" name="Picture 30" descr="D:\backup\MAMA\2008-09лекции\pictures\элементы\аммиак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5146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8824" cy="1107976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Аммиак в водном растворе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229600" cy="2133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Высокая растворимость в воде (</a:t>
            </a:r>
            <a:r>
              <a:rPr lang="ru-RU" sz="2400" smtClean="0">
                <a:cs typeface="Times New Roman" pitchFamily="18" charset="0"/>
              </a:rPr>
              <a:t>в 1 л воды 700 л NH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Гидратация и протолиз:</a:t>
            </a:r>
            <a:r>
              <a:rPr lang="ru-RU" sz="2400" smtClean="0">
                <a:cs typeface="Times New Roman" pitchFamily="18" charset="0"/>
              </a:rPr>
              <a:t> 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cs typeface="Times New Roman" pitchFamily="18" charset="0"/>
              </a:rPr>
              <a:t>NH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smtClean="0"/>
              <a:t> + </a:t>
            </a:r>
            <a:r>
              <a:rPr lang="ru-RU" sz="2400" smtClean="0">
                <a:cs typeface="Times New Roman" pitchFamily="18" charset="0"/>
              </a:rPr>
              <a:t>H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smtClean="0"/>
              <a:t> =</a:t>
            </a:r>
            <a:r>
              <a:rPr lang="ru-RU" sz="2400" smtClean="0">
                <a:cs typeface="Times New Roman" pitchFamily="18" charset="0"/>
              </a:rPr>
              <a:t> NH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smtClean="0">
                <a:cs typeface="Times New Roman" pitchFamily="18" charset="0"/>
              </a:rPr>
              <a:t>·H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NH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·</a:t>
            </a:r>
            <a:r>
              <a:rPr lang="en-US" sz="2400" b="1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NH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 + OH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O; pH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 7</a:t>
            </a:r>
            <a:endParaRPr lang="en-US" sz="2400" smtClean="0"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cs typeface="Times New Roman" pitchFamily="18" charset="0"/>
              </a:rPr>
              <a:t>K</a:t>
            </a:r>
            <a:r>
              <a:rPr lang="ru-RU" sz="2400" baseline="-30000" smtClean="0"/>
              <a:t>о</a:t>
            </a:r>
            <a:r>
              <a:rPr lang="en-US" sz="2400" smtClean="0">
                <a:cs typeface="Times New Roman" pitchFamily="18" charset="0"/>
              </a:rPr>
              <a:t> = 1,75 · 10</a:t>
            </a:r>
            <a:r>
              <a:rPr lang="en-US" sz="2400" baseline="30000" smtClean="0">
                <a:cs typeface="Times New Roman" pitchFamily="18" charset="0"/>
              </a:rPr>
              <a:t>–5</a:t>
            </a:r>
            <a:endParaRPr lang="ru-RU" sz="2400" baseline="30000" smtClean="0">
              <a:cs typeface="Times New Roman" pitchFamily="18" charset="0"/>
            </a:endParaRPr>
          </a:p>
        </p:txBody>
      </p:sp>
      <p:grpSp>
        <p:nvGrpSpPr>
          <p:cNvPr id="21508" name="Group 26"/>
          <p:cNvGrpSpPr>
            <a:grpSpLocks/>
          </p:cNvGrpSpPr>
          <p:nvPr/>
        </p:nvGrpSpPr>
        <p:grpSpPr bwMode="auto">
          <a:xfrm>
            <a:off x="457200" y="4419600"/>
            <a:ext cx="1143000" cy="1524000"/>
            <a:chOff x="288" y="2784"/>
            <a:chExt cx="720" cy="960"/>
          </a:xfrm>
        </p:grpSpPr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624" y="31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grpSp>
          <p:nvGrpSpPr>
            <p:cNvPr id="21525" name="Group 25"/>
            <p:cNvGrpSpPr>
              <a:grpSpLocks/>
            </p:cNvGrpSpPr>
            <p:nvPr/>
          </p:nvGrpSpPr>
          <p:grpSpPr bwMode="auto">
            <a:xfrm>
              <a:off x="288" y="2784"/>
              <a:ext cx="480" cy="960"/>
              <a:chOff x="288" y="2784"/>
              <a:chExt cx="480" cy="960"/>
            </a:xfrm>
          </p:grpSpPr>
          <p:sp>
            <p:nvSpPr>
              <p:cNvPr id="21526" name="Text Box 12"/>
              <p:cNvSpPr txBox="1">
                <a:spLocks noChangeArrowheads="1"/>
              </p:cNvSpPr>
              <p:nvPr/>
            </p:nvSpPr>
            <p:spPr bwMode="auto">
              <a:xfrm>
                <a:off x="432" y="278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1527" name="Text Box 13"/>
              <p:cNvSpPr txBox="1">
                <a:spLocks noChangeArrowheads="1"/>
              </p:cNvSpPr>
              <p:nvPr/>
            </p:nvSpPr>
            <p:spPr bwMode="auto">
              <a:xfrm>
                <a:off x="288" y="31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1528" name="Text Box 14"/>
              <p:cNvSpPr txBox="1">
                <a:spLocks noChangeArrowheads="1"/>
              </p:cNvSpPr>
              <p:nvPr/>
            </p:nvSpPr>
            <p:spPr bwMode="auto">
              <a:xfrm>
                <a:off x="432" y="345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1529" name="Line 16"/>
              <p:cNvSpPr>
                <a:spLocks noChangeShapeType="1"/>
              </p:cNvSpPr>
              <p:nvPr/>
            </p:nvSpPr>
            <p:spPr bwMode="auto">
              <a:xfrm>
                <a:off x="624" y="3024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1530" name="Line 17"/>
              <p:cNvSpPr>
                <a:spLocks noChangeShapeType="1"/>
              </p:cNvSpPr>
              <p:nvPr/>
            </p:nvSpPr>
            <p:spPr bwMode="auto">
              <a:xfrm flipV="1">
                <a:off x="528" y="326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1531" name="Line 18"/>
              <p:cNvSpPr>
                <a:spLocks noChangeShapeType="1"/>
              </p:cNvSpPr>
              <p:nvPr/>
            </p:nvSpPr>
            <p:spPr bwMode="auto">
              <a:xfrm flipH="1">
                <a:off x="624" y="3360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21509" name="Group 27"/>
          <p:cNvGrpSpPr>
            <a:grpSpLocks/>
          </p:cNvGrpSpPr>
          <p:nvPr/>
        </p:nvGrpSpPr>
        <p:grpSpPr bwMode="auto">
          <a:xfrm>
            <a:off x="1752600" y="4953000"/>
            <a:ext cx="1371600" cy="762000"/>
            <a:chOff x="1104" y="3120"/>
            <a:chExt cx="864" cy="480"/>
          </a:xfrm>
        </p:grpSpPr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1392" y="33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1520" name="Text Box 20"/>
            <p:cNvSpPr txBox="1">
              <a:spLocks noChangeArrowheads="1"/>
            </p:cNvSpPr>
            <p:nvPr/>
          </p:nvSpPr>
          <p:spPr bwMode="auto">
            <a:xfrm flipH="1">
              <a:off x="1680" y="31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</a:t>
              </a:r>
              <a:endParaRPr lang="ru-RU"/>
            </a:p>
          </p:txBody>
        </p:sp>
        <p:sp>
          <p:nvSpPr>
            <p:cNvPr id="21521" name="Text Box 21"/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</a:t>
              </a:r>
              <a:endParaRPr lang="ru-RU"/>
            </a:p>
          </p:txBody>
        </p:sp>
        <p:sp>
          <p:nvSpPr>
            <p:cNvPr id="21522" name="Line 22"/>
            <p:cNvSpPr>
              <a:spLocks noChangeShapeType="1"/>
            </p:cNvSpPr>
            <p:nvPr/>
          </p:nvSpPr>
          <p:spPr bwMode="auto">
            <a:xfrm>
              <a:off x="1296" y="326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23" name="Line 23"/>
            <p:cNvSpPr>
              <a:spLocks noChangeShapeType="1"/>
            </p:cNvSpPr>
            <p:nvPr/>
          </p:nvSpPr>
          <p:spPr bwMode="auto">
            <a:xfrm flipH="1">
              <a:off x="1584" y="326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1510" name="Group 38"/>
          <p:cNvGrpSpPr>
            <a:grpSpLocks/>
          </p:cNvGrpSpPr>
          <p:nvPr/>
        </p:nvGrpSpPr>
        <p:grpSpPr bwMode="auto">
          <a:xfrm>
            <a:off x="685800" y="4343400"/>
            <a:ext cx="1981200" cy="838200"/>
            <a:chOff x="432" y="2736"/>
            <a:chExt cx="1248" cy="528"/>
          </a:xfrm>
        </p:grpSpPr>
        <p:sp>
          <p:nvSpPr>
            <p:cNvPr id="21517" name="Line 24"/>
            <p:cNvSpPr>
              <a:spLocks noChangeShapeType="1"/>
            </p:cNvSpPr>
            <p:nvPr/>
          </p:nvSpPr>
          <p:spPr bwMode="auto">
            <a:xfrm>
              <a:off x="912" y="3264"/>
              <a:ext cx="240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18" name="Text Box 28"/>
            <p:cNvSpPr txBox="1">
              <a:spLocks noChangeArrowheads="1"/>
            </p:cNvSpPr>
            <p:nvPr/>
          </p:nvSpPr>
          <p:spPr bwMode="auto">
            <a:xfrm>
              <a:off x="432" y="2736"/>
              <a:ext cx="1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>
                  <a:solidFill>
                    <a:srgbClr val="FF33CC"/>
                  </a:solidFill>
                </a:rPr>
                <a:t>Водородная связь</a:t>
              </a:r>
            </a:p>
          </p:txBody>
        </p:sp>
      </p:grpSp>
      <p:grpSp>
        <p:nvGrpSpPr>
          <p:cNvPr id="21511" name="Group 36"/>
          <p:cNvGrpSpPr>
            <a:grpSpLocks/>
          </p:cNvGrpSpPr>
          <p:nvPr/>
        </p:nvGrpSpPr>
        <p:grpSpPr bwMode="auto">
          <a:xfrm>
            <a:off x="3429000" y="3962400"/>
            <a:ext cx="5334000" cy="1981200"/>
            <a:chOff x="2160" y="2784"/>
            <a:chExt cx="3177" cy="1200"/>
          </a:xfrm>
        </p:grpSpPr>
        <p:pic>
          <p:nvPicPr>
            <p:cNvPr id="21513" name="Picture 30" descr="D:\backup\MAMA\Новая папка\жуков\аммиак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03" y="2784"/>
              <a:ext cx="668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31" descr="D:\backup\MAMA\Новая папка\жуков\аммиак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2784"/>
              <a:ext cx="79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5" name="Picture 32" descr="D:\backup\MAMA\Новая папка\жуков\аммиак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2784"/>
              <a:ext cx="825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6" name="Picture 33" descr="D:\backup\MAMA\Новая папка\жуков\аммиак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44" y="2784"/>
              <a:ext cx="721" cy="1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2" name="Text Box 37"/>
          <p:cNvSpPr txBox="1">
            <a:spLocks noChangeArrowheads="1"/>
          </p:cNvSpPr>
          <p:nvPr/>
        </p:nvSpPr>
        <p:spPr bwMode="auto">
          <a:xfrm>
            <a:off x="3124200" y="6019800"/>
            <a:ext cx="586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Получение аммиака. «Фонтан» (</a:t>
            </a:r>
            <a:r>
              <a:rPr lang="ru-RU">
                <a:hlinkClick r:id="rId6"/>
              </a:rPr>
              <a:t>видео</a:t>
            </a:r>
            <a:r>
              <a:rPr lang="ru-RU"/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smtClean="0"/>
              <a:t>Соли аммония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2971800" y="1524000"/>
            <a:ext cx="5486400" cy="4114800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 </a:t>
            </a:r>
            <a:r>
              <a:rPr lang="ru-RU" sz="2400" smtClean="0">
                <a:solidFill>
                  <a:srgbClr val="CC3300"/>
                </a:solidFill>
              </a:rPr>
              <a:t>Гидролиз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 </a:t>
            </a:r>
            <a:r>
              <a:rPr lang="en-US" sz="2400" smtClean="0"/>
              <a:t>NH</a:t>
            </a:r>
            <a:r>
              <a:rPr lang="en-US" sz="2400" baseline="-25000" smtClean="0"/>
              <a:t>4</a:t>
            </a:r>
            <a:r>
              <a:rPr lang="en-US" sz="2400" smtClean="0"/>
              <a:t>Cl</a:t>
            </a:r>
            <a:r>
              <a:rPr lang="ru-RU" sz="2400" smtClean="0"/>
              <a:t>= </a:t>
            </a:r>
            <a:r>
              <a:rPr lang="en-US" sz="2400" smtClean="0"/>
              <a:t>NH</a:t>
            </a:r>
            <a:r>
              <a:rPr lang="ru-RU" sz="2400" baseline="-25000" smtClean="0"/>
              <a:t>4</a:t>
            </a:r>
            <a:r>
              <a:rPr lang="en-US" sz="2400" baseline="30000" smtClean="0"/>
              <a:t>+</a:t>
            </a:r>
            <a:r>
              <a:rPr lang="en-US" sz="2400" smtClean="0"/>
              <a:t> + Cl</a:t>
            </a:r>
            <a:r>
              <a:rPr lang="en-US" sz="2400" baseline="30000" smtClean="0">
                <a:cs typeface="Tahoma" pitchFamily="34" charset="0"/>
              </a:rPr>
              <a:t>–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</a:t>
            </a:r>
            <a:r>
              <a:rPr lang="ru-RU" sz="2400" smtClean="0"/>
              <a:t>    </a:t>
            </a:r>
            <a:r>
              <a:rPr lang="en-US" sz="2400" smtClean="0">
                <a:cs typeface="Times New Roman" pitchFamily="18" charset="0"/>
              </a:rPr>
              <a:t>NH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 + 2H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NH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·H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pH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 7</a:t>
            </a:r>
            <a:endParaRPr lang="en-US" sz="2400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5,59 · 10</a:t>
            </a:r>
            <a:r>
              <a:rPr lang="en-US" sz="2400" baseline="30000" smtClean="0">
                <a:cs typeface="Times New Roman" pitchFamily="18" charset="0"/>
              </a:rPr>
              <a:t>–10</a:t>
            </a:r>
          </a:p>
          <a:p>
            <a:pPr eaLnBrk="1" hangingPunct="1"/>
            <a:r>
              <a:rPr lang="ru-RU" sz="2400" smtClean="0"/>
              <a:t> </a:t>
            </a:r>
            <a:r>
              <a:rPr lang="ru-RU" sz="2400" smtClean="0">
                <a:solidFill>
                  <a:srgbClr val="CC3300"/>
                </a:solidFill>
              </a:rPr>
              <a:t>Термическое разложение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en-US" sz="2400" smtClean="0"/>
              <a:t> </a:t>
            </a:r>
            <a:r>
              <a:rPr lang="ru-RU" sz="2400" smtClean="0"/>
              <a:t>   </a:t>
            </a:r>
            <a:r>
              <a:rPr lang="en-US" sz="2400" smtClean="0">
                <a:cs typeface="Times New Roman" pitchFamily="18" charset="0"/>
              </a:rPr>
              <a:t>NH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HCO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= NH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CO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en-US" sz="2400" smtClean="0"/>
              <a:t> </a:t>
            </a:r>
            <a:r>
              <a:rPr lang="en-US" sz="2400" smtClean="0">
                <a:cs typeface="Times New Roman" pitchFamily="18" charset="0"/>
              </a:rPr>
              <a:t>NH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= 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+ 2H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</a:t>
            </a:r>
            <a:endParaRPr lang="ru-RU" sz="240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en-US" sz="2400" smtClean="0"/>
              <a:t> </a:t>
            </a:r>
            <a:r>
              <a:rPr lang="ru-RU" sz="2400" smtClean="0"/>
              <a:t> </a:t>
            </a:r>
            <a:r>
              <a:rPr lang="en-US" sz="2400" smtClean="0">
                <a:cs typeface="Times New Roman" pitchFamily="18" charset="0"/>
              </a:rPr>
              <a:t>NH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= 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+ 2H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n-US" sz="2400" smtClean="0"/>
              <a:t>	</a:t>
            </a:r>
            <a:endParaRPr lang="ru-RU" sz="2400" smtClean="0"/>
          </a:p>
        </p:txBody>
      </p: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685800" y="1447800"/>
            <a:ext cx="1981200" cy="2362200"/>
            <a:chOff x="432" y="912"/>
            <a:chExt cx="1248" cy="1488"/>
          </a:xfrm>
        </p:grpSpPr>
        <p:grpSp>
          <p:nvGrpSpPr>
            <p:cNvPr id="22536" name="Group 13"/>
            <p:cNvGrpSpPr>
              <a:grpSpLocks/>
            </p:cNvGrpSpPr>
            <p:nvPr/>
          </p:nvGrpSpPr>
          <p:grpSpPr bwMode="auto">
            <a:xfrm>
              <a:off x="432" y="1008"/>
              <a:ext cx="1152" cy="1344"/>
              <a:chOff x="528" y="1296"/>
              <a:chExt cx="1056" cy="1344"/>
            </a:xfrm>
          </p:grpSpPr>
          <p:sp>
            <p:nvSpPr>
              <p:cNvPr id="22539" name="Text Box 4"/>
              <p:cNvSpPr txBox="1">
                <a:spLocks noChangeArrowheads="1"/>
              </p:cNvSpPr>
              <p:nvPr/>
            </p:nvSpPr>
            <p:spPr bwMode="auto">
              <a:xfrm>
                <a:off x="912" y="17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N</a:t>
                </a:r>
                <a:endParaRPr lang="ru-RU"/>
              </a:p>
            </p:txBody>
          </p:sp>
          <p:sp>
            <p:nvSpPr>
              <p:cNvPr id="22540" name="Text Box 5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2541" name="Text Box 6"/>
              <p:cNvSpPr txBox="1">
                <a:spLocks noChangeArrowheads="1"/>
              </p:cNvSpPr>
              <p:nvPr/>
            </p:nvSpPr>
            <p:spPr bwMode="auto">
              <a:xfrm>
                <a:off x="528" y="206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2542" name="Text Box 7"/>
              <p:cNvSpPr txBox="1">
                <a:spLocks noChangeArrowheads="1"/>
              </p:cNvSpPr>
              <p:nvPr/>
            </p:nvSpPr>
            <p:spPr bwMode="auto">
              <a:xfrm>
                <a:off x="912" y="129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2543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6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2544" name="Line 9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545" name="Line 10"/>
              <p:cNvSpPr>
                <a:spLocks noChangeShapeType="1"/>
              </p:cNvSpPr>
              <p:nvPr/>
            </p:nvSpPr>
            <p:spPr bwMode="auto">
              <a:xfrm flipV="1">
                <a:off x="720" y="1968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546" name="Line 11"/>
              <p:cNvSpPr>
                <a:spLocks noChangeShapeType="1"/>
              </p:cNvSpPr>
              <p:nvPr/>
            </p:nvSpPr>
            <p:spPr bwMode="auto">
              <a:xfrm flipH="1">
                <a:off x="912" y="2064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547" name="Line 12"/>
              <p:cNvSpPr>
                <a:spLocks noChangeShapeType="1"/>
              </p:cNvSpPr>
              <p:nvPr/>
            </p:nvSpPr>
            <p:spPr bwMode="auto">
              <a:xfrm>
                <a:off x="1104" y="199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2537" name="AutoShape 14"/>
            <p:cNvSpPr>
              <a:spLocks noChangeArrowheads="1"/>
            </p:cNvSpPr>
            <p:nvPr/>
          </p:nvSpPr>
          <p:spPr bwMode="auto">
            <a:xfrm>
              <a:off x="432" y="1056"/>
              <a:ext cx="1104" cy="1344"/>
            </a:xfrm>
            <a:prstGeom prst="bracketPair">
              <a:avLst>
                <a:gd name="adj" fmla="val 14042"/>
              </a:avLst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Text Box 15"/>
            <p:cNvSpPr txBox="1">
              <a:spLocks noChangeArrowheads="1"/>
            </p:cNvSpPr>
            <p:nvPr/>
          </p:nvSpPr>
          <p:spPr bwMode="auto">
            <a:xfrm>
              <a:off x="1488" y="91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+</a:t>
              </a:r>
            </a:p>
          </p:txBody>
        </p:sp>
      </p:grpSp>
      <p:grpSp>
        <p:nvGrpSpPr>
          <p:cNvPr id="22533" name="Group 20"/>
          <p:cNvGrpSpPr>
            <a:grpSpLocks/>
          </p:cNvGrpSpPr>
          <p:nvPr/>
        </p:nvGrpSpPr>
        <p:grpSpPr bwMode="auto">
          <a:xfrm>
            <a:off x="685800" y="4114800"/>
            <a:ext cx="2209800" cy="2433638"/>
            <a:chOff x="432" y="2592"/>
            <a:chExt cx="1392" cy="1533"/>
          </a:xfrm>
        </p:grpSpPr>
        <p:pic>
          <p:nvPicPr>
            <p:cNvPr id="22534" name="Picture 18" descr="D:\backup\MAMA\2008-09лекции\pictures\элементы\Ammonium_chlorid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592"/>
              <a:ext cx="121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5" name="Text Box 19"/>
            <p:cNvSpPr txBox="1">
              <a:spLocks noChangeArrowheads="1"/>
            </p:cNvSpPr>
            <p:nvPr/>
          </p:nvSpPr>
          <p:spPr bwMode="auto">
            <a:xfrm>
              <a:off x="432" y="3888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/>
                <a:t>Хлорид аммония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81000"/>
            <a:ext cx="9036496" cy="815752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Окислительно-восстановительные свойства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107504" y="1196752"/>
            <a:ext cx="9036496" cy="4968552"/>
          </a:xfrm>
          <a:solidFill>
            <a:srgbClr val="CCFFFF">
              <a:alpha val="50195"/>
            </a:srgb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+ 3O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2N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(без кат.)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+ 5O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4NO + 6H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водном растворе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 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30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–0,74В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30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+0,27В </a:t>
            </a:r>
          </a:p>
          <a:p>
            <a:pPr eaLnBrk="1" hangingPunct="1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+ 6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2KMnO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+ 2KOH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Получение аммиака</a:t>
            </a:r>
          </a:p>
        </p:txBody>
      </p:sp>
      <p:sp>
        <p:nvSpPr>
          <p:cNvPr id="2457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2304256" y="1556792"/>
            <a:ext cx="6839744" cy="4345167"/>
          </a:xfrm>
          <a:solidFill>
            <a:srgbClr val="CCFFFF"/>
          </a:solidFill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промышленности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Q</a:t>
            </a:r>
            <a:endParaRPr lang="ru-RU" sz="28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300-500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300 атм,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катализатор: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Fe,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лаборатории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нагревании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NaCl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=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" name="Picture 10" descr="D:\backup\MAMA\album\pictures\fontan\ustan0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304256" cy="4345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04800"/>
            <a:ext cx="7901508" cy="891952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Элементы </a:t>
            </a:r>
            <a:r>
              <a:rPr lang="en-US" sz="3600" dirty="0" smtClean="0"/>
              <a:t>V</a:t>
            </a:r>
            <a:r>
              <a:rPr lang="ru-RU" sz="3600" dirty="0" smtClean="0"/>
              <a:t>А-группы. Азот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838200" y="1524000"/>
            <a:ext cx="7772400" cy="10668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2"/>
                </a:solidFill>
              </a:rPr>
              <a:t> Общая электронная формула: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[…] </a:t>
            </a:r>
            <a:r>
              <a:rPr lang="en-US" i="1" dirty="0" smtClean="0">
                <a:solidFill>
                  <a:srgbClr val="FF0066"/>
                </a:solidFill>
                <a:cs typeface="Times New Roman" pitchFamily="18" charset="0"/>
              </a:rPr>
              <a:t>ns</a:t>
            </a:r>
            <a:r>
              <a:rPr lang="ru-RU" i="1" dirty="0" smtClean="0">
                <a:solidFill>
                  <a:srgbClr val="FF0066"/>
                </a:solidFill>
              </a:rPr>
              <a:t> </a:t>
            </a:r>
            <a:r>
              <a:rPr lang="en-US" baseline="30000" dirty="0" smtClean="0">
                <a:solidFill>
                  <a:srgbClr val="FF0066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lang="en-US" i="1" dirty="0" smtClean="0">
                <a:solidFill>
                  <a:schemeClr val="tx2"/>
                </a:solidFill>
                <a:cs typeface="Times New Roman" pitchFamily="18" charset="0"/>
              </a:rPr>
              <a:t>n–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1)</a:t>
            </a:r>
            <a:r>
              <a:rPr lang="en-US" i="1" dirty="0" smtClean="0">
                <a:solidFill>
                  <a:schemeClr val="tx2"/>
                </a:solidFill>
                <a:cs typeface="Times New Roman" pitchFamily="18" charset="0"/>
              </a:rPr>
              <a:t>d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en-US" baseline="30000" dirty="0" smtClean="0">
                <a:solidFill>
                  <a:schemeClr val="tx2"/>
                </a:solidFill>
                <a:cs typeface="Times New Roman" pitchFamily="18" charset="0"/>
              </a:rPr>
              <a:t>10</a:t>
            </a:r>
            <a:r>
              <a:rPr lang="en-US" i="1" dirty="0" smtClean="0">
                <a:solidFill>
                  <a:srgbClr val="FF0066"/>
                </a:solidFill>
                <a:cs typeface="Times New Roman" pitchFamily="18" charset="0"/>
              </a:rPr>
              <a:t>np</a:t>
            </a:r>
            <a:r>
              <a:rPr lang="ru-RU" i="1" dirty="0" smtClean="0">
                <a:solidFill>
                  <a:srgbClr val="FF0066"/>
                </a:solidFill>
              </a:rPr>
              <a:t> </a:t>
            </a:r>
            <a:r>
              <a:rPr lang="ru-RU" baseline="30000" dirty="0" smtClean="0">
                <a:solidFill>
                  <a:srgbClr val="FF0066"/>
                </a:solidFill>
              </a:rPr>
              <a:t>3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80391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3200"/>
              <a:t> Степени окисления:</a:t>
            </a:r>
            <a:r>
              <a:rPr lang="en-US" sz="3200"/>
              <a:t> </a:t>
            </a:r>
            <a:r>
              <a:rPr lang="en-US" sz="3200">
                <a:cs typeface="Tahoma" pitchFamily="34" charset="0"/>
              </a:rPr>
              <a:t>	–III, 0, +III, +V</a:t>
            </a:r>
            <a:endParaRPr lang="ru-RU"/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1295400" y="3657600"/>
            <a:ext cx="1447800" cy="609600"/>
            <a:chOff x="432" y="2304"/>
            <a:chExt cx="912" cy="384"/>
          </a:xfrm>
        </p:grpSpPr>
        <p:grpSp>
          <p:nvGrpSpPr>
            <p:cNvPr id="5147" name="Group 7"/>
            <p:cNvGrpSpPr>
              <a:grpSpLocks/>
            </p:cNvGrpSpPr>
            <p:nvPr/>
          </p:nvGrpSpPr>
          <p:grpSpPr bwMode="auto">
            <a:xfrm>
              <a:off x="960" y="2304"/>
              <a:ext cx="384" cy="384"/>
              <a:chOff x="960" y="3360"/>
              <a:chExt cx="384" cy="384"/>
            </a:xfrm>
          </p:grpSpPr>
          <p:sp>
            <p:nvSpPr>
              <p:cNvPr id="5149" name="Rectangle 4"/>
              <p:cNvSpPr>
                <a:spLocks noChangeArrowheads="1"/>
              </p:cNvSpPr>
              <p:nvPr/>
            </p:nvSpPr>
            <p:spPr bwMode="auto">
              <a:xfrm>
                <a:off x="960" y="336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0" name="Line 5"/>
              <p:cNvSpPr>
                <a:spLocks noChangeShapeType="1"/>
              </p:cNvSpPr>
              <p:nvPr/>
            </p:nvSpPr>
            <p:spPr bwMode="auto">
              <a:xfrm flipV="1">
                <a:off x="1104" y="34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151" name="Line 6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5148" name="Text Box 25"/>
            <p:cNvSpPr txBox="1">
              <a:spLocks noChangeArrowheads="1"/>
            </p:cNvSpPr>
            <p:nvPr/>
          </p:nvSpPr>
          <p:spPr bwMode="auto">
            <a:xfrm>
              <a:off x="432" y="240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000" i="1"/>
                <a:t>ns </a:t>
              </a:r>
              <a:r>
                <a:rPr lang="en-US" sz="2000" baseline="30000"/>
                <a:t>2</a:t>
              </a:r>
              <a:endParaRPr lang="ru-RU" sz="2000" baseline="30000"/>
            </a:p>
          </p:txBody>
        </p:sp>
      </p:grpSp>
      <p:grpSp>
        <p:nvGrpSpPr>
          <p:cNvPr id="5126" name="Group 29"/>
          <p:cNvGrpSpPr>
            <a:grpSpLocks/>
          </p:cNvGrpSpPr>
          <p:nvPr/>
        </p:nvGrpSpPr>
        <p:grpSpPr bwMode="auto">
          <a:xfrm>
            <a:off x="3048000" y="3048000"/>
            <a:ext cx="1828800" cy="1158875"/>
            <a:chOff x="1536" y="1968"/>
            <a:chExt cx="1152" cy="730"/>
          </a:xfrm>
        </p:grpSpPr>
        <p:grpSp>
          <p:nvGrpSpPr>
            <p:cNvPr id="5136" name="Group 18"/>
            <p:cNvGrpSpPr>
              <a:grpSpLocks/>
            </p:cNvGrpSpPr>
            <p:nvPr/>
          </p:nvGrpSpPr>
          <p:grpSpPr bwMode="auto">
            <a:xfrm>
              <a:off x="1536" y="1968"/>
              <a:ext cx="1152" cy="384"/>
              <a:chOff x="1536" y="1872"/>
              <a:chExt cx="1152" cy="384"/>
            </a:xfrm>
          </p:grpSpPr>
          <p:grpSp>
            <p:nvGrpSpPr>
              <p:cNvPr id="5138" name="Group 11"/>
              <p:cNvGrpSpPr>
                <a:grpSpLocks/>
              </p:cNvGrpSpPr>
              <p:nvPr/>
            </p:nvGrpSpPr>
            <p:grpSpPr bwMode="auto">
              <a:xfrm>
                <a:off x="1536" y="1872"/>
                <a:ext cx="384" cy="384"/>
                <a:chOff x="1536" y="1920"/>
                <a:chExt cx="384" cy="384"/>
              </a:xfrm>
            </p:grpSpPr>
            <p:sp>
              <p:nvSpPr>
                <p:cNvPr id="5145" name="Rectangle 9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9" name="Group 12"/>
              <p:cNvGrpSpPr>
                <a:grpSpLocks/>
              </p:cNvGrpSpPr>
              <p:nvPr/>
            </p:nvGrpSpPr>
            <p:grpSpPr bwMode="auto">
              <a:xfrm>
                <a:off x="1920" y="1872"/>
                <a:ext cx="384" cy="384"/>
                <a:chOff x="1536" y="1920"/>
                <a:chExt cx="384" cy="384"/>
              </a:xfrm>
            </p:grpSpPr>
            <p:sp>
              <p:nvSpPr>
                <p:cNvPr id="51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40" name="Group 15"/>
              <p:cNvGrpSpPr>
                <a:grpSpLocks/>
              </p:cNvGrpSpPr>
              <p:nvPr/>
            </p:nvGrpSpPr>
            <p:grpSpPr bwMode="auto">
              <a:xfrm>
                <a:off x="2304" y="1872"/>
                <a:ext cx="384" cy="384"/>
                <a:chOff x="1536" y="1920"/>
                <a:chExt cx="384" cy="384"/>
              </a:xfrm>
            </p:grpSpPr>
            <p:sp>
              <p:nvSpPr>
                <p:cNvPr id="5141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5137" name="Text Box 27"/>
            <p:cNvSpPr txBox="1">
              <a:spLocks noChangeArrowheads="1"/>
            </p:cNvSpPr>
            <p:nvPr/>
          </p:nvSpPr>
          <p:spPr bwMode="auto">
            <a:xfrm>
              <a:off x="1728" y="244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1"/>
                <a:t>np </a:t>
              </a:r>
              <a:r>
                <a:rPr lang="en-US" sz="2000" baseline="30000"/>
                <a:t>3</a:t>
              </a:r>
              <a:endParaRPr lang="ru-RU" sz="2000" baseline="30000"/>
            </a:p>
          </p:txBody>
        </p:sp>
      </p:grpSp>
      <p:grpSp>
        <p:nvGrpSpPr>
          <p:cNvPr id="5127" name="Group 31"/>
          <p:cNvGrpSpPr>
            <a:grpSpLocks/>
          </p:cNvGrpSpPr>
          <p:nvPr/>
        </p:nvGrpSpPr>
        <p:grpSpPr bwMode="auto">
          <a:xfrm>
            <a:off x="5181600" y="2667000"/>
            <a:ext cx="3048000" cy="1158875"/>
            <a:chOff x="3264" y="1680"/>
            <a:chExt cx="1920" cy="730"/>
          </a:xfrm>
        </p:grpSpPr>
        <p:grpSp>
          <p:nvGrpSpPr>
            <p:cNvPr id="5129" name="Group 24"/>
            <p:cNvGrpSpPr>
              <a:grpSpLocks/>
            </p:cNvGrpSpPr>
            <p:nvPr/>
          </p:nvGrpSpPr>
          <p:grpSpPr bwMode="auto">
            <a:xfrm>
              <a:off x="3264" y="1680"/>
              <a:ext cx="1920" cy="384"/>
              <a:chOff x="3264" y="1680"/>
              <a:chExt cx="1920" cy="384"/>
            </a:xfrm>
          </p:grpSpPr>
          <p:sp>
            <p:nvSpPr>
              <p:cNvPr id="5131" name="Rectangle 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Rectangle 20"/>
              <p:cNvSpPr>
                <a:spLocks noChangeArrowheads="1"/>
              </p:cNvSpPr>
              <p:nvPr/>
            </p:nvSpPr>
            <p:spPr bwMode="auto">
              <a:xfrm>
                <a:off x="4800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" name="Rectangle 21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4" name="Rectangle 22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5" name="Rectangle 23"/>
              <p:cNvSpPr>
                <a:spLocks noChangeArrowheads="1"/>
              </p:cNvSpPr>
              <p:nvPr/>
            </p:nvSpPr>
            <p:spPr bwMode="auto">
              <a:xfrm>
                <a:off x="3648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0" name="Text Box 28"/>
            <p:cNvSpPr txBox="1">
              <a:spLocks noChangeArrowheads="1"/>
            </p:cNvSpPr>
            <p:nvPr/>
          </p:nvSpPr>
          <p:spPr bwMode="auto">
            <a:xfrm>
              <a:off x="3888" y="216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1"/>
                <a:t>nd </a:t>
              </a:r>
              <a:r>
                <a:rPr lang="en-US" sz="2000" baseline="30000"/>
                <a:t>0</a:t>
              </a:r>
              <a:endParaRPr lang="ru-RU" sz="2000" baseline="30000"/>
            </a:p>
          </p:txBody>
        </p:sp>
      </p:grpSp>
      <p:sp>
        <p:nvSpPr>
          <p:cNvPr id="5128" name="Text Box 32"/>
          <p:cNvSpPr txBox="1">
            <a:spLocks noChangeArrowheads="1"/>
          </p:cNvSpPr>
          <p:nvPr/>
        </p:nvSpPr>
        <p:spPr bwMode="auto">
          <a:xfrm>
            <a:off x="762000" y="4419600"/>
            <a:ext cx="78486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dirty="0"/>
              <a:t> Валентные возможности: </a:t>
            </a:r>
            <a:r>
              <a:rPr lang="en-US" sz="3200" dirty="0"/>
              <a:t>                          	</a:t>
            </a:r>
            <a:r>
              <a:rPr lang="en-US" sz="3200" dirty="0">
                <a:solidFill>
                  <a:srgbClr val="CC0000"/>
                </a:solidFill>
              </a:rPr>
              <a:t>N </a:t>
            </a:r>
            <a:r>
              <a:rPr lang="en-US" sz="3200" dirty="0"/>
              <a:t>– 3, 4;          </a:t>
            </a:r>
            <a:endParaRPr lang="ru-RU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81600" y="2667001"/>
            <a:ext cx="3048000" cy="609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1600" y="2667001"/>
            <a:ext cx="3048000" cy="609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61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581400" cy="838200"/>
          </a:xfrm>
        </p:spPr>
        <p:txBody>
          <a:bodyPr/>
          <a:lstStyle/>
          <a:p>
            <a:pPr eaLnBrk="1" hangingPunct="1"/>
            <a:r>
              <a:rPr lang="ru-RU" sz="3600" smtClean="0"/>
              <a:t>Гидразин </a:t>
            </a:r>
            <a:r>
              <a:rPr lang="en-US" sz="3600" smtClean="0"/>
              <a:t>N</a:t>
            </a:r>
            <a:r>
              <a:rPr lang="ru-RU" sz="3600" baseline="-25000" smtClean="0"/>
              <a:t>2</a:t>
            </a:r>
            <a:r>
              <a:rPr lang="en-US" sz="3600" smtClean="0"/>
              <a:t>H</a:t>
            </a:r>
            <a:r>
              <a:rPr lang="ru-RU" sz="3600" baseline="-25000" smtClean="0"/>
              <a:t>4</a:t>
            </a:r>
            <a:r>
              <a:rPr lang="ru-RU" sz="3600" smtClean="0"/>
              <a:t> 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4267200" y="533400"/>
            <a:ext cx="4733925" cy="60198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Tahoma" pitchFamily="34" charset="0"/>
              </a:rPr>
              <a:t>N</a:t>
            </a:r>
            <a:r>
              <a:rPr lang="ru-RU" sz="2400" baseline="-25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ru-RU" sz="2400" baseline="-25000" smtClean="0">
                <a:cs typeface="Tahoma" pitchFamily="34" charset="0"/>
              </a:rPr>
              <a:t>4</a:t>
            </a:r>
            <a:r>
              <a:rPr lang="ru-RU" sz="2400" smtClean="0">
                <a:cs typeface="Tahoma" pitchFamily="34" charset="0"/>
              </a:rPr>
              <a:t> </a:t>
            </a:r>
            <a:r>
              <a:rPr lang="en-US" sz="2400" smtClean="0">
                <a:cs typeface="Tahoma" pitchFamily="34" charset="0"/>
              </a:rPr>
              <a:t>– </a:t>
            </a:r>
            <a:r>
              <a:rPr lang="ru-RU" sz="2400" smtClean="0">
                <a:cs typeface="Tahoma" pitchFamily="34" charset="0"/>
              </a:rPr>
              <a:t>бесцветная, сильно дымящая на воздухе жидкость.</a:t>
            </a:r>
          </a:p>
          <a:p>
            <a:pPr eaLnBrk="1" hangingPunct="1"/>
            <a:r>
              <a:rPr lang="ru-RU" sz="2400" smtClean="0">
                <a:solidFill>
                  <a:srgbClr val="CC3300"/>
                </a:solidFill>
                <a:cs typeface="Tahoma" pitchFamily="34" charset="0"/>
              </a:rPr>
              <a:t>Автопротолиз</a:t>
            </a:r>
            <a:r>
              <a:rPr lang="ru-RU" sz="2400" smtClean="0">
                <a:cs typeface="Tahoma" pitchFamily="34" charset="0"/>
              </a:rPr>
              <a:t>: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smtClean="0">
                <a:cs typeface="Tahoma" pitchFamily="34" charset="0"/>
              </a:rPr>
              <a:t>N</a:t>
            </a:r>
            <a:r>
              <a:rPr lang="en-US" sz="2400" baseline="-30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en-US" sz="2400" baseline="-30000" smtClean="0">
                <a:cs typeface="Tahoma" pitchFamily="34" charset="0"/>
              </a:rPr>
              <a:t>4</a:t>
            </a:r>
            <a:r>
              <a:rPr lang="en-US" sz="2400" smtClean="0">
                <a:cs typeface="Tahoma" pitchFamily="34" charset="0"/>
              </a:rPr>
              <a:t> + N</a:t>
            </a:r>
            <a:r>
              <a:rPr lang="en-US" sz="2400" baseline="-30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en-US" sz="2400" baseline="-30000" smtClean="0">
                <a:cs typeface="Tahoma" pitchFamily="34" charset="0"/>
              </a:rPr>
              <a:t>4</a:t>
            </a:r>
            <a:r>
              <a:rPr lang="en-US" sz="2400" smtClean="0">
                <a:cs typeface="Tahoma" pitchFamily="34" charset="0"/>
              </a:rPr>
              <a:t> </a:t>
            </a:r>
            <a:r>
              <a:rPr lang="en-US" sz="2400" smtClean="0">
                <a:cs typeface="Tahoma" pitchFamily="34" charset="0"/>
                <a:sym typeface="Wingdings 3" pitchFamily="18" charset="2"/>
              </a:rPr>
              <a:t></a:t>
            </a:r>
            <a:r>
              <a:rPr lang="en-US" sz="2400" smtClean="0">
                <a:cs typeface="Tahoma" pitchFamily="34" charset="0"/>
              </a:rPr>
              <a:t> N</a:t>
            </a:r>
            <a:r>
              <a:rPr lang="en-US" sz="2400" baseline="-30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en-US" sz="2400" baseline="-30000" smtClean="0">
                <a:cs typeface="Tahoma" pitchFamily="34" charset="0"/>
              </a:rPr>
              <a:t>3</a:t>
            </a:r>
            <a:r>
              <a:rPr lang="en-US" sz="2400" baseline="30000" smtClean="0">
                <a:cs typeface="Tahoma" pitchFamily="34" charset="0"/>
              </a:rPr>
              <a:t>–</a:t>
            </a:r>
            <a:r>
              <a:rPr lang="en-US" sz="2400" smtClean="0">
                <a:cs typeface="Tahoma" pitchFamily="34" charset="0"/>
              </a:rPr>
              <a:t> + N</a:t>
            </a:r>
            <a:r>
              <a:rPr lang="en-US" sz="2400" baseline="-30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en-US" sz="2400" baseline="-30000" smtClean="0">
                <a:cs typeface="Tahoma" pitchFamily="34" charset="0"/>
              </a:rPr>
              <a:t>5</a:t>
            </a:r>
            <a:r>
              <a:rPr lang="en-US" sz="2400" baseline="30000" smtClean="0">
                <a:cs typeface="Tahoma" pitchFamily="34" charset="0"/>
              </a:rPr>
              <a:t>+</a:t>
            </a:r>
            <a:r>
              <a:rPr lang="en-US" sz="2400" smtClean="0">
                <a:cs typeface="Tahoma" pitchFamily="34" charset="0"/>
              </a:rPr>
              <a:t>;</a:t>
            </a:r>
            <a:r>
              <a:rPr lang="ru-RU" sz="2400" smtClean="0">
                <a:cs typeface="Tahoma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cs typeface="Tahoma" pitchFamily="34" charset="0"/>
              </a:rPr>
              <a:t> </a:t>
            </a:r>
            <a:r>
              <a:rPr lang="en-US" sz="2400" i="1" smtClean="0">
                <a:cs typeface="Tahoma" pitchFamily="34" charset="0"/>
              </a:rPr>
              <a:t>K</a:t>
            </a:r>
            <a:r>
              <a:rPr lang="en-US" sz="2400" baseline="-30000" smtClean="0">
                <a:cs typeface="Tahoma" pitchFamily="34" charset="0"/>
              </a:rPr>
              <a:t>s</a:t>
            </a:r>
            <a:r>
              <a:rPr lang="en-US" sz="2400" smtClean="0">
                <a:cs typeface="Tahoma" pitchFamily="34" charset="0"/>
              </a:rPr>
              <a:t> </a:t>
            </a:r>
            <a:r>
              <a:rPr lang="en-US" sz="2400" smtClean="0">
                <a:cs typeface="Tahoma" pitchFamily="34" charset="0"/>
                <a:sym typeface="Symbol" pitchFamily="18" charset="2"/>
              </a:rPr>
              <a:t></a:t>
            </a:r>
            <a:r>
              <a:rPr lang="en-US" sz="2400" smtClean="0">
                <a:cs typeface="Tahoma" pitchFamily="34" charset="0"/>
              </a:rPr>
              <a:t> 10</a:t>
            </a:r>
            <a:r>
              <a:rPr lang="en-US" sz="2400" baseline="30000" smtClean="0">
                <a:cs typeface="Tahoma" pitchFamily="34" charset="0"/>
              </a:rPr>
              <a:t>–25</a:t>
            </a:r>
            <a:endParaRPr lang="ru-RU" sz="2400" baseline="30000" smtClean="0">
              <a:cs typeface="Tahoma" pitchFamily="34" charset="0"/>
            </a:endParaRPr>
          </a:p>
          <a:p>
            <a:pPr eaLnBrk="1" hangingPunct="1"/>
            <a:r>
              <a:rPr lang="en-US" sz="2400" smtClean="0">
                <a:cs typeface="Tahoma" pitchFamily="34" charset="0"/>
              </a:rPr>
              <a:t>N</a:t>
            </a:r>
            <a:r>
              <a:rPr lang="ru-RU" sz="2400" baseline="-25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ru-RU" sz="2400" baseline="-25000" smtClean="0">
                <a:cs typeface="Tahoma" pitchFamily="34" charset="0"/>
              </a:rPr>
              <a:t>4</a:t>
            </a:r>
            <a:r>
              <a:rPr lang="ru-RU" sz="2400" smtClean="0">
                <a:cs typeface="Tahoma" pitchFamily="34" charset="0"/>
              </a:rPr>
              <a:t> неограниченно растворим в воде, образует гидрат гидразина  </a:t>
            </a:r>
            <a:r>
              <a:rPr lang="en-US" sz="2400" smtClean="0">
                <a:cs typeface="Tahoma" pitchFamily="34" charset="0"/>
              </a:rPr>
              <a:t>N</a:t>
            </a:r>
            <a:r>
              <a:rPr lang="ru-RU" sz="2400" baseline="-25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ru-RU" sz="2400" baseline="-25000" smtClean="0">
                <a:cs typeface="Tahoma" pitchFamily="34" charset="0"/>
              </a:rPr>
              <a:t>4</a:t>
            </a:r>
            <a:r>
              <a:rPr lang="ru-RU" sz="2400" smtClean="0">
                <a:cs typeface="Tahoma" pitchFamily="34" charset="0"/>
              </a:rPr>
              <a:t>·</a:t>
            </a:r>
            <a:r>
              <a:rPr lang="en-US" sz="2400" smtClean="0">
                <a:cs typeface="Tahoma" pitchFamily="34" charset="0"/>
              </a:rPr>
              <a:t>H</a:t>
            </a:r>
            <a:r>
              <a:rPr lang="en-US" sz="2400" baseline="-25000" smtClean="0">
                <a:cs typeface="Tahoma" pitchFamily="34" charset="0"/>
              </a:rPr>
              <a:t>2</a:t>
            </a:r>
            <a:r>
              <a:rPr lang="en-US" sz="2400" smtClean="0">
                <a:cs typeface="Tahoma" pitchFamily="34" charset="0"/>
              </a:rPr>
              <a:t>O (</a:t>
            </a:r>
            <a:r>
              <a:rPr lang="ru-RU" sz="2400" smtClean="0">
                <a:cs typeface="Tahoma" pitchFamily="34" charset="0"/>
              </a:rPr>
              <a:t>т.пл. –52 °С, т.кип. +118 °С)</a:t>
            </a:r>
          </a:p>
          <a:p>
            <a:pPr eaLnBrk="1" hangingPunct="1"/>
            <a:r>
              <a:rPr lang="ru-RU" sz="2400" smtClean="0">
                <a:solidFill>
                  <a:srgbClr val="CC3300"/>
                </a:solidFill>
                <a:cs typeface="Tahoma" pitchFamily="34" charset="0"/>
              </a:rPr>
              <a:t>Протолиз</a:t>
            </a:r>
            <a:r>
              <a:rPr lang="ru-RU" sz="2400" smtClean="0">
                <a:cs typeface="Tahoma" pitchFamily="34" charset="0"/>
              </a:rPr>
              <a:t> в водном растворе: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400" smtClean="0">
                <a:cs typeface="Times New Roman" pitchFamily="18" charset="0"/>
              </a:rPr>
              <a:t>N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H</a:t>
            </a:r>
            <a:r>
              <a:rPr lang="ru-RU" sz="2400" baseline="-30000" smtClean="0">
                <a:cs typeface="Times New Roman" pitchFamily="18" charset="0"/>
              </a:rPr>
              <a:t>4</a:t>
            </a:r>
            <a:r>
              <a:rPr lang="ru-RU" sz="2400" smtClean="0">
                <a:cs typeface="Times New Roman" pitchFamily="18" charset="0"/>
              </a:rPr>
              <a:t> + 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</a:t>
            </a:r>
            <a:r>
              <a:rPr lang="en-US" sz="2400" smtClean="0"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N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ru-RU" sz="2400" baseline="-30000" smtClean="0">
                <a:cs typeface="Times New Roman" pitchFamily="18" charset="0"/>
              </a:rPr>
              <a:t>5</a:t>
            </a:r>
            <a:r>
              <a:rPr lang="ru-RU" sz="2400" baseline="30000" smtClean="0">
                <a:cs typeface="Times New Roman" pitchFamily="18" charset="0"/>
              </a:rPr>
              <a:t>+</a:t>
            </a:r>
            <a:r>
              <a:rPr lang="ru-RU" sz="2400" smtClean="0">
                <a:cs typeface="Times New Roman" pitchFamily="18" charset="0"/>
              </a:rPr>
              <a:t> + </a:t>
            </a:r>
            <a:r>
              <a:rPr lang="en-US" sz="2400" smtClean="0">
                <a:cs typeface="Times New Roman" pitchFamily="18" charset="0"/>
              </a:rPr>
              <a:t>OH</a:t>
            </a:r>
            <a:r>
              <a:rPr lang="ru-RU" sz="2400" baseline="30000" smtClean="0"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baseline="30000" smtClean="0">
                <a:sym typeface="Symbol" pitchFamily="18" charset="2"/>
              </a:rPr>
              <a:t> </a:t>
            </a:r>
            <a:r>
              <a:rPr lang="ru-RU" sz="2400" smtClean="0">
                <a:cs typeface="Times New Roman" pitchFamily="18" charset="0"/>
              </a:rPr>
              <a:t>; </a:t>
            </a:r>
            <a:endParaRPr lang="ru-RU" sz="2400" smtClean="0"/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pH &gt;</a:t>
            </a:r>
            <a:r>
              <a:rPr lang="ru-RU" sz="2400" smtClean="0"/>
              <a:t> </a:t>
            </a:r>
            <a:r>
              <a:rPr lang="en-US" sz="2400" smtClean="0">
                <a:cs typeface="Times New Roman" pitchFamily="18" charset="0"/>
              </a:rPr>
              <a:t>7; 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ru-RU" sz="2400" baseline="-30000" smtClean="0"/>
              <a:t>о</a:t>
            </a:r>
            <a:r>
              <a:rPr lang="ru-RU" sz="2400" smtClean="0">
                <a:cs typeface="Times New Roman" pitchFamily="18" charset="0"/>
              </a:rPr>
              <a:t> = 1,70 · 10</a:t>
            </a:r>
            <a:r>
              <a:rPr lang="ru-RU" sz="2400" baseline="30000" smtClean="0">
                <a:cs typeface="Times New Roman" pitchFamily="18" charset="0"/>
              </a:rPr>
              <a:t>–6</a:t>
            </a:r>
            <a:endParaRPr lang="ru-RU" sz="2400" smtClean="0"/>
          </a:p>
        </p:txBody>
      </p:sp>
      <p:grpSp>
        <p:nvGrpSpPr>
          <p:cNvPr id="26628" name="Group 65"/>
          <p:cNvGrpSpPr>
            <a:grpSpLocks/>
          </p:cNvGrpSpPr>
          <p:nvPr/>
        </p:nvGrpSpPr>
        <p:grpSpPr bwMode="auto">
          <a:xfrm>
            <a:off x="762000" y="1685925"/>
            <a:ext cx="3124200" cy="3181350"/>
            <a:chOff x="480" y="1062"/>
            <a:chExt cx="1968" cy="2004"/>
          </a:xfrm>
        </p:grpSpPr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 flipH="1">
              <a:off x="993" y="1856"/>
              <a:ext cx="158" cy="6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240" y="1856"/>
              <a:ext cx="553" cy="47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598" y="1787"/>
              <a:ext cx="553" cy="5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634" name="Oval 8"/>
            <p:cNvSpPr>
              <a:spLocks noChangeArrowheads="1"/>
            </p:cNvSpPr>
            <p:nvPr/>
          </p:nvSpPr>
          <p:spPr bwMode="auto">
            <a:xfrm>
              <a:off x="480" y="2305"/>
              <a:ext cx="157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5" name="Oval 9"/>
            <p:cNvSpPr>
              <a:spLocks noChangeArrowheads="1"/>
            </p:cNvSpPr>
            <p:nvPr/>
          </p:nvSpPr>
          <p:spPr bwMode="auto">
            <a:xfrm>
              <a:off x="1056" y="1684"/>
              <a:ext cx="213" cy="207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636" name="Group 10"/>
            <p:cNvGrpSpPr>
              <a:grpSpLocks/>
            </p:cNvGrpSpPr>
            <p:nvPr/>
          </p:nvGrpSpPr>
          <p:grpSpPr bwMode="auto">
            <a:xfrm>
              <a:off x="993" y="1062"/>
              <a:ext cx="315" cy="646"/>
              <a:chOff x="1199" y="1150"/>
              <a:chExt cx="384" cy="1044"/>
            </a:xfrm>
          </p:grpSpPr>
          <p:grpSp>
            <p:nvGrpSpPr>
              <p:cNvPr id="26649" name="Group 11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5852" name="Freeform 12"/>
                <p:cNvSpPr>
                  <a:spLocks/>
                </p:cNvSpPr>
                <p:nvPr/>
              </p:nvSpPr>
              <p:spPr bwMode="auto">
                <a:xfrm>
                  <a:off x="1055" y="1920"/>
                  <a:ext cx="1296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853" name="Freeform 13"/>
                <p:cNvSpPr>
                  <a:spLocks/>
                </p:cNvSpPr>
                <p:nvPr/>
              </p:nvSpPr>
              <p:spPr bwMode="auto">
                <a:xfrm flipV="1">
                  <a:off x="1055" y="2161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6650" name="Line 14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51" name="Line 15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6637" name="Oval 17"/>
            <p:cNvSpPr>
              <a:spLocks noChangeArrowheads="1"/>
            </p:cNvSpPr>
            <p:nvPr/>
          </p:nvSpPr>
          <p:spPr bwMode="auto">
            <a:xfrm>
              <a:off x="914" y="2512"/>
              <a:ext cx="158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Line 19"/>
            <p:cNvSpPr>
              <a:spLocks noChangeShapeType="1"/>
            </p:cNvSpPr>
            <p:nvPr/>
          </p:nvSpPr>
          <p:spPr bwMode="auto">
            <a:xfrm flipH="1" flipV="1">
              <a:off x="1620" y="1581"/>
              <a:ext cx="157" cy="6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 flipV="1">
              <a:off x="1777" y="1754"/>
              <a:ext cx="553" cy="58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640" name="Oval 23"/>
            <p:cNvSpPr>
              <a:spLocks noChangeArrowheads="1"/>
            </p:cNvSpPr>
            <p:nvPr/>
          </p:nvSpPr>
          <p:spPr bwMode="auto">
            <a:xfrm flipV="1">
              <a:off x="1680" y="2237"/>
              <a:ext cx="215" cy="207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641" name="Group 24"/>
            <p:cNvGrpSpPr>
              <a:grpSpLocks/>
            </p:cNvGrpSpPr>
            <p:nvPr/>
          </p:nvGrpSpPr>
          <p:grpSpPr bwMode="auto">
            <a:xfrm flipV="1">
              <a:off x="1619" y="2420"/>
              <a:ext cx="316" cy="646"/>
              <a:chOff x="1199" y="1150"/>
              <a:chExt cx="384" cy="1044"/>
            </a:xfrm>
          </p:grpSpPr>
          <p:grpSp>
            <p:nvGrpSpPr>
              <p:cNvPr id="26644" name="Group 25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5866" name="Freeform 26"/>
                <p:cNvSpPr>
                  <a:spLocks/>
                </p:cNvSpPr>
                <p:nvPr/>
              </p:nvSpPr>
              <p:spPr bwMode="auto">
                <a:xfrm>
                  <a:off x="1057" y="1925"/>
                  <a:ext cx="1296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867" name="Freeform 27"/>
                <p:cNvSpPr>
                  <a:spLocks/>
                </p:cNvSpPr>
                <p:nvPr/>
              </p:nvSpPr>
              <p:spPr bwMode="auto">
                <a:xfrm flipV="1">
                  <a:off x="1057" y="2160"/>
                  <a:ext cx="1296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6645" name="Line 28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46" name="Line 29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6642" name="Oval 30"/>
            <p:cNvSpPr>
              <a:spLocks noChangeArrowheads="1"/>
            </p:cNvSpPr>
            <p:nvPr/>
          </p:nvSpPr>
          <p:spPr bwMode="auto">
            <a:xfrm flipV="1">
              <a:off x="2291" y="1650"/>
              <a:ext cx="157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Oval 31"/>
            <p:cNvSpPr>
              <a:spLocks noChangeArrowheads="1"/>
            </p:cNvSpPr>
            <p:nvPr/>
          </p:nvSpPr>
          <p:spPr bwMode="auto">
            <a:xfrm flipV="1">
              <a:off x="1540" y="1478"/>
              <a:ext cx="158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29" name="Rectangle 63"/>
          <p:cNvSpPr>
            <a:spLocks noChangeArrowheads="1"/>
          </p:cNvSpPr>
          <p:nvPr/>
        </p:nvSpPr>
        <p:spPr bwMode="auto">
          <a:xfrm>
            <a:off x="1143000" y="5613400"/>
            <a:ext cx="166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sym typeface="Symbol" pitchFamily="18" charset="2"/>
              </a:rPr>
              <a:t></a:t>
            </a:r>
            <a:r>
              <a:rPr lang="ru-RU"/>
              <a:t> = </a:t>
            </a:r>
            <a:r>
              <a:rPr lang="en-US"/>
              <a:t>1</a:t>
            </a:r>
            <a:r>
              <a:rPr lang="ru-RU"/>
              <a:t>,</a:t>
            </a:r>
            <a:r>
              <a:rPr lang="en-US"/>
              <a:t>85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Д</a:t>
            </a:r>
            <a:endParaRPr lang="ru-RU"/>
          </a:p>
        </p:txBody>
      </p:sp>
      <p:sp>
        <p:nvSpPr>
          <p:cNvPr id="26630" name="Text Box 64"/>
          <p:cNvSpPr txBox="1">
            <a:spLocks noChangeArrowheads="1"/>
          </p:cNvSpPr>
          <p:nvPr/>
        </p:nvSpPr>
        <p:spPr bwMode="auto">
          <a:xfrm>
            <a:off x="381000" y="5029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/>
              <a:t>sp</a:t>
            </a:r>
            <a:r>
              <a:rPr lang="ru-RU" i="1"/>
              <a:t> </a:t>
            </a:r>
            <a:r>
              <a:rPr lang="ru-RU" baseline="30000"/>
              <a:t>3</a:t>
            </a:r>
            <a:r>
              <a:rPr lang="ru-RU"/>
              <a:t>,</a:t>
            </a:r>
            <a:r>
              <a:rPr lang="ru-RU" baseline="30000"/>
              <a:t> </a:t>
            </a:r>
            <a:r>
              <a:rPr lang="en-US" i="1"/>
              <a:t>sp</a:t>
            </a:r>
            <a:r>
              <a:rPr lang="ru-RU" i="1"/>
              <a:t> </a:t>
            </a:r>
            <a:r>
              <a:rPr lang="ru-RU" baseline="30000"/>
              <a:t>3 </a:t>
            </a:r>
            <a:r>
              <a:rPr lang="ru-RU">
                <a:latin typeface="Times New Roman" pitchFamily="18" charset="0"/>
              </a:rPr>
              <a:t>–гибридизация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3600" smtClean="0"/>
              <a:t>Протоноакцепторные свойства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838200" y="1905000"/>
            <a:ext cx="8001000" cy="42672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sz="2800" smtClean="0">
                <a:cs typeface="Tahoma" pitchFamily="34" charset="0"/>
              </a:rPr>
              <a:t>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ru-RU" sz="2800" baseline="-25000" smtClean="0">
                <a:cs typeface="Tahoma" pitchFamily="34" charset="0"/>
              </a:rPr>
              <a:t>4</a:t>
            </a:r>
            <a:r>
              <a:rPr lang="ru-RU" sz="2800" smtClean="0">
                <a:cs typeface="Tahoma" pitchFamily="34" charset="0"/>
              </a:rPr>
              <a:t> – акцептор протонов (две неподеленные пары электронов):</a:t>
            </a:r>
          </a:p>
          <a:p>
            <a:pPr eaLnBrk="1" hangingPunct="1"/>
            <a:r>
              <a:rPr lang="en-US" sz="2800" smtClean="0">
                <a:cs typeface="Tahoma" pitchFamily="34" charset="0"/>
              </a:rPr>
              <a:t>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ru-RU" sz="2800" baseline="-25000" smtClean="0">
                <a:cs typeface="Tahoma" pitchFamily="34" charset="0"/>
              </a:rPr>
              <a:t>4</a:t>
            </a:r>
            <a:r>
              <a:rPr lang="ru-RU" sz="2800" smtClean="0">
                <a:cs typeface="Tahoma" pitchFamily="34" charset="0"/>
              </a:rPr>
              <a:t> + 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en-US" sz="2800" baseline="-25000" smtClean="0">
                <a:cs typeface="Tahoma" pitchFamily="34" charset="0"/>
              </a:rPr>
              <a:t>3</a:t>
            </a:r>
            <a:r>
              <a:rPr lang="en-US" sz="2800" smtClean="0">
                <a:cs typeface="Tahoma" pitchFamily="34" charset="0"/>
              </a:rPr>
              <a:t>O</a:t>
            </a:r>
            <a:r>
              <a:rPr lang="en-US" sz="2800" baseline="30000" smtClean="0">
                <a:cs typeface="Tahoma" pitchFamily="34" charset="0"/>
              </a:rPr>
              <a:t>+</a:t>
            </a:r>
            <a:r>
              <a:rPr lang="en-US" sz="2800" smtClean="0">
                <a:cs typeface="Tahoma" pitchFamily="34" charset="0"/>
              </a:rPr>
              <a:t> = 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en-US" sz="2800" baseline="-25000" smtClean="0">
                <a:cs typeface="Tahoma" pitchFamily="34" charset="0"/>
              </a:rPr>
              <a:t>5</a:t>
            </a:r>
            <a:r>
              <a:rPr lang="en-US" sz="2800" baseline="30000" smtClean="0">
                <a:cs typeface="Tahoma" pitchFamily="34" charset="0"/>
              </a:rPr>
              <a:t>+</a:t>
            </a:r>
            <a:r>
              <a:rPr lang="en-US" sz="2800" baseline="-25000" smtClean="0">
                <a:cs typeface="Tahoma" pitchFamily="34" charset="0"/>
              </a:rPr>
              <a:t> </a:t>
            </a:r>
            <a:r>
              <a:rPr lang="en-US" sz="2800" smtClean="0">
                <a:cs typeface="Tahoma" pitchFamily="34" charset="0"/>
              </a:rPr>
              <a:t>+ H</a:t>
            </a:r>
            <a:r>
              <a:rPr lang="en-US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O</a:t>
            </a:r>
            <a:r>
              <a:rPr lang="ru-RU" sz="2800" smtClean="0">
                <a:cs typeface="Tahoma" pitchFamily="34" charset="0"/>
              </a:rPr>
              <a:t> </a:t>
            </a:r>
            <a:endParaRPr lang="en-US" sz="2800" smtClean="0"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i="1" smtClean="0">
                <a:solidFill>
                  <a:srgbClr val="CC3300"/>
                </a:solidFill>
                <a:cs typeface="Tahoma" pitchFamily="34" charset="0"/>
              </a:rPr>
              <a:t>катион гидразиния(1+)</a:t>
            </a:r>
            <a:endParaRPr lang="en-US" sz="2800" i="1" smtClean="0">
              <a:solidFill>
                <a:srgbClr val="CC3300"/>
              </a:solidFill>
              <a:cs typeface="Tahoma" pitchFamily="34" charset="0"/>
            </a:endParaRPr>
          </a:p>
          <a:p>
            <a:pPr eaLnBrk="1" hangingPunct="1"/>
            <a:r>
              <a:rPr lang="en-US" sz="2800" smtClean="0">
                <a:cs typeface="Tahoma" pitchFamily="34" charset="0"/>
              </a:rPr>
              <a:t>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ru-RU" sz="2800" baseline="-25000" smtClean="0">
                <a:cs typeface="Tahoma" pitchFamily="34" charset="0"/>
              </a:rPr>
              <a:t>4</a:t>
            </a:r>
            <a:r>
              <a:rPr lang="ru-RU" sz="2800" smtClean="0">
                <a:cs typeface="Tahoma" pitchFamily="34" charset="0"/>
              </a:rPr>
              <a:t> + </a:t>
            </a:r>
            <a:r>
              <a:rPr lang="en-US" sz="2800" smtClean="0">
                <a:solidFill>
                  <a:srgbClr val="CC3300"/>
                </a:solidFill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en-US" sz="2800" baseline="-25000" smtClean="0">
                <a:cs typeface="Tahoma" pitchFamily="34" charset="0"/>
              </a:rPr>
              <a:t>3</a:t>
            </a:r>
            <a:r>
              <a:rPr lang="en-US" sz="2800" smtClean="0">
                <a:cs typeface="Tahoma" pitchFamily="34" charset="0"/>
              </a:rPr>
              <a:t>O</a:t>
            </a:r>
            <a:r>
              <a:rPr lang="en-US" sz="2800" baseline="30000" smtClean="0">
                <a:cs typeface="Tahoma" pitchFamily="34" charset="0"/>
              </a:rPr>
              <a:t>+</a:t>
            </a:r>
            <a:r>
              <a:rPr lang="en-US" sz="2800" smtClean="0">
                <a:cs typeface="Tahoma" pitchFamily="34" charset="0"/>
              </a:rPr>
              <a:t> = 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en-US" sz="2800" baseline="-25000" smtClean="0">
                <a:cs typeface="Tahoma" pitchFamily="34" charset="0"/>
              </a:rPr>
              <a:t>6</a:t>
            </a:r>
            <a:r>
              <a:rPr lang="en-US" sz="2800" baseline="30000" smtClean="0">
                <a:cs typeface="Tahoma" pitchFamily="34" charset="0"/>
              </a:rPr>
              <a:t>2+</a:t>
            </a:r>
            <a:r>
              <a:rPr lang="en-US" sz="2800" baseline="-25000" smtClean="0">
                <a:cs typeface="Tahoma" pitchFamily="34" charset="0"/>
              </a:rPr>
              <a:t> </a:t>
            </a:r>
            <a:r>
              <a:rPr lang="en-US" sz="2800" smtClean="0">
                <a:cs typeface="Tahoma" pitchFamily="34" charset="0"/>
              </a:rPr>
              <a:t>+ 2H</a:t>
            </a:r>
            <a:r>
              <a:rPr lang="en-US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i="1" smtClean="0">
                <a:solidFill>
                  <a:srgbClr val="CC3300"/>
                </a:solidFill>
                <a:cs typeface="Tahoma" pitchFamily="34" charset="0"/>
              </a:rPr>
              <a:t>катион гидразиния(2+)</a:t>
            </a:r>
            <a:endParaRPr lang="en-US" sz="2800" i="1" smtClean="0">
              <a:solidFill>
                <a:srgbClr val="CC3300"/>
              </a:solidFill>
              <a:cs typeface="Tahoma" pitchFamily="34" charset="0"/>
            </a:endParaRPr>
          </a:p>
          <a:p>
            <a:pPr eaLnBrk="1" hangingPunct="1"/>
            <a:r>
              <a:rPr lang="ru-RU" sz="2800" smtClean="0">
                <a:cs typeface="Tahoma" pitchFamily="34" charset="0"/>
              </a:rPr>
              <a:t>Соли: </a:t>
            </a:r>
            <a:r>
              <a:rPr lang="en-US" sz="2800" smtClean="0">
                <a:cs typeface="Tahoma" pitchFamily="34" charset="0"/>
              </a:rPr>
              <a:t>[N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ru-RU" sz="2800" baseline="-25000" smtClean="0">
                <a:cs typeface="Tahoma" pitchFamily="34" charset="0"/>
              </a:rPr>
              <a:t>5</a:t>
            </a:r>
            <a:r>
              <a:rPr lang="en-US" sz="2800" smtClean="0">
                <a:cs typeface="Tahoma" pitchFamily="34" charset="0"/>
              </a:rPr>
              <a:t>]Cl, [N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ru-RU" sz="2800" baseline="-25000" smtClean="0">
                <a:cs typeface="Tahoma" pitchFamily="34" charset="0"/>
              </a:rPr>
              <a:t>5</a:t>
            </a:r>
            <a:r>
              <a:rPr lang="en-US" sz="2800" smtClean="0">
                <a:cs typeface="Tahoma" pitchFamily="34" charset="0"/>
              </a:rPr>
              <a:t>]</a:t>
            </a:r>
            <a:r>
              <a:rPr lang="en-US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SO</a:t>
            </a:r>
            <a:r>
              <a:rPr lang="en-US" sz="2800" baseline="-25000" smtClean="0">
                <a:cs typeface="Tahoma" pitchFamily="34" charset="0"/>
              </a:rPr>
              <a:t>4</a:t>
            </a:r>
            <a:r>
              <a:rPr lang="en-US" sz="2800" smtClean="0">
                <a:cs typeface="Tahoma" pitchFamily="34" charset="0"/>
              </a:rPr>
              <a:t>, [N</a:t>
            </a:r>
            <a:r>
              <a:rPr lang="ru-RU" sz="2800" baseline="-25000" smtClean="0">
                <a:cs typeface="Tahoma" pitchFamily="34" charset="0"/>
              </a:rPr>
              <a:t>2</a:t>
            </a:r>
            <a:r>
              <a:rPr lang="en-US" sz="2800" smtClean="0">
                <a:cs typeface="Tahoma" pitchFamily="34" charset="0"/>
              </a:rPr>
              <a:t>H</a:t>
            </a:r>
            <a:r>
              <a:rPr lang="en-US" sz="2800" baseline="-25000" smtClean="0">
                <a:cs typeface="Tahoma" pitchFamily="34" charset="0"/>
              </a:rPr>
              <a:t>6</a:t>
            </a:r>
            <a:r>
              <a:rPr lang="en-US" sz="2800" smtClean="0">
                <a:cs typeface="Tahoma" pitchFamily="34" charset="0"/>
              </a:rPr>
              <a:t>]SO</a:t>
            </a:r>
            <a:r>
              <a:rPr lang="en-US" sz="2800" baseline="-25000" smtClean="0">
                <a:cs typeface="Tahoma" pitchFamily="34" charset="0"/>
              </a:rPr>
              <a:t>4</a:t>
            </a:r>
            <a:r>
              <a:rPr lang="en-US" sz="2800" smtClean="0">
                <a:cs typeface="Tahoma" pitchFamily="34" charset="0"/>
              </a:rPr>
              <a:t> </a:t>
            </a:r>
            <a:r>
              <a:rPr lang="ru-RU" sz="2800" smtClean="0">
                <a:cs typeface="Tahoma" pitchFamily="34" charset="0"/>
              </a:rPr>
              <a:t>(получ. в изб.к-ты)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Окислительно-восстановительные свойства гидразина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35496" y="332656"/>
            <a:ext cx="9001000" cy="5668888"/>
          </a:xfrm>
          <a:solidFill>
            <a:srgbClr val="CCFFFF"/>
          </a:solidFill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NaClO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NaCl + H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Гидразин как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восстановитель (сильный, удобный, особенно при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pH&gt;7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 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(!)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 –1,12В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рН  7: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			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–0,23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Редкие случаи действия гидразина как слабого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окислителя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 7: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 +0,03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рН  7: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		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+1,27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Восстановительные свойства гидразина ярче выражены в щелочной среде, а окислительные – в кислотной. Основное значение для химии имеют восстановительные свойства (щелочная среда!)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+ 2I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 4 HI (pH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2Ag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+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+ 4Ag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5257800" cy="838200"/>
          </a:xfrm>
        </p:spPr>
        <p:txBody>
          <a:bodyPr/>
          <a:lstStyle/>
          <a:p>
            <a:pPr eaLnBrk="1" hangingPunct="1"/>
            <a:r>
              <a:rPr lang="ru-RU" sz="3600" smtClean="0"/>
              <a:t>Гидроксиламин </a:t>
            </a:r>
            <a:r>
              <a:rPr lang="en-US" sz="3600" smtClean="0"/>
              <a:t>NH</a:t>
            </a:r>
            <a:r>
              <a:rPr lang="en-US" sz="3600" baseline="-25000" smtClean="0"/>
              <a:t>2</a:t>
            </a:r>
            <a:r>
              <a:rPr lang="en-US" sz="3600" smtClean="0"/>
              <a:t>OH</a:t>
            </a:r>
            <a:endParaRPr lang="ru-RU" sz="360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200"/>
            <a:ext cx="4819650" cy="4900613"/>
          </a:xfrm>
        </p:spPr>
        <p:txBody>
          <a:bodyPr/>
          <a:lstStyle/>
          <a:p>
            <a:pPr eaLnBrk="1" hangingPunct="1"/>
            <a:r>
              <a:rPr lang="ru-RU" sz="2400" dirty="0" smtClean="0">
                <a:cs typeface="Times New Roman" pitchFamily="18" charset="0"/>
              </a:rPr>
              <a:t>NH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ru-RU" sz="2400" dirty="0" smtClean="0">
                <a:cs typeface="Times New Roman" pitchFamily="18" charset="0"/>
              </a:rPr>
              <a:t>OH – бесцветн</a:t>
            </a:r>
            <a:r>
              <a:rPr lang="ru-RU" sz="2400" dirty="0" smtClean="0"/>
              <a:t>ы</a:t>
            </a:r>
            <a:r>
              <a:rPr lang="ru-RU" sz="2400" dirty="0" smtClean="0">
                <a:cs typeface="Times New Roman" pitchFamily="18" charset="0"/>
              </a:rPr>
              <a:t>е, очень гигроскопичн</a:t>
            </a:r>
            <a:r>
              <a:rPr lang="ru-RU" sz="2400" dirty="0" smtClean="0"/>
              <a:t>ы</a:t>
            </a:r>
            <a:r>
              <a:rPr lang="ru-RU" sz="2400" dirty="0" smtClean="0">
                <a:cs typeface="Times New Roman" pitchFamily="18" charset="0"/>
              </a:rPr>
              <a:t>е кристалл</a:t>
            </a:r>
            <a:r>
              <a:rPr lang="ru-RU" sz="2400" dirty="0" smtClean="0"/>
              <a:t>ы;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err="1" smtClean="0"/>
              <a:t>т.пл</a:t>
            </a:r>
            <a:r>
              <a:rPr lang="ru-RU" sz="2400" dirty="0" smtClean="0"/>
              <a:t>.</a:t>
            </a:r>
            <a:r>
              <a:rPr lang="en-US" sz="2400" dirty="0" smtClean="0">
                <a:cs typeface="Times New Roman" pitchFamily="18" charset="0"/>
              </a:rPr>
              <a:t>+32</a:t>
            </a:r>
            <a:r>
              <a:rPr lang="ru-RU" sz="2400" dirty="0" smtClean="0"/>
              <a:t> </a:t>
            </a:r>
            <a:r>
              <a:rPr lang="ru-RU" sz="2400" dirty="0" smtClean="0">
                <a:cs typeface="Tahoma" pitchFamily="34" charset="0"/>
              </a:rPr>
              <a:t>°</a:t>
            </a:r>
            <a:r>
              <a:rPr lang="ru-RU" sz="2400" dirty="0" smtClean="0"/>
              <a:t>С, </a:t>
            </a:r>
            <a:r>
              <a:rPr lang="ru-RU" sz="2400" dirty="0" err="1" smtClean="0"/>
              <a:t>т.разл</a:t>
            </a:r>
            <a:r>
              <a:rPr lang="ru-RU" sz="2400" dirty="0" smtClean="0"/>
              <a:t>. </a:t>
            </a:r>
            <a:r>
              <a:rPr lang="ru-RU" sz="2400" dirty="0" smtClean="0">
                <a:sym typeface="Symbol" pitchFamily="18" charset="2"/>
              </a:rPr>
              <a:t> 100 </a:t>
            </a:r>
            <a:r>
              <a:rPr lang="ru-RU" sz="2400" dirty="0" smtClean="0">
                <a:cs typeface="Tahoma" pitchFamily="34" charset="0"/>
              </a:rPr>
              <a:t>°</a:t>
            </a:r>
            <a:r>
              <a:rPr lang="ru-RU" sz="2400" dirty="0" smtClean="0"/>
              <a:t>С.</a:t>
            </a:r>
            <a:endParaRPr lang="en-US" sz="2400" dirty="0" smtClean="0"/>
          </a:p>
          <a:p>
            <a:pPr eaLnBrk="1" hangingPunct="1"/>
            <a:r>
              <a:rPr lang="ru-RU" sz="2400" dirty="0" smtClean="0"/>
              <a:t>Х</a:t>
            </a:r>
            <a:r>
              <a:rPr lang="ru-RU" sz="2400" dirty="0" smtClean="0">
                <a:cs typeface="Times New Roman" pitchFamily="18" charset="0"/>
              </a:rPr>
              <a:t>орошо растворим в воде</a:t>
            </a:r>
            <a:r>
              <a:rPr lang="ru-RU" sz="2400" dirty="0" smtClean="0"/>
              <a:t>,</a:t>
            </a:r>
            <a:r>
              <a:rPr lang="ru-RU" sz="2400" dirty="0" smtClean="0">
                <a:cs typeface="Times New Roman" pitchFamily="18" charset="0"/>
              </a:rPr>
              <a:t> образует NH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ru-RU" sz="2400" dirty="0" smtClean="0">
                <a:cs typeface="Times New Roman" pitchFamily="18" charset="0"/>
              </a:rPr>
              <a:t>OH · H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ru-RU" sz="2400" dirty="0" smtClean="0">
                <a:cs typeface="Times New Roman" pitchFamily="18" charset="0"/>
              </a:rPr>
              <a:t>O</a:t>
            </a:r>
            <a:r>
              <a:rPr lang="ru-RU" sz="2400" dirty="0" smtClean="0"/>
              <a:t>. </a:t>
            </a:r>
          </a:p>
          <a:p>
            <a:pPr eaLnBrk="1" hangingPunct="1"/>
            <a:r>
              <a:rPr lang="ru-RU" sz="2400" dirty="0" err="1" smtClean="0">
                <a:solidFill>
                  <a:srgbClr val="CC3300"/>
                </a:solidFill>
              </a:rPr>
              <a:t>Протолиз</a:t>
            </a:r>
            <a:r>
              <a:rPr lang="ru-RU" sz="2400" dirty="0" smtClean="0"/>
              <a:t> в водном р-ре: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NH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OH</a:t>
            </a:r>
            <a:r>
              <a:rPr lang="ru-RU" sz="2400" dirty="0" smtClean="0">
                <a:cs typeface="Times New Roman" pitchFamily="18" charset="0"/>
              </a:rPr>
              <a:t> + </a:t>
            </a:r>
            <a:r>
              <a:rPr lang="en-US" sz="2400" dirty="0" smtClean="0">
                <a:cs typeface="Times New Roman" pitchFamily="18" charset="0"/>
              </a:rPr>
              <a:t>H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</a:t>
            </a:r>
            <a:r>
              <a:rPr lang="en-US" sz="2400" dirty="0" smtClean="0"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 NH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OH</a:t>
            </a:r>
            <a:r>
              <a:rPr lang="ru-RU" sz="2400" baseline="30000" dirty="0" smtClean="0">
                <a:cs typeface="Times New Roman" pitchFamily="18" charset="0"/>
              </a:rPr>
              <a:t>+</a:t>
            </a:r>
            <a:r>
              <a:rPr lang="ru-RU" sz="2400" dirty="0" smtClean="0">
                <a:cs typeface="Times New Roman" pitchFamily="18" charset="0"/>
              </a:rPr>
              <a:t> + </a:t>
            </a:r>
            <a:r>
              <a:rPr lang="en-US" sz="2400" dirty="0" smtClean="0">
                <a:cs typeface="Times New Roman" pitchFamily="18" charset="0"/>
              </a:rPr>
              <a:t>OH</a:t>
            </a:r>
            <a:r>
              <a:rPr lang="ru-RU" sz="2400" baseline="30000" dirty="0" smtClean="0"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cs typeface="Times New Roman" pitchFamily="18" charset="0"/>
              </a:rPr>
              <a:t> </a:t>
            </a: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pH &gt;</a:t>
            </a:r>
            <a:r>
              <a:rPr lang="ru-RU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7; </a:t>
            </a:r>
            <a:r>
              <a:rPr lang="en-US" sz="2400" i="1" dirty="0" smtClean="0">
                <a:cs typeface="Times New Roman" pitchFamily="18" charset="0"/>
              </a:rPr>
              <a:t>K</a:t>
            </a:r>
            <a:r>
              <a:rPr lang="ru-RU" sz="2400" baseline="-30000" dirty="0" smtClean="0"/>
              <a:t>о</a:t>
            </a:r>
            <a:r>
              <a:rPr lang="ru-RU" sz="2400" dirty="0" smtClean="0">
                <a:cs typeface="Times New Roman" pitchFamily="18" charset="0"/>
              </a:rPr>
              <a:t> = 1,07 · 10</a:t>
            </a:r>
            <a:r>
              <a:rPr lang="ru-RU" sz="2400" baseline="30000" dirty="0" smtClean="0">
                <a:cs typeface="Times New Roman" pitchFamily="18" charset="0"/>
              </a:rPr>
              <a:t>–8</a:t>
            </a:r>
            <a:r>
              <a:rPr lang="ru-RU" sz="2400" dirty="0" smtClean="0"/>
              <a:t> </a:t>
            </a:r>
          </a:p>
          <a:p>
            <a:pPr eaLnBrk="1" hangingPunct="1"/>
            <a:r>
              <a:rPr lang="ru-RU" sz="2400" dirty="0" smtClean="0"/>
              <a:t>Катион </a:t>
            </a:r>
            <a:r>
              <a:rPr lang="ru-RU" sz="2400" dirty="0" err="1" smtClean="0">
                <a:cs typeface="Times New Roman" pitchFamily="18" charset="0"/>
              </a:rPr>
              <a:t>гидроксиламиния</a:t>
            </a:r>
            <a:r>
              <a:rPr lang="ru-RU" sz="2400" dirty="0" smtClean="0">
                <a:cs typeface="Times New Roman" pitchFamily="18" charset="0"/>
              </a:rPr>
              <a:t> NH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OH</a:t>
            </a:r>
            <a:r>
              <a:rPr lang="ru-RU" sz="2400" baseline="30000" dirty="0" smtClean="0">
                <a:cs typeface="Times New Roman" pitchFamily="18" charset="0"/>
              </a:rPr>
              <a:t>+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образует соли типа</a:t>
            </a:r>
            <a:r>
              <a:rPr lang="ru-RU" sz="2400" dirty="0" smtClean="0">
                <a:cs typeface="Times New Roman" pitchFamily="18" charset="0"/>
              </a:rPr>
              <a:t> (NH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OH)</a:t>
            </a:r>
            <a:r>
              <a:rPr lang="en-US" sz="2400" dirty="0" err="1" smtClean="0">
                <a:cs typeface="Times New Roman" pitchFamily="18" charset="0"/>
              </a:rPr>
              <a:t>Cl</a:t>
            </a:r>
            <a:r>
              <a:rPr lang="ru-RU" sz="2400" dirty="0" smtClean="0">
                <a:cs typeface="Times New Roman" pitchFamily="18" charset="0"/>
              </a:rPr>
              <a:t>, (NH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OH)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SO</a:t>
            </a:r>
            <a:r>
              <a:rPr lang="ru-RU" sz="2400" baseline="-30000" dirty="0" smtClean="0">
                <a:cs typeface="Times New Roman" pitchFamily="18" charset="0"/>
              </a:rPr>
              <a:t>4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…</a:t>
            </a:r>
          </a:p>
        </p:txBody>
      </p:sp>
      <p:grpSp>
        <p:nvGrpSpPr>
          <p:cNvPr id="29700" name="Group 35"/>
          <p:cNvGrpSpPr>
            <a:grpSpLocks/>
          </p:cNvGrpSpPr>
          <p:nvPr/>
        </p:nvGrpSpPr>
        <p:grpSpPr bwMode="auto">
          <a:xfrm>
            <a:off x="5867400" y="838200"/>
            <a:ext cx="2687638" cy="2667000"/>
            <a:chOff x="3024" y="720"/>
            <a:chExt cx="2077" cy="2004"/>
          </a:xfrm>
        </p:grpSpPr>
        <p:sp>
          <p:nvSpPr>
            <p:cNvPr id="29728" name="Line 6"/>
            <p:cNvSpPr>
              <a:spLocks noChangeShapeType="1"/>
            </p:cNvSpPr>
            <p:nvPr/>
          </p:nvSpPr>
          <p:spPr bwMode="auto">
            <a:xfrm flipH="1">
              <a:off x="3537" y="1514"/>
              <a:ext cx="158" cy="6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29" name="Line 7"/>
            <p:cNvSpPr>
              <a:spLocks noChangeShapeType="1"/>
            </p:cNvSpPr>
            <p:nvPr/>
          </p:nvSpPr>
          <p:spPr bwMode="auto">
            <a:xfrm>
              <a:off x="3784" y="1514"/>
              <a:ext cx="553" cy="47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30" name="Line 8"/>
            <p:cNvSpPr>
              <a:spLocks noChangeShapeType="1"/>
            </p:cNvSpPr>
            <p:nvPr/>
          </p:nvSpPr>
          <p:spPr bwMode="auto">
            <a:xfrm flipH="1">
              <a:off x="3142" y="1445"/>
              <a:ext cx="553" cy="5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31" name="Oval 9"/>
            <p:cNvSpPr>
              <a:spLocks noChangeArrowheads="1"/>
            </p:cNvSpPr>
            <p:nvPr/>
          </p:nvSpPr>
          <p:spPr bwMode="auto">
            <a:xfrm>
              <a:off x="3024" y="1963"/>
              <a:ext cx="157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2" name="Oval 10"/>
            <p:cNvSpPr>
              <a:spLocks noChangeArrowheads="1"/>
            </p:cNvSpPr>
            <p:nvPr/>
          </p:nvSpPr>
          <p:spPr bwMode="auto">
            <a:xfrm>
              <a:off x="3600" y="1342"/>
              <a:ext cx="213" cy="207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33" name="Group 11"/>
            <p:cNvGrpSpPr>
              <a:grpSpLocks/>
            </p:cNvGrpSpPr>
            <p:nvPr/>
          </p:nvGrpSpPr>
          <p:grpSpPr bwMode="auto">
            <a:xfrm>
              <a:off x="3537" y="720"/>
              <a:ext cx="315" cy="646"/>
              <a:chOff x="1199" y="1150"/>
              <a:chExt cx="384" cy="1044"/>
            </a:xfrm>
          </p:grpSpPr>
          <p:grpSp>
            <p:nvGrpSpPr>
              <p:cNvPr id="29750" name="Group 12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8925" name="Freeform 13"/>
                <p:cNvSpPr>
                  <a:spLocks/>
                </p:cNvSpPr>
                <p:nvPr/>
              </p:nvSpPr>
              <p:spPr bwMode="auto">
                <a:xfrm>
                  <a:off x="1049" y="1925"/>
                  <a:ext cx="1299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26" name="Freeform 14"/>
                <p:cNvSpPr>
                  <a:spLocks/>
                </p:cNvSpPr>
                <p:nvPr/>
              </p:nvSpPr>
              <p:spPr bwMode="auto">
                <a:xfrm flipV="1">
                  <a:off x="1056" y="2155"/>
                  <a:ext cx="1297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9751" name="Line 15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9752" name="Line 16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9734" name="Oval 17"/>
            <p:cNvSpPr>
              <a:spLocks noChangeArrowheads="1"/>
            </p:cNvSpPr>
            <p:nvPr/>
          </p:nvSpPr>
          <p:spPr bwMode="auto">
            <a:xfrm>
              <a:off x="3458" y="2170"/>
              <a:ext cx="158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Line 19"/>
            <p:cNvSpPr>
              <a:spLocks noChangeShapeType="1"/>
            </p:cNvSpPr>
            <p:nvPr/>
          </p:nvSpPr>
          <p:spPr bwMode="auto">
            <a:xfrm flipV="1">
              <a:off x="4321" y="1584"/>
              <a:ext cx="623" cy="41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36" name="Oval 20"/>
            <p:cNvSpPr>
              <a:spLocks noChangeArrowheads="1"/>
            </p:cNvSpPr>
            <p:nvPr/>
          </p:nvSpPr>
          <p:spPr bwMode="auto">
            <a:xfrm flipV="1">
              <a:off x="4224" y="1895"/>
              <a:ext cx="215" cy="207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37" name="Group 21"/>
            <p:cNvGrpSpPr>
              <a:grpSpLocks/>
            </p:cNvGrpSpPr>
            <p:nvPr/>
          </p:nvGrpSpPr>
          <p:grpSpPr bwMode="auto">
            <a:xfrm flipV="1">
              <a:off x="4163" y="2078"/>
              <a:ext cx="316" cy="646"/>
              <a:chOff x="1199" y="1150"/>
              <a:chExt cx="384" cy="1044"/>
            </a:xfrm>
          </p:grpSpPr>
          <p:grpSp>
            <p:nvGrpSpPr>
              <p:cNvPr id="29745" name="Group 22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8935" name="Freeform 23"/>
                <p:cNvSpPr>
                  <a:spLocks/>
                </p:cNvSpPr>
                <p:nvPr/>
              </p:nvSpPr>
              <p:spPr bwMode="auto">
                <a:xfrm>
                  <a:off x="1056" y="1926"/>
                  <a:ext cx="1297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36" name="Freeform 24"/>
                <p:cNvSpPr>
                  <a:spLocks/>
                </p:cNvSpPr>
                <p:nvPr/>
              </p:nvSpPr>
              <p:spPr bwMode="auto">
                <a:xfrm flipV="1">
                  <a:off x="1063" y="2161"/>
                  <a:ext cx="1297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9746" name="Line 25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9747" name="Line 26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9738" name="Oval 27"/>
            <p:cNvSpPr>
              <a:spLocks noChangeArrowheads="1"/>
            </p:cNvSpPr>
            <p:nvPr/>
          </p:nvSpPr>
          <p:spPr bwMode="auto">
            <a:xfrm flipV="1">
              <a:off x="4944" y="1440"/>
              <a:ext cx="157" cy="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39" name="Group 29"/>
            <p:cNvGrpSpPr>
              <a:grpSpLocks/>
            </p:cNvGrpSpPr>
            <p:nvPr/>
          </p:nvGrpSpPr>
          <p:grpSpPr bwMode="auto">
            <a:xfrm rot="818248">
              <a:off x="4272" y="1296"/>
              <a:ext cx="316" cy="646"/>
              <a:chOff x="1199" y="1150"/>
              <a:chExt cx="384" cy="1044"/>
            </a:xfrm>
          </p:grpSpPr>
          <p:grpSp>
            <p:nvGrpSpPr>
              <p:cNvPr id="29740" name="Group 30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8943" name="Freeform 31"/>
                <p:cNvSpPr>
                  <a:spLocks/>
                </p:cNvSpPr>
                <p:nvPr/>
              </p:nvSpPr>
              <p:spPr bwMode="auto">
                <a:xfrm>
                  <a:off x="1057" y="1931"/>
                  <a:ext cx="1290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44" name="Freeform 32"/>
                <p:cNvSpPr>
                  <a:spLocks/>
                </p:cNvSpPr>
                <p:nvPr/>
              </p:nvSpPr>
              <p:spPr bwMode="auto">
                <a:xfrm flipV="1">
                  <a:off x="1055" y="2171"/>
                  <a:ext cx="1290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9741" name="Line 33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9742" name="Line 34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29701" name="Text Box 36"/>
          <p:cNvSpPr txBox="1">
            <a:spLocks noChangeArrowheads="1"/>
          </p:cNvSpPr>
          <p:nvPr/>
        </p:nvSpPr>
        <p:spPr bwMode="auto">
          <a:xfrm>
            <a:off x="5562600" y="3581400"/>
            <a:ext cx="34290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/>
              <a:t>sp</a:t>
            </a:r>
            <a:r>
              <a:rPr lang="ru-RU" i="1"/>
              <a:t> </a:t>
            </a:r>
            <a:r>
              <a:rPr lang="ru-RU" baseline="30000"/>
              <a:t>3</a:t>
            </a:r>
            <a:r>
              <a:rPr lang="ru-RU"/>
              <a:t>,</a:t>
            </a:r>
            <a:r>
              <a:rPr lang="en-US" i="1"/>
              <a:t>sp</a:t>
            </a:r>
            <a:r>
              <a:rPr lang="ru-RU" i="1"/>
              <a:t> </a:t>
            </a:r>
            <a:r>
              <a:rPr lang="ru-RU" baseline="30000"/>
              <a:t>3 </a:t>
            </a:r>
            <a:r>
              <a:rPr lang="ru-RU">
                <a:latin typeface="Times New Roman" pitchFamily="18" charset="0"/>
              </a:rPr>
              <a:t>–гибридизация</a:t>
            </a:r>
          </a:p>
        </p:txBody>
      </p:sp>
      <p:grpSp>
        <p:nvGrpSpPr>
          <p:cNvPr id="29702" name="Group 69"/>
          <p:cNvGrpSpPr>
            <a:grpSpLocks/>
          </p:cNvGrpSpPr>
          <p:nvPr/>
        </p:nvGrpSpPr>
        <p:grpSpPr bwMode="auto">
          <a:xfrm>
            <a:off x="6019800" y="4267200"/>
            <a:ext cx="2971800" cy="2438400"/>
            <a:chOff x="3792" y="2688"/>
            <a:chExt cx="1872" cy="1536"/>
          </a:xfrm>
        </p:grpSpPr>
        <p:sp>
          <p:nvSpPr>
            <p:cNvPr id="29703" name="Line 38"/>
            <p:cNvSpPr>
              <a:spLocks noChangeShapeType="1"/>
            </p:cNvSpPr>
            <p:nvPr/>
          </p:nvSpPr>
          <p:spPr bwMode="auto">
            <a:xfrm flipH="1">
              <a:off x="4199" y="3278"/>
              <a:ext cx="110" cy="51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04" name="Line 39"/>
            <p:cNvSpPr>
              <a:spLocks noChangeShapeType="1"/>
            </p:cNvSpPr>
            <p:nvPr/>
          </p:nvSpPr>
          <p:spPr bwMode="auto">
            <a:xfrm>
              <a:off x="4372" y="3278"/>
              <a:ext cx="387" cy="35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05" name="Line 40"/>
            <p:cNvSpPr>
              <a:spLocks noChangeShapeType="1"/>
            </p:cNvSpPr>
            <p:nvPr/>
          </p:nvSpPr>
          <p:spPr bwMode="auto">
            <a:xfrm flipH="1">
              <a:off x="3923" y="3226"/>
              <a:ext cx="386" cy="41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06" name="Oval 41"/>
            <p:cNvSpPr>
              <a:spLocks noChangeArrowheads="1"/>
            </p:cNvSpPr>
            <p:nvPr/>
          </p:nvSpPr>
          <p:spPr bwMode="auto">
            <a:xfrm>
              <a:off x="3840" y="3611"/>
              <a:ext cx="110" cy="10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Oval 42"/>
            <p:cNvSpPr>
              <a:spLocks noChangeArrowheads="1"/>
            </p:cNvSpPr>
            <p:nvPr/>
          </p:nvSpPr>
          <p:spPr bwMode="auto">
            <a:xfrm>
              <a:off x="4243" y="3150"/>
              <a:ext cx="149" cy="154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Oval 49"/>
            <p:cNvSpPr>
              <a:spLocks noChangeArrowheads="1"/>
            </p:cNvSpPr>
            <p:nvPr/>
          </p:nvSpPr>
          <p:spPr bwMode="auto">
            <a:xfrm>
              <a:off x="4144" y="3765"/>
              <a:ext cx="110" cy="10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Line 50"/>
            <p:cNvSpPr>
              <a:spLocks noChangeShapeType="1"/>
            </p:cNvSpPr>
            <p:nvPr/>
          </p:nvSpPr>
          <p:spPr bwMode="auto">
            <a:xfrm flipV="1">
              <a:off x="4747" y="3330"/>
              <a:ext cx="436" cy="30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10" name="Oval 51"/>
            <p:cNvSpPr>
              <a:spLocks noChangeArrowheads="1"/>
            </p:cNvSpPr>
            <p:nvPr/>
          </p:nvSpPr>
          <p:spPr bwMode="auto">
            <a:xfrm flipV="1">
              <a:off x="4679" y="3560"/>
              <a:ext cx="151" cy="154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11" name="Group 52"/>
            <p:cNvGrpSpPr>
              <a:grpSpLocks/>
            </p:cNvGrpSpPr>
            <p:nvPr/>
          </p:nvGrpSpPr>
          <p:grpSpPr bwMode="auto">
            <a:xfrm flipV="1">
              <a:off x="4637" y="3696"/>
              <a:ext cx="221" cy="480"/>
              <a:chOff x="1199" y="1150"/>
              <a:chExt cx="384" cy="1044"/>
            </a:xfrm>
          </p:grpSpPr>
          <p:grpSp>
            <p:nvGrpSpPr>
              <p:cNvPr id="29723" name="Group 53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8966" name="Freeform 54"/>
                <p:cNvSpPr>
                  <a:spLocks/>
                </p:cNvSpPr>
                <p:nvPr/>
              </p:nvSpPr>
              <p:spPr bwMode="auto">
                <a:xfrm>
                  <a:off x="1064" y="1922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67" name="Freeform 55"/>
                <p:cNvSpPr>
                  <a:spLocks/>
                </p:cNvSpPr>
                <p:nvPr/>
              </p:nvSpPr>
              <p:spPr bwMode="auto">
                <a:xfrm flipV="1">
                  <a:off x="1056" y="2159"/>
                  <a:ext cx="1296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9724" name="Line 56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9725" name="Line 57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9712" name="Oval 58"/>
            <p:cNvSpPr>
              <a:spLocks noChangeArrowheads="1"/>
            </p:cNvSpPr>
            <p:nvPr/>
          </p:nvSpPr>
          <p:spPr bwMode="auto">
            <a:xfrm flipV="1">
              <a:off x="5183" y="3223"/>
              <a:ext cx="110" cy="10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13" name="Group 59"/>
            <p:cNvGrpSpPr>
              <a:grpSpLocks/>
            </p:cNvGrpSpPr>
            <p:nvPr/>
          </p:nvGrpSpPr>
          <p:grpSpPr bwMode="auto">
            <a:xfrm rot="818248">
              <a:off x="4713" y="3116"/>
              <a:ext cx="221" cy="479"/>
              <a:chOff x="1199" y="1150"/>
              <a:chExt cx="384" cy="1044"/>
            </a:xfrm>
          </p:grpSpPr>
          <p:grpSp>
            <p:nvGrpSpPr>
              <p:cNvPr id="29718" name="Group 60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8973" name="Freeform 61"/>
                <p:cNvSpPr>
                  <a:spLocks/>
                </p:cNvSpPr>
                <p:nvPr/>
              </p:nvSpPr>
              <p:spPr bwMode="auto">
                <a:xfrm>
                  <a:off x="1056" y="1921"/>
                  <a:ext cx="1296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974" name="Freeform 62"/>
                <p:cNvSpPr>
                  <a:spLocks/>
                </p:cNvSpPr>
                <p:nvPr/>
              </p:nvSpPr>
              <p:spPr bwMode="auto">
                <a:xfrm flipV="1">
                  <a:off x="1051" y="2161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9719" name="Line 63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9720" name="Line 64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9714" name="Line 65"/>
            <p:cNvSpPr>
              <a:spLocks noChangeShapeType="1"/>
            </p:cNvSpPr>
            <p:nvPr/>
          </p:nvSpPr>
          <p:spPr bwMode="auto">
            <a:xfrm flipH="1" flipV="1">
              <a:off x="4272" y="2784"/>
              <a:ext cx="4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9715" name="Oval 66"/>
            <p:cNvSpPr>
              <a:spLocks noChangeArrowheads="1"/>
            </p:cNvSpPr>
            <p:nvPr/>
          </p:nvSpPr>
          <p:spPr bwMode="auto">
            <a:xfrm>
              <a:off x="4224" y="2688"/>
              <a:ext cx="110" cy="10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AutoShape 67"/>
            <p:cNvSpPr>
              <a:spLocks noChangeArrowheads="1"/>
            </p:cNvSpPr>
            <p:nvPr/>
          </p:nvSpPr>
          <p:spPr bwMode="auto">
            <a:xfrm>
              <a:off x="3792" y="2736"/>
              <a:ext cx="1632" cy="14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Text Box 68"/>
            <p:cNvSpPr txBox="1">
              <a:spLocks noChangeArrowheads="1"/>
            </p:cNvSpPr>
            <p:nvPr/>
          </p:nvSpPr>
          <p:spPr bwMode="auto">
            <a:xfrm>
              <a:off x="5424" y="26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rgbClr val="CC3300"/>
                  </a:solidFill>
                </a:rPr>
                <a:t>+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Окислительно-восстановительные свойства гидроксиламина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107504" y="692696"/>
            <a:ext cx="8655496" cy="5708104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Гидроксиламин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восстановитель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+ 2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     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 –3,04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7: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     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= –1,87 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Гидроксиламин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окислитель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+0,52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    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= +1,35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Получение: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пропускание смеси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суспензию катализатора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HCl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электролиз разбавленной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466456" cy="762000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Азидоводород</a:t>
            </a:r>
            <a:r>
              <a:rPr lang="ru-RU" sz="3200" dirty="0" smtClean="0"/>
              <a:t> </a:t>
            </a:r>
            <a:r>
              <a:rPr lang="en-US" sz="3200" dirty="0" smtClean="0"/>
              <a:t>HN</a:t>
            </a:r>
            <a:r>
              <a:rPr lang="en-US" sz="3200" baseline="-25000" dirty="0" smtClean="0"/>
              <a:t>3</a:t>
            </a:r>
            <a:endParaRPr lang="ru-RU" sz="3200" baseline="-25000" dirty="0" smtClean="0"/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3995936" y="1052737"/>
            <a:ext cx="4786114" cy="5544615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cs typeface="Times New Roman" pitchFamily="18" charset="0"/>
              </a:rPr>
              <a:t>HN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 – бесцветная летучая жидкость, неограниченно растворимая в воде</a:t>
            </a:r>
            <a:r>
              <a:rPr lang="ru-RU" sz="2400" dirty="0" smtClean="0"/>
              <a:t> (</a:t>
            </a:r>
            <a:r>
              <a:rPr lang="ru-RU" sz="2400" dirty="0" smtClean="0">
                <a:cs typeface="Times New Roman" pitchFamily="18" charset="0"/>
              </a:rPr>
              <a:t>при содержании в растворе свыше 3% мас</a:t>
            </a:r>
            <a:r>
              <a:rPr lang="ru-RU" sz="2400" dirty="0" smtClean="0">
                <a:cs typeface="Tahoma" pitchFamily="34" charset="0"/>
              </a:rPr>
              <a:t>с</a:t>
            </a:r>
            <a:r>
              <a:rPr lang="ru-RU" sz="2400" dirty="0" smtClean="0">
                <a:cs typeface="Times New Roman" pitchFamily="18" charset="0"/>
              </a:rPr>
              <a:t>. – взрывоопасен</a:t>
            </a:r>
            <a:r>
              <a:rPr lang="ru-RU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rgbClr val="CC3300"/>
                </a:solidFill>
              </a:rPr>
              <a:t>Протолиз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в </a:t>
            </a:r>
            <a:r>
              <a:rPr lang="ru-RU" sz="2400" dirty="0" err="1" smtClean="0">
                <a:cs typeface="Times New Roman" pitchFamily="18" charset="0"/>
              </a:rPr>
              <a:t>водн</a:t>
            </a:r>
            <a:r>
              <a:rPr lang="ru-RU" sz="2400" dirty="0" smtClean="0"/>
              <a:t>.</a:t>
            </a:r>
            <a:r>
              <a:rPr lang="ru-RU" sz="2400" dirty="0" smtClean="0">
                <a:cs typeface="Times New Roman" pitchFamily="18" charset="0"/>
              </a:rPr>
              <a:t> р</a:t>
            </a:r>
            <a:r>
              <a:rPr lang="ru-RU" sz="2400" dirty="0" smtClean="0"/>
              <a:t>-</a:t>
            </a:r>
            <a:r>
              <a:rPr lang="ru-RU" sz="2400" dirty="0" smtClean="0">
                <a:cs typeface="Times New Roman" pitchFamily="18" charset="0"/>
              </a:rPr>
              <a:t>ре: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HN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+ H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</a:t>
            </a:r>
            <a:r>
              <a:rPr lang="ru-RU" sz="2400" dirty="0" smtClean="0"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 N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ru-RU" sz="2400" baseline="30000" dirty="0" smtClean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cs typeface="Times New Roman" pitchFamily="18" charset="0"/>
              </a:rPr>
              <a:t> + H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O</a:t>
            </a:r>
            <a:r>
              <a:rPr lang="en-US" sz="2400" baseline="30000" dirty="0" smtClean="0">
                <a:cs typeface="Times New Roman" pitchFamily="18" charset="0"/>
              </a:rPr>
              <a:t>+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рН </a:t>
            </a:r>
            <a:r>
              <a:rPr lang="ru-RU" sz="2400" dirty="0" smtClean="0">
                <a:sym typeface="Symbol" pitchFamily="18" charset="2"/>
              </a:rPr>
              <a:t> 7; </a:t>
            </a:r>
            <a:r>
              <a:rPr lang="en-US" sz="2400" i="1" dirty="0" smtClean="0">
                <a:cs typeface="Times New Roman" pitchFamily="18" charset="0"/>
              </a:rPr>
              <a:t>K</a:t>
            </a:r>
            <a:r>
              <a:rPr lang="en-US" sz="2400" baseline="-30000" dirty="0" smtClean="0">
                <a:cs typeface="Times New Roman" pitchFamily="18" charset="0"/>
              </a:rPr>
              <a:t>K</a:t>
            </a:r>
            <a:r>
              <a:rPr lang="en-US" sz="2400" dirty="0" smtClean="0">
                <a:cs typeface="Times New Roman" pitchFamily="18" charset="0"/>
              </a:rPr>
              <a:t> = 1,90 · 10</a:t>
            </a:r>
            <a:r>
              <a:rPr lang="en-US" sz="2400" baseline="30000" dirty="0" smtClean="0">
                <a:cs typeface="Times New Roman" pitchFamily="18" charset="0"/>
              </a:rPr>
              <a:t>–5</a:t>
            </a:r>
            <a:endParaRPr lang="ru-RU" sz="2400" baseline="300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Азид-анион </a:t>
            </a:r>
            <a:r>
              <a:rPr lang="en-US" sz="2400" dirty="0" smtClean="0">
                <a:cs typeface="Times New Roman" pitchFamily="18" charset="0"/>
              </a:rPr>
              <a:t>N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ru-RU" sz="2400" baseline="30000" dirty="0" smtClean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имеет линейную форму.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Соли </a:t>
            </a:r>
            <a:r>
              <a:rPr lang="en-US" sz="2400" dirty="0" smtClean="0"/>
              <a:t>MN</a:t>
            </a:r>
            <a:r>
              <a:rPr lang="en-US" sz="2400" baseline="-25000" dirty="0" smtClean="0"/>
              <a:t>3 </a:t>
            </a:r>
            <a:r>
              <a:rPr lang="ru-RU" sz="2400" dirty="0" smtClean="0"/>
              <a:t>подвергаются гидролизу (рН </a:t>
            </a:r>
            <a:r>
              <a:rPr lang="ru-RU" sz="2400" dirty="0" smtClean="0">
                <a:sym typeface="Symbol" pitchFamily="18" charset="2"/>
              </a:rPr>
              <a:t> 7</a:t>
            </a:r>
            <a:r>
              <a:rPr lang="ru-RU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Соли </a:t>
            </a:r>
            <a:r>
              <a:rPr lang="en-US" sz="2400" dirty="0" smtClean="0"/>
              <a:t>MN</a:t>
            </a:r>
            <a:r>
              <a:rPr lang="en-US" sz="2400" baseline="-25000" dirty="0" smtClean="0"/>
              <a:t>3 </a:t>
            </a:r>
            <a:r>
              <a:rPr lang="ru-RU" sz="2400" dirty="0" smtClean="0"/>
              <a:t>(</a:t>
            </a:r>
            <a:r>
              <a:rPr lang="en-US" sz="2400" dirty="0" smtClean="0"/>
              <a:t>M = Ag, Cu…</a:t>
            </a:r>
            <a:r>
              <a:rPr lang="ru-RU" sz="2400" dirty="0" smtClean="0"/>
              <a:t>) взрывоопасны (</a:t>
            </a:r>
            <a:r>
              <a:rPr lang="ru-RU" sz="2400" dirty="0" err="1" smtClean="0"/>
              <a:t>разл</a:t>
            </a:r>
            <a:r>
              <a:rPr lang="ru-RU" sz="2400" dirty="0" smtClean="0"/>
              <a:t>. на металл и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r>
              <a:rPr lang="ru-RU" sz="2400" dirty="0" smtClean="0"/>
              <a:t>. Растворимые соли очень ядовиты (как </a:t>
            </a:r>
            <a:r>
              <a:rPr lang="en-US" sz="2400" dirty="0" smtClean="0"/>
              <a:t>CN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).</a:t>
            </a:r>
            <a:endParaRPr lang="ru-RU" sz="2400" dirty="0" smtClean="0"/>
          </a:p>
        </p:txBody>
      </p:sp>
      <p:grpSp>
        <p:nvGrpSpPr>
          <p:cNvPr id="31748" name="Group 13"/>
          <p:cNvGrpSpPr>
            <a:grpSpLocks/>
          </p:cNvGrpSpPr>
          <p:nvPr/>
        </p:nvGrpSpPr>
        <p:grpSpPr bwMode="auto">
          <a:xfrm>
            <a:off x="990600" y="1905000"/>
            <a:ext cx="2362200" cy="762000"/>
            <a:chOff x="864" y="1056"/>
            <a:chExt cx="1488" cy="480"/>
          </a:xfrm>
        </p:grpSpPr>
        <p:sp>
          <p:nvSpPr>
            <p:cNvPr id="31768" name="Text Box 4"/>
            <p:cNvSpPr txBox="1">
              <a:spLocks noChangeArrowheads="1"/>
            </p:cNvSpPr>
            <p:nvPr/>
          </p:nvSpPr>
          <p:spPr bwMode="auto">
            <a:xfrm>
              <a:off x="1248" y="124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31769" name="Text Box 5"/>
            <p:cNvSpPr txBox="1">
              <a:spLocks noChangeArrowheads="1"/>
            </p:cNvSpPr>
            <p:nvPr/>
          </p:nvSpPr>
          <p:spPr bwMode="auto">
            <a:xfrm>
              <a:off x="1632" y="124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31770" name="Text Box 6"/>
            <p:cNvSpPr txBox="1">
              <a:spLocks noChangeArrowheads="1"/>
            </p:cNvSpPr>
            <p:nvPr/>
          </p:nvSpPr>
          <p:spPr bwMode="auto">
            <a:xfrm>
              <a:off x="2016" y="124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31771" name="Text Box 7"/>
            <p:cNvSpPr txBox="1">
              <a:spLocks noChangeArrowheads="1"/>
            </p:cNvSpPr>
            <p:nvPr/>
          </p:nvSpPr>
          <p:spPr bwMode="auto">
            <a:xfrm>
              <a:off x="864" y="105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</a:t>
              </a:r>
              <a:endParaRPr lang="ru-RU"/>
            </a:p>
          </p:txBody>
        </p:sp>
        <p:sp>
          <p:nvSpPr>
            <p:cNvPr id="31772" name="Line 8"/>
            <p:cNvSpPr>
              <a:spLocks noChangeShapeType="1"/>
            </p:cNvSpPr>
            <p:nvPr/>
          </p:nvSpPr>
          <p:spPr bwMode="auto">
            <a:xfrm>
              <a:off x="1104" y="124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73" name="Line 9"/>
            <p:cNvSpPr>
              <a:spLocks noChangeShapeType="1"/>
            </p:cNvSpPr>
            <p:nvPr/>
          </p:nvSpPr>
          <p:spPr bwMode="auto">
            <a:xfrm>
              <a:off x="1440" y="13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74" name="Line 10"/>
            <p:cNvSpPr>
              <a:spLocks noChangeShapeType="1"/>
            </p:cNvSpPr>
            <p:nvPr/>
          </p:nvSpPr>
          <p:spPr bwMode="auto">
            <a:xfrm>
              <a:off x="1440" y="14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75" name="Line 11"/>
            <p:cNvSpPr>
              <a:spLocks noChangeShapeType="1"/>
            </p:cNvSpPr>
            <p:nvPr/>
          </p:nvSpPr>
          <p:spPr bwMode="auto">
            <a:xfrm>
              <a:off x="1824" y="14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76" name="Line 12"/>
            <p:cNvSpPr>
              <a:spLocks noChangeShapeType="1"/>
            </p:cNvSpPr>
            <p:nvPr/>
          </p:nvSpPr>
          <p:spPr bwMode="auto">
            <a:xfrm>
              <a:off x="1824" y="13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31749" name="Group 24"/>
          <p:cNvGrpSpPr>
            <a:grpSpLocks/>
          </p:cNvGrpSpPr>
          <p:nvPr/>
        </p:nvGrpSpPr>
        <p:grpSpPr bwMode="auto">
          <a:xfrm>
            <a:off x="990600" y="3962400"/>
            <a:ext cx="2362200" cy="457200"/>
            <a:chOff x="3408" y="1152"/>
            <a:chExt cx="1488" cy="288"/>
          </a:xfrm>
        </p:grpSpPr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3792" y="115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4176" y="115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4560" y="115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3408" y="115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</a:t>
              </a:r>
              <a:endParaRPr lang="ru-RU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3600" y="12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3984" y="12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4368" y="12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4368" y="134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>
              <a:off x="4368" y="12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1750" name="Text Box 25"/>
          <p:cNvSpPr txBox="1">
            <a:spLocks noChangeArrowheads="1"/>
          </p:cNvSpPr>
          <p:nvPr/>
        </p:nvSpPr>
        <p:spPr bwMode="auto">
          <a:xfrm>
            <a:off x="1981200" y="2986088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CC3300"/>
                </a:solidFill>
                <a:sym typeface="Wingdings 3" pitchFamily="18" charset="2"/>
              </a:rPr>
              <a:t></a:t>
            </a:r>
            <a:endParaRPr lang="ru-RU" sz="3200">
              <a:solidFill>
                <a:srgbClr val="CC3300"/>
              </a:solidFill>
            </a:endParaRPr>
          </a:p>
        </p:txBody>
      </p:sp>
      <p:sp>
        <p:nvSpPr>
          <p:cNvPr id="31751" name="Text Box 26"/>
          <p:cNvSpPr txBox="1">
            <a:spLocks noChangeArrowheads="1"/>
          </p:cNvSpPr>
          <p:nvPr/>
        </p:nvSpPr>
        <p:spPr bwMode="auto">
          <a:xfrm>
            <a:off x="609600" y="2590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>
                <a:cs typeface="Times New Roman" pitchFamily="18" charset="0"/>
              </a:rPr>
              <a:t>тип гибридизации </a:t>
            </a:r>
            <a:r>
              <a:rPr lang="en-US" sz="1800" i="1">
                <a:cs typeface="Times New Roman" pitchFamily="18" charset="0"/>
              </a:rPr>
              <a:t>sp </a:t>
            </a:r>
            <a:r>
              <a:rPr lang="ru-RU" sz="1800" baseline="30000">
                <a:cs typeface="Times New Roman" pitchFamily="18" charset="0"/>
              </a:rPr>
              <a:t>2</a:t>
            </a:r>
            <a:r>
              <a:rPr lang="en-US" sz="1800">
                <a:cs typeface="Times New Roman" pitchFamily="18" charset="0"/>
              </a:rPr>
              <a:t>, </a:t>
            </a:r>
            <a:r>
              <a:rPr lang="en-US" sz="1800" i="1">
                <a:cs typeface="Times New Roman" pitchFamily="18" charset="0"/>
              </a:rPr>
              <a:t>sp</a:t>
            </a:r>
            <a:endParaRPr lang="ru-RU" sz="1800">
              <a:cs typeface="Times New Roman" pitchFamily="18" charset="0"/>
            </a:endParaRPr>
          </a:p>
        </p:txBody>
      </p:sp>
      <p:sp>
        <p:nvSpPr>
          <p:cNvPr id="31752" name="Text Box 27"/>
          <p:cNvSpPr txBox="1">
            <a:spLocks noChangeArrowheads="1"/>
          </p:cNvSpPr>
          <p:nvPr/>
        </p:nvSpPr>
        <p:spPr bwMode="auto">
          <a:xfrm>
            <a:off x="1676400" y="1828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CC"/>
                </a:solidFill>
                <a:sym typeface="Symbol" pitchFamily="18" charset="2"/>
              </a:rPr>
              <a:t></a:t>
            </a:r>
            <a:r>
              <a:rPr lang="en-US">
                <a:solidFill>
                  <a:srgbClr val="FF33CC"/>
                </a:solidFill>
                <a:sym typeface="Symbol" pitchFamily="18" charset="2"/>
              </a:rPr>
              <a:t>,</a:t>
            </a:r>
            <a:r>
              <a:rPr lang="ru-RU">
                <a:solidFill>
                  <a:srgbClr val="FF33CC"/>
                </a:solidFill>
                <a:sym typeface="Symbol" pitchFamily="18" charset="2"/>
              </a:rPr>
              <a:t></a:t>
            </a:r>
            <a:endParaRPr lang="ru-RU">
              <a:solidFill>
                <a:srgbClr val="FF33CC"/>
              </a:solidFill>
            </a:endParaRPr>
          </a:p>
        </p:txBody>
      </p:sp>
      <p:sp>
        <p:nvSpPr>
          <p:cNvPr id="31753" name="Text Box 28"/>
          <p:cNvSpPr txBox="1">
            <a:spLocks noChangeArrowheads="1"/>
          </p:cNvSpPr>
          <p:nvPr/>
        </p:nvSpPr>
        <p:spPr bwMode="auto">
          <a:xfrm>
            <a:off x="2362200" y="1828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CC"/>
                </a:solidFill>
                <a:sym typeface="Symbol" pitchFamily="18" charset="2"/>
              </a:rPr>
              <a:t></a:t>
            </a:r>
            <a:r>
              <a:rPr lang="en-US">
                <a:solidFill>
                  <a:srgbClr val="FF33CC"/>
                </a:solidFill>
                <a:sym typeface="Symbol" pitchFamily="18" charset="2"/>
              </a:rPr>
              <a:t>,</a:t>
            </a:r>
            <a:r>
              <a:rPr lang="ru-RU">
                <a:solidFill>
                  <a:srgbClr val="FF33CC"/>
                </a:solidFill>
                <a:sym typeface="Symbol" pitchFamily="18" charset="2"/>
              </a:rPr>
              <a:t></a:t>
            </a:r>
            <a:endParaRPr lang="ru-RU">
              <a:solidFill>
                <a:srgbClr val="FF33CC"/>
              </a:solidFill>
            </a:endParaRPr>
          </a:p>
        </p:txBody>
      </p:sp>
      <p:sp>
        <p:nvSpPr>
          <p:cNvPr id="31754" name="Text Box 29"/>
          <p:cNvSpPr txBox="1">
            <a:spLocks noChangeArrowheads="1"/>
          </p:cNvSpPr>
          <p:nvPr/>
        </p:nvSpPr>
        <p:spPr bwMode="auto">
          <a:xfrm>
            <a:off x="2362200" y="3581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CC"/>
                </a:solidFill>
                <a:sym typeface="Symbol" pitchFamily="18" charset="2"/>
              </a:rPr>
              <a:t></a:t>
            </a:r>
            <a:r>
              <a:rPr lang="en-US">
                <a:solidFill>
                  <a:srgbClr val="FF33CC"/>
                </a:solidFill>
                <a:sym typeface="Symbol" pitchFamily="18" charset="2"/>
              </a:rPr>
              <a:t>,</a:t>
            </a:r>
            <a:r>
              <a:rPr lang="ru-RU">
                <a:solidFill>
                  <a:srgbClr val="FF33CC"/>
                </a:solidFill>
                <a:sym typeface="Symbol" pitchFamily="18" charset="2"/>
              </a:rPr>
              <a:t></a:t>
            </a:r>
            <a:r>
              <a:rPr lang="en-US">
                <a:solidFill>
                  <a:srgbClr val="FF33CC"/>
                </a:solidFill>
                <a:sym typeface="Symbol" pitchFamily="18" charset="2"/>
              </a:rPr>
              <a:t>,</a:t>
            </a:r>
            <a:r>
              <a:rPr lang="ru-RU">
                <a:solidFill>
                  <a:srgbClr val="FF33CC"/>
                </a:solidFill>
                <a:sym typeface="Symbol" pitchFamily="18" charset="2"/>
              </a:rPr>
              <a:t></a:t>
            </a:r>
          </a:p>
        </p:txBody>
      </p:sp>
      <p:sp>
        <p:nvSpPr>
          <p:cNvPr id="31755" name="Text Box 30"/>
          <p:cNvSpPr txBox="1">
            <a:spLocks noChangeArrowheads="1"/>
          </p:cNvSpPr>
          <p:nvPr/>
        </p:nvSpPr>
        <p:spPr bwMode="auto">
          <a:xfrm>
            <a:off x="1828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CC"/>
                </a:solidFill>
                <a:sym typeface="Symbol" pitchFamily="18" charset="2"/>
              </a:rPr>
              <a:t></a:t>
            </a:r>
            <a:endParaRPr lang="ru-RU">
              <a:solidFill>
                <a:srgbClr val="FF33CC"/>
              </a:solidFill>
            </a:endParaRPr>
          </a:p>
        </p:txBody>
      </p:sp>
      <p:sp>
        <p:nvSpPr>
          <p:cNvPr id="31756" name="Text Box 31"/>
          <p:cNvSpPr txBox="1">
            <a:spLocks noChangeArrowheads="1"/>
          </p:cNvSpPr>
          <p:nvPr/>
        </p:nvSpPr>
        <p:spPr bwMode="auto">
          <a:xfrm>
            <a:off x="609600" y="44958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>
                <a:cs typeface="Times New Roman" pitchFamily="18" charset="0"/>
              </a:rPr>
              <a:t>тип гибридизации </a:t>
            </a:r>
            <a:r>
              <a:rPr lang="en-US" sz="1800" i="1">
                <a:cs typeface="Times New Roman" pitchFamily="18" charset="0"/>
              </a:rPr>
              <a:t>sp,</a:t>
            </a:r>
            <a:r>
              <a:rPr lang="ru-RU" sz="1800">
                <a:cs typeface="Times New Roman" pitchFamily="18" charset="0"/>
              </a:rPr>
              <a:t> </a:t>
            </a:r>
            <a:r>
              <a:rPr lang="en-US" sz="1800" i="1">
                <a:cs typeface="Times New Roman" pitchFamily="18" charset="0"/>
              </a:rPr>
              <a:t>sp</a:t>
            </a:r>
            <a:endParaRPr lang="ru-RU"/>
          </a:p>
        </p:txBody>
      </p:sp>
      <p:sp>
        <p:nvSpPr>
          <p:cNvPr id="31757" name="Text Box 32"/>
          <p:cNvSpPr txBox="1">
            <a:spLocks noChangeArrowheads="1"/>
          </p:cNvSpPr>
          <p:nvPr/>
        </p:nvSpPr>
        <p:spPr bwMode="auto">
          <a:xfrm>
            <a:off x="609600" y="5867400"/>
            <a:ext cx="29718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Таутомерия </a:t>
            </a:r>
          </a:p>
        </p:txBody>
      </p:sp>
      <p:sp>
        <p:nvSpPr>
          <p:cNvPr id="31758" name="Rectangle 33"/>
          <p:cNvSpPr>
            <a:spLocks noChangeArrowheads="1"/>
          </p:cNvSpPr>
          <p:nvPr/>
        </p:nvSpPr>
        <p:spPr bwMode="auto">
          <a:xfrm>
            <a:off x="1447800" y="5105400"/>
            <a:ext cx="166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sym typeface="Symbol" pitchFamily="18" charset="2"/>
              </a:rPr>
              <a:t></a:t>
            </a:r>
            <a:r>
              <a:rPr lang="ru-RU"/>
              <a:t> = 0,</a:t>
            </a:r>
            <a:r>
              <a:rPr lang="en-US"/>
              <a:t>85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Д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72" y="476672"/>
            <a:ext cx="8784976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Окислительно-восстановительные свойства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395536" y="1484784"/>
            <a:ext cx="8561040" cy="4536504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C3300"/>
                </a:solidFill>
                <a:cs typeface="Times New Roman" pitchFamily="18" charset="0"/>
              </a:rPr>
              <a:t>Восстановительные свойства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азидоводорода</a:t>
            </a:r>
            <a:r>
              <a:rPr lang="ru-RU" sz="2800" dirty="0" smtClean="0">
                <a:cs typeface="Times New Roman" pitchFamily="18" charset="0"/>
              </a:rPr>
              <a:t> в растворе обусловлены легкостью превращения его в молекулярный азот: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HN</a:t>
            </a:r>
            <a:r>
              <a:rPr lang="ru-RU" sz="2800" baseline="-30000" dirty="0" smtClean="0">
                <a:cs typeface="Times New Roman" pitchFamily="18" charset="0"/>
              </a:rPr>
              <a:t>3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cs typeface="Times New Roman" pitchFamily="18" charset="0"/>
              </a:rPr>
              <a:t>2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i="1" dirty="0" smtClean="0"/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dirty="0" smtClean="0">
                <a:cs typeface="Times New Roman" pitchFamily="18" charset="0"/>
              </a:rPr>
              <a:t> = 3</a:t>
            </a:r>
            <a:r>
              <a:rPr lang="en-US" sz="2800" dirty="0" smtClean="0">
                <a:cs typeface="Times New Roman" pitchFamily="18" charset="0"/>
              </a:rPr>
              <a:t>N</a:t>
            </a:r>
            <a:r>
              <a:rPr lang="ru-RU" sz="2800" baseline="-30000" dirty="0" smtClean="0">
                <a:cs typeface="Times New Roman" pitchFamily="18" charset="0"/>
              </a:rPr>
              <a:t>2</a:t>
            </a:r>
            <a:r>
              <a:rPr lang="ru-RU" sz="2800" dirty="0" smtClean="0">
                <a:cs typeface="Times New Roman" pitchFamily="18" charset="0"/>
              </a:rPr>
              <a:t> + 2</a:t>
            </a:r>
            <a:r>
              <a:rPr lang="en-US" sz="2800" dirty="0" smtClean="0">
                <a:cs typeface="Times New Roman" pitchFamily="18" charset="0"/>
              </a:rPr>
              <a:t>H</a:t>
            </a:r>
            <a:r>
              <a:rPr lang="ru-RU" sz="2800" baseline="30000" dirty="0" smtClean="0">
                <a:cs typeface="Times New Roman" pitchFamily="18" charset="0"/>
              </a:rPr>
              <a:t>+</a:t>
            </a:r>
            <a:r>
              <a:rPr lang="ru-RU" sz="2800" dirty="0" smtClean="0">
                <a:cs typeface="Times New Roman" pitchFamily="18" charset="0"/>
              </a:rPr>
              <a:t>; </a:t>
            </a: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800" dirty="0" smtClean="0">
                <a:solidFill>
                  <a:srgbClr val="CC3300"/>
                </a:solidFill>
                <a:cs typeface="Times New Roman" pitchFamily="18" charset="0"/>
              </a:rPr>
              <a:t> = –3,10 В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800" dirty="0" smtClean="0"/>
              <a:t> </a:t>
            </a:r>
            <a:r>
              <a:rPr lang="ru-RU" sz="2800" dirty="0" err="1" smtClean="0">
                <a:cs typeface="Times New Roman" pitchFamily="18" charset="0"/>
              </a:rPr>
              <a:t>Азидоводород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smtClean="0"/>
              <a:t>–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3300"/>
                </a:solidFill>
                <a:cs typeface="Times New Roman" pitchFamily="18" charset="0"/>
              </a:rPr>
              <a:t>окислител</a:t>
            </a:r>
            <a:r>
              <a:rPr lang="ru-RU" sz="2800" dirty="0" smtClean="0">
                <a:solidFill>
                  <a:srgbClr val="CC3300"/>
                </a:solidFill>
                <a:cs typeface="Tahoma" pitchFamily="34" charset="0"/>
              </a:rPr>
              <a:t>ь</a:t>
            </a:r>
            <a:r>
              <a:rPr lang="ru-RU" sz="2800" dirty="0" smtClean="0">
                <a:cs typeface="Times New Roman" pitchFamily="18" charset="0"/>
              </a:rPr>
              <a:t> по отношению к веществам с сильными восстановительными свойствами: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>HN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 + 3HI = N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 + NH</a:t>
            </a:r>
            <a:r>
              <a:rPr lang="en-US" sz="2800" baseline="-300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I + I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endParaRPr lang="ru-RU" sz="28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64488" cy="838200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Элементы </a:t>
            </a:r>
            <a:r>
              <a:rPr lang="en-US" sz="3600" dirty="0" smtClean="0"/>
              <a:t>V</a:t>
            </a:r>
            <a:r>
              <a:rPr lang="ru-RU" sz="3600" dirty="0" smtClean="0"/>
              <a:t>А-группы (все, кроме </a:t>
            </a:r>
            <a:r>
              <a:rPr lang="en-US" sz="3600" dirty="0" smtClean="0"/>
              <a:t>N)</a:t>
            </a:r>
            <a:endParaRPr lang="ru-RU" sz="3600" dirty="0" smtClean="0"/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>
          <a:xfrm>
            <a:off x="838200" y="1524000"/>
            <a:ext cx="7772400" cy="10668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tx2"/>
                </a:solidFill>
              </a:rPr>
              <a:t> Общая электронная формула: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cs typeface="Times New Roman" pitchFamily="18" charset="0"/>
              </a:rPr>
              <a:t>[…] </a:t>
            </a:r>
            <a:r>
              <a:rPr lang="en-US" i="1" smtClean="0">
                <a:solidFill>
                  <a:srgbClr val="FF0066"/>
                </a:solidFill>
                <a:cs typeface="Times New Roman" pitchFamily="18" charset="0"/>
              </a:rPr>
              <a:t>ns</a:t>
            </a:r>
            <a:r>
              <a:rPr lang="ru-RU" i="1" smtClean="0">
                <a:solidFill>
                  <a:srgbClr val="FF0066"/>
                </a:solidFill>
              </a:rPr>
              <a:t> </a:t>
            </a:r>
            <a:r>
              <a:rPr lang="en-US" baseline="30000" smtClean="0">
                <a:solidFill>
                  <a:srgbClr val="FF0066"/>
                </a:solidFill>
                <a:cs typeface="Times New Roman" pitchFamily="18" charset="0"/>
              </a:rPr>
              <a:t>2</a:t>
            </a:r>
            <a:r>
              <a:rPr lang="en-US" smtClean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lang="en-US" i="1" smtClean="0">
                <a:solidFill>
                  <a:schemeClr val="tx2"/>
                </a:solidFill>
                <a:cs typeface="Times New Roman" pitchFamily="18" charset="0"/>
              </a:rPr>
              <a:t>n–</a:t>
            </a:r>
            <a:r>
              <a:rPr lang="en-US" smtClean="0">
                <a:solidFill>
                  <a:schemeClr val="tx2"/>
                </a:solidFill>
                <a:cs typeface="Times New Roman" pitchFamily="18" charset="0"/>
              </a:rPr>
              <a:t>1)</a:t>
            </a:r>
            <a:r>
              <a:rPr lang="en-US" i="1" smtClean="0">
                <a:solidFill>
                  <a:schemeClr val="tx2"/>
                </a:solidFill>
                <a:cs typeface="Times New Roman" pitchFamily="18" charset="0"/>
              </a:rPr>
              <a:t>d</a:t>
            </a:r>
            <a:r>
              <a:rPr lang="ru-RU" i="1" smtClean="0">
                <a:solidFill>
                  <a:schemeClr val="tx2"/>
                </a:solidFill>
              </a:rPr>
              <a:t> </a:t>
            </a:r>
            <a:r>
              <a:rPr lang="en-US" baseline="30000" smtClean="0">
                <a:solidFill>
                  <a:schemeClr val="tx2"/>
                </a:solidFill>
                <a:cs typeface="Times New Roman" pitchFamily="18" charset="0"/>
              </a:rPr>
              <a:t>10</a:t>
            </a:r>
            <a:r>
              <a:rPr lang="en-US" i="1" smtClean="0">
                <a:solidFill>
                  <a:srgbClr val="FF0066"/>
                </a:solidFill>
                <a:cs typeface="Times New Roman" pitchFamily="18" charset="0"/>
              </a:rPr>
              <a:t>np</a:t>
            </a:r>
            <a:r>
              <a:rPr lang="ru-RU" i="1" smtClean="0">
                <a:solidFill>
                  <a:srgbClr val="FF0066"/>
                </a:solidFill>
              </a:rPr>
              <a:t> </a:t>
            </a:r>
            <a:r>
              <a:rPr lang="ru-RU" baseline="30000" smtClean="0">
                <a:solidFill>
                  <a:srgbClr val="FF0066"/>
                </a:solidFill>
              </a:rPr>
              <a:t>3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80391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3200"/>
              <a:t> Степени окисления:</a:t>
            </a:r>
            <a:r>
              <a:rPr lang="en-US" sz="3200"/>
              <a:t> </a:t>
            </a:r>
            <a:r>
              <a:rPr lang="en-US" sz="3200">
                <a:cs typeface="Tahoma" pitchFamily="34" charset="0"/>
              </a:rPr>
              <a:t>	–III, 0, +III, +V</a:t>
            </a:r>
            <a:endParaRPr lang="ru-RU"/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1295400" y="3657600"/>
            <a:ext cx="1447800" cy="609600"/>
            <a:chOff x="432" y="2304"/>
            <a:chExt cx="912" cy="384"/>
          </a:xfrm>
        </p:grpSpPr>
        <p:grpSp>
          <p:nvGrpSpPr>
            <p:cNvPr id="5147" name="Group 7"/>
            <p:cNvGrpSpPr>
              <a:grpSpLocks/>
            </p:cNvGrpSpPr>
            <p:nvPr/>
          </p:nvGrpSpPr>
          <p:grpSpPr bwMode="auto">
            <a:xfrm>
              <a:off x="960" y="2304"/>
              <a:ext cx="384" cy="384"/>
              <a:chOff x="960" y="3360"/>
              <a:chExt cx="384" cy="384"/>
            </a:xfrm>
          </p:grpSpPr>
          <p:sp>
            <p:nvSpPr>
              <p:cNvPr id="5149" name="Rectangle 4"/>
              <p:cNvSpPr>
                <a:spLocks noChangeArrowheads="1"/>
              </p:cNvSpPr>
              <p:nvPr/>
            </p:nvSpPr>
            <p:spPr bwMode="auto">
              <a:xfrm>
                <a:off x="960" y="336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0" name="Line 5"/>
              <p:cNvSpPr>
                <a:spLocks noChangeShapeType="1"/>
              </p:cNvSpPr>
              <p:nvPr/>
            </p:nvSpPr>
            <p:spPr bwMode="auto">
              <a:xfrm flipV="1">
                <a:off x="1104" y="34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151" name="Line 6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5148" name="Text Box 25"/>
            <p:cNvSpPr txBox="1">
              <a:spLocks noChangeArrowheads="1"/>
            </p:cNvSpPr>
            <p:nvPr/>
          </p:nvSpPr>
          <p:spPr bwMode="auto">
            <a:xfrm>
              <a:off x="432" y="240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000" i="1"/>
                <a:t>ns </a:t>
              </a:r>
              <a:r>
                <a:rPr lang="en-US" sz="2000" baseline="30000"/>
                <a:t>2</a:t>
              </a:r>
              <a:endParaRPr lang="ru-RU" sz="2000" baseline="30000"/>
            </a:p>
          </p:txBody>
        </p:sp>
      </p:grpSp>
      <p:grpSp>
        <p:nvGrpSpPr>
          <p:cNvPr id="5126" name="Group 29"/>
          <p:cNvGrpSpPr>
            <a:grpSpLocks/>
          </p:cNvGrpSpPr>
          <p:nvPr/>
        </p:nvGrpSpPr>
        <p:grpSpPr bwMode="auto">
          <a:xfrm>
            <a:off x="3048000" y="3048000"/>
            <a:ext cx="1828800" cy="1158875"/>
            <a:chOff x="1536" y="1968"/>
            <a:chExt cx="1152" cy="730"/>
          </a:xfrm>
        </p:grpSpPr>
        <p:grpSp>
          <p:nvGrpSpPr>
            <p:cNvPr id="5136" name="Group 18"/>
            <p:cNvGrpSpPr>
              <a:grpSpLocks/>
            </p:cNvGrpSpPr>
            <p:nvPr/>
          </p:nvGrpSpPr>
          <p:grpSpPr bwMode="auto">
            <a:xfrm>
              <a:off x="1536" y="1968"/>
              <a:ext cx="1152" cy="384"/>
              <a:chOff x="1536" y="1872"/>
              <a:chExt cx="1152" cy="384"/>
            </a:xfrm>
          </p:grpSpPr>
          <p:grpSp>
            <p:nvGrpSpPr>
              <p:cNvPr id="5138" name="Group 11"/>
              <p:cNvGrpSpPr>
                <a:grpSpLocks/>
              </p:cNvGrpSpPr>
              <p:nvPr/>
            </p:nvGrpSpPr>
            <p:grpSpPr bwMode="auto">
              <a:xfrm>
                <a:off x="1536" y="1872"/>
                <a:ext cx="384" cy="384"/>
                <a:chOff x="1536" y="1920"/>
                <a:chExt cx="384" cy="384"/>
              </a:xfrm>
            </p:grpSpPr>
            <p:sp>
              <p:nvSpPr>
                <p:cNvPr id="5145" name="Rectangle 9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9" name="Group 12"/>
              <p:cNvGrpSpPr>
                <a:grpSpLocks/>
              </p:cNvGrpSpPr>
              <p:nvPr/>
            </p:nvGrpSpPr>
            <p:grpSpPr bwMode="auto">
              <a:xfrm>
                <a:off x="1920" y="1872"/>
                <a:ext cx="384" cy="384"/>
                <a:chOff x="1536" y="1920"/>
                <a:chExt cx="384" cy="384"/>
              </a:xfrm>
            </p:grpSpPr>
            <p:sp>
              <p:nvSpPr>
                <p:cNvPr id="51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40" name="Group 15"/>
              <p:cNvGrpSpPr>
                <a:grpSpLocks/>
              </p:cNvGrpSpPr>
              <p:nvPr/>
            </p:nvGrpSpPr>
            <p:grpSpPr bwMode="auto">
              <a:xfrm>
                <a:off x="2304" y="1872"/>
                <a:ext cx="384" cy="384"/>
                <a:chOff x="1536" y="1920"/>
                <a:chExt cx="384" cy="384"/>
              </a:xfrm>
            </p:grpSpPr>
            <p:sp>
              <p:nvSpPr>
                <p:cNvPr id="5141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5137" name="Text Box 27"/>
            <p:cNvSpPr txBox="1">
              <a:spLocks noChangeArrowheads="1"/>
            </p:cNvSpPr>
            <p:nvPr/>
          </p:nvSpPr>
          <p:spPr bwMode="auto">
            <a:xfrm>
              <a:off x="1728" y="244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1"/>
                <a:t>np </a:t>
              </a:r>
              <a:r>
                <a:rPr lang="en-US" sz="2000" baseline="30000"/>
                <a:t>3</a:t>
              </a:r>
              <a:endParaRPr lang="ru-RU" sz="2000" baseline="30000"/>
            </a:p>
          </p:txBody>
        </p:sp>
      </p:grpSp>
      <p:grpSp>
        <p:nvGrpSpPr>
          <p:cNvPr id="5127" name="Group 31"/>
          <p:cNvGrpSpPr>
            <a:grpSpLocks/>
          </p:cNvGrpSpPr>
          <p:nvPr/>
        </p:nvGrpSpPr>
        <p:grpSpPr bwMode="auto">
          <a:xfrm>
            <a:off x="5181600" y="2667000"/>
            <a:ext cx="3048000" cy="1158875"/>
            <a:chOff x="3264" y="1680"/>
            <a:chExt cx="1920" cy="730"/>
          </a:xfrm>
        </p:grpSpPr>
        <p:grpSp>
          <p:nvGrpSpPr>
            <p:cNvPr id="5129" name="Group 24"/>
            <p:cNvGrpSpPr>
              <a:grpSpLocks/>
            </p:cNvGrpSpPr>
            <p:nvPr/>
          </p:nvGrpSpPr>
          <p:grpSpPr bwMode="auto">
            <a:xfrm>
              <a:off x="3264" y="1680"/>
              <a:ext cx="1920" cy="384"/>
              <a:chOff x="3264" y="1680"/>
              <a:chExt cx="1920" cy="384"/>
            </a:xfrm>
          </p:grpSpPr>
          <p:sp>
            <p:nvSpPr>
              <p:cNvPr id="5131" name="Rectangle 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Rectangle 20"/>
              <p:cNvSpPr>
                <a:spLocks noChangeArrowheads="1"/>
              </p:cNvSpPr>
              <p:nvPr/>
            </p:nvSpPr>
            <p:spPr bwMode="auto">
              <a:xfrm>
                <a:off x="4800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" name="Rectangle 21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4" name="Rectangle 22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5" name="Rectangle 23"/>
              <p:cNvSpPr>
                <a:spLocks noChangeArrowheads="1"/>
              </p:cNvSpPr>
              <p:nvPr/>
            </p:nvSpPr>
            <p:spPr bwMode="auto">
              <a:xfrm>
                <a:off x="3648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0" name="Text Box 28"/>
            <p:cNvSpPr txBox="1">
              <a:spLocks noChangeArrowheads="1"/>
            </p:cNvSpPr>
            <p:nvPr/>
          </p:nvSpPr>
          <p:spPr bwMode="auto">
            <a:xfrm>
              <a:off x="3888" y="216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1"/>
                <a:t>nd </a:t>
              </a:r>
              <a:r>
                <a:rPr lang="en-US" sz="2000" baseline="30000"/>
                <a:t>0</a:t>
              </a:r>
              <a:endParaRPr lang="ru-RU" sz="2000" baseline="30000"/>
            </a:p>
          </p:txBody>
        </p:sp>
      </p:grpSp>
      <p:sp>
        <p:nvSpPr>
          <p:cNvPr id="5128" name="Text Box 32"/>
          <p:cNvSpPr txBox="1">
            <a:spLocks noChangeArrowheads="1"/>
          </p:cNvSpPr>
          <p:nvPr/>
        </p:nvSpPr>
        <p:spPr bwMode="auto">
          <a:xfrm>
            <a:off x="762000" y="4419600"/>
            <a:ext cx="78486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/>
              <a:t> Валентные возможности: </a:t>
            </a:r>
            <a:r>
              <a:rPr lang="en-US" sz="3200"/>
              <a:t>                          	</a:t>
            </a:r>
            <a:r>
              <a:rPr lang="en-US" sz="3200">
                <a:solidFill>
                  <a:srgbClr val="CC0000"/>
                </a:solidFill>
              </a:rPr>
              <a:t>N </a:t>
            </a:r>
            <a:r>
              <a:rPr lang="en-US" sz="3200"/>
              <a:t>– 3, 4;          </a:t>
            </a:r>
            <a:r>
              <a:rPr lang="en-US" sz="3200">
                <a:solidFill>
                  <a:srgbClr val="CC0000"/>
                </a:solidFill>
              </a:rPr>
              <a:t>P, As, Sb, Bi</a:t>
            </a:r>
            <a:r>
              <a:rPr lang="en-US" sz="3200"/>
              <a:t> – 3 </a:t>
            </a:r>
            <a:r>
              <a:rPr lang="en-US" sz="3200">
                <a:sym typeface="Symbol" pitchFamily="18" charset="2"/>
              </a:rPr>
              <a:t> 6</a:t>
            </a:r>
            <a:endParaRPr lang="ru-RU" sz="32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" y="764704"/>
            <a:ext cx="441785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92076"/>
            <a:ext cx="8552755" cy="775558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Простые в-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As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 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432" y="840775"/>
            <a:ext cx="5112568" cy="150810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N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молекулярное соединение в любом агрегатном состоянии, кроме гигантских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5" descr="Картинки по запросу p4 phosphorus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7325" y="3332151"/>
            <a:ext cx="8849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утвердительный. Азот может быть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лигандом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Следовательно –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(по Льюису).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325" y="2378044"/>
            <a:ext cx="837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фиксации атмосферного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№1: - Азот – 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8" y="4361042"/>
            <a:ext cx="900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[Ru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Cl]Cl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Ru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(N</a:t>
            </a:r>
            <a:r>
              <a:rPr lang="en-US" sz="2800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]Cl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+ 2HCl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3" y="5013176"/>
            <a:ext cx="91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2[(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4+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3747" y="5733256"/>
            <a:ext cx="913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[(NH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Ru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NN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Ru(NH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4+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из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BH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+H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Ru+OH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(реакции Альберта Аллена, изучены 1965-1968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93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animBg="1"/>
      <p:bldP spid="6" grpId="0"/>
      <p:bldP spid="7" grpId="0"/>
      <p:bldP spid="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92076"/>
            <a:ext cx="8552755" cy="775558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Простые в-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As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 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886777"/>
            <a:ext cx="400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молекулы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находятся в любых фазах простого вещества, кроме гигантских давлений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5" descr="Картинки по запросу p4 phosphorus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7325" y="3356992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если фаза метастабильна?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Вопрос №2: - есть ли другие формы азота?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002989"/>
            <a:ext cx="5247995" cy="4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509" y="584840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Xiaoli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Wang,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Jianfu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e.t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Layered polymeric nitrogen in RbN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at high pressures //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Scientific Reports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Article number: 16677 (2015)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doi:10.1038/srep16677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8101" y="5325189"/>
            <a:ext cx="53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Ответ, похоже, утвердительный.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2363716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  <p:bldP spid="7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92076"/>
            <a:ext cx="8552755" cy="775558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Простые в-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As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 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886777"/>
            <a:ext cx="400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молекулы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находятся в любых фазах простого вещества, кроме гигантских давлений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5" descr="Картинки по запросу p4 phosphorus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4690" y="338688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если давления велики?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Вопрос №2: - есть ли другие формы азота?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861" y="601856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Tomasino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M. Kim, J. Smith, and 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C. S.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</a:rPr>
              <a:t>Yoo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 Phys. Rev.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 113, 205502 (2014)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01" y="5325189"/>
            <a:ext cx="53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Ответ, похоже, утвердительный.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86777"/>
            <a:ext cx="35814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073525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2260" y="52262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06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3163"/>
            <a:ext cx="7620000" cy="838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росты</a:t>
            </a:r>
            <a:r>
              <a:rPr lang="ru-RU" sz="3600" dirty="0" smtClean="0">
                <a:latin typeface="Times New Roman" pitchFamily="18" charset="0"/>
              </a:rPr>
              <a:t>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err="1" smtClean="0">
                <a:latin typeface="Times New Roman" pitchFamily="18" charset="0"/>
              </a:rPr>
              <a:t>а</a:t>
            </a:r>
            <a:r>
              <a:rPr lang="ru-RU" dirty="0" smtClean="0"/>
              <a:t> 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2(</a:t>
            </a:r>
            <a:r>
              <a:rPr lang="ru-RU" sz="3200" baseline="-25000" dirty="0" smtClean="0"/>
              <a:t>г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P</a:t>
            </a:r>
            <a:r>
              <a:rPr lang="en-US" sz="3200" baseline="-25000" dirty="0" smtClean="0"/>
              <a:t>4</a:t>
            </a:r>
            <a:r>
              <a:rPr lang="ru-RU" sz="3200" baseline="-25000" dirty="0" smtClean="0"/>
              <a:t>(т)</a:t>
            </a:r>
            <a:r>
              <a:rPr lang="en-US" sz="3200" dirty="0" smtClean="0"/>
              <a:t> As </a:t>
            </a:r>
            <a:r>
              <a:rPr lang="ru-RU" sz="3200" baseline="-25000" dirty="0" smtClean="0"/>
              <a:t>(т)</a:t>
            </a:r>
            <a:r>
              <a:rPr lang="en-US" sz="3200" dirty="0" smtClean="0"/>
              <a:t> </a:t>
            </a:r>
            <a:r>
              <a:rPr lang="en-US" sz="3200" dirty="0" err="1" smtClean="0"/>
              <a:t>Sb</a:t>
            </a:r>
            <a:r>
              <a:rPr lang="ru-RU" sz="3200" baseline="-25000" dirty="0" smtClean="0"/>
              <a:t>(т) </a:t>
            </a:r>
            <a:r>
              <a:rPr lang="en-US" sz="3200" dirty="0" smtClean="0"/>
              <a:t>Bi  </a:t>
            </a:r>
            <a:endParaRPr lang="ru-RU" sz="3200" dirty="0" smtClean="0"/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4764360" y="1021695"/>
            <a:ext cx="3581400" cy="542925"/>
            <a:chOff x="2880" y="768"/>
            <a:chExt cx="2256" cy="342"/>
          </a:xfrm>
        </p:grpSpPr>
        <p:sp>
          <p:nvSpPr>
            <p:cNvPr id="6183" name="Line 5"/>
            <p:cNvSpPr>
              <a:spLocks noChangeShapeType="1"/>
            </p:cNvSpPr>
            <p:nvPr/>
          </p:nvSpPr>
          <p:spPr bwMode="auto">
            <a:xfrm>
              <a:off x="2880" y="768"/>
              <a:ext cx="225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84" name="Text Box 6"/>
            <p:cNvSpPr txBox="1">
              <a:spLocks noChangeArrowheads="1"/>
            </p:cNvSpPr>
            <p:nvPr/>
          </p:nvSpPr>
          <p:spPr bwMode="auto">
            <a:xfrm>
              <a:off x="2880" y="816"/>
              <a:ext cx="2064" cy="29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dirty="0"/>
                <a:t>Рост </a:t>
              </a:r>
              <a:r>
                <a:rPr lang="ru-RU" dirty="0" err="1"/>
                <a:t>металличности</a:t>
              </a:r>
              <a:endParaRPr lang="ru-RU" dirty="0"/>
            </a:p>
          </p:txBody>
        </p:sp>
      </p:grp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7895"/>
            <a:ext cx="4666773" cy="14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106" y="252646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N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(молекулярное соединение в любом агрегатном состоянии,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кроме сверхвысоких давлений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824" y="1621016"/>
            <a:ext cx="22882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(молекулярное соединение в любом агрегатном состоянии, белый фосфор)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5" descr="Картинки по запросу p4 phosphorus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0" y="1590189"/>
            <a:ext cx="2052464" cy="19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9951"/>
            <a:ext cx="2868686" cy="24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5" y="3645024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99873" y="6138062"/>
            <a:ext cx="566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Полимеризация белого фосфора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кристаллич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структура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красного (фиолетового)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фосфора</a:t>
            </a:r>
          </a:p>
        </p:txBody>
      </p:sp>
      <p:pic>
        <p:nvPicPr>
          <p:cNvPr id="6193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6" y="4652162"/>
            <a:ext cx="48863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598521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Кристаллическая структура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черного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(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90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125" y="190698"/>
            <a:ext cx="8184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Тетраэдрические  мотивы, сохраняющиеся в сложных соединениях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P, As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5" descr="Картинки по запросу p4 phosphorus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534"/>
            <a:ext cx="5256584" cy="20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7916"/>
            <a:ext cx="1985576" cy="186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3" descr="Картинки по запросу realgar sulfide crystal structure"/>
          <p:cNvSpPr>
            <a:spLocks noChangeAspect="1" noChangeArrowheads="1"/>
          </p:cNvSpPr>
          <p:nvPr/>
        </p:nvSpPr>
        <p:spPr bwMode="auto">
          <a:xfrm>
            <a:off x="33972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6" y="3877045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325" y="5955191"/>
            <a:ext cx="316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минерал реальгар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02106"/>
            <a:ext cx="1608392" cy="20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56511"/>
            <a:ext cx="2632883" cy="204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03" y="5279386"/>
            <a:ext cx="2162182" cy="13899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54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10514" y="5355026"/>
            <a:ext cx="1862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инерал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аурипигмент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9638" y="1576804"/>
            <a:ext cx="123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1550</TotalTime>
  <Words>2434</Words>
  <Application>Microsoft Office PowerPoint</Application>
  <PresentationFormat>Экран (4:3)</PresentationFormat>
  <Paragraphs>431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Презентация PowerPoint</vt:lpstr>
      <vt:lpstr>Элементы V-A – группы</vt:lpstr>
      <vt:lpstr>Элементы VА-группы. Азот</vt:lpstr>
      <vt:lpstr>Элементы VА-группы (все, кроме N)</vt:lpstr>
      <vt:lpstr>Простые в-ва  N2, P4, As, Sb, Bi  </vt:lpstr>
      <vt:lpstr>Простые в-ва  N2, P4, As, Sb, Bi  </vt:lpstr>
      <vt:lpstr>Простые в-ва  N2, P4, As, Sb, Bi  </vt:lpstr>
      <vt:lpstr>Простые в-ва  N2(г) P4(т) As (т) Sb(т) Bi  </vt:lpstr>
      <vt:lpstr>Презентация PowerPoint</vt:lpstr>
      <vt:lpstr>Простые в-ва  N2(г) P4(т) As (т) Sb(т) Bi (т) </vt:lpstr>
      <vt:lpstr>Водородные соединения </vt:lpstr>
      <vt:lpstr>Водородные соединения</vt:lpstr>
      <vt:lpstr>Гидроксиды, кислоты </vt:lpstr>
      <vt:lpstr>Оксиды</vt:lpstr>
      <vt:lpstr>Степени окисления </vt:lpstr>
      <vt:lpstr>Распространение в природе</vt:lpstr>
      <vt:lpstr>Азот, фосфор</vt:lpstr>
      <vt:lpstr>Мышьяк, сурьма, висмут</vt:lpstr>
      <vt:lpstr>История открытия элементов</vt:lpstr>
      <vt:lpstr>Свойства азота</vt:lpstr>
      <vt:lpstr>Азот. Шкала степеней окисления</vt:lpstr>
      <vt:lpstr>Водородные соединения элементов  V-A- группы</vt:lpstr>
      <vt:lpstr>Получение и применение азота</vt:lpstr>
      <vt:lpstr>Водородные соединения азота</vt:lpstr>
      <vt:lpstr>Аммиак</vt:lpstr>
      <vt:lpstr>Аммиак в водном растворе</vt:lpstr>
      <vt:lpstr>Соли аммония</vt:lpstr>
      <vt:lpstr>Окислительно-восстановительные свойства</vt:lpstr>
      <vt:lpstr>Получение аммиака</vt:lpstr>
      <vt:lpstr>Гидразин N2H4 </vt:lpstr>
      <vt:lpstr>Протоноакцепторные свойства</vt:lpstr>
      <vt:lpstr>Окислительно-восстановительные свойства гидразина</vt:lpstr>
      <vt:lpstr>Гидроксиламин NH2OH</vt:lpstr>
      <vt:lpstr>Окислительно-восстановительные свойства гидроксиламина</vt:lpstr>
      <vt:lpstr>Азидоводород HN3</vt:lpstr>
      <vt:lpstr>Окислительно-восстановительные свойства</vt:lpstr>
    </vt:vector>
  </TitlesOfParts>
  <Company>фф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21</dc:title>
  <dc:creator>Comp</dc:creator>
  <cp:lastModifiedBy>ЕЖ</cp:lastModifiedBy>
  <cp:revision>80</cp:revision>
  <cp:lastPrinted>2018-06-01T05:06:41Z</cp:lastPrinted>
  <dcterms:created xsi:type="dcterms:W3CDTF">2008-11-06T07:54:39Z</dcterms:created>
  <dcterms:modified xsi:type="dcterms:W3CDTF">2018-06-01T05:08:21Z</dcterms:modified>
</cp:coreProperties>
</file>