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72" r:id="rId8"/>
    <p:sldId id="262" r:id="rId9"/>
    <p:sldId id="267" r:id="rId10"/>
    <p:sldId id="264" r:id="rId11"/>
    <p:sldId id="265" r:id="rId12"/>
    <p:sldId id="263" r:id="rId13"/>
    <p:sldId id="268" r:id="rId14"/>
    <p:sldId id="266" r:id="rId15"/>
    <p:sldId id="269" r:id="rId16"/>
    <p:sldId id="273" r:id="rId17"/>
    <p:sldId id="270" r:id="rId18"/>
    <p:sldId id="271" r:id="rId19"/>
    <p:sldId id="285" r:id="rId20"/>
    <p:sldId id="277" r:id="rId21"/>
    <p:sldId id="274" r:id="rId22"/>
    <p:sldId id="280" r:id="rId23"/>
    <p:sldId id="279" r:id="rId24"/>
    <p:sldId id="282" r:id="rId25"/>
    <p:sldId id="283" r:id="rId26"/>
    <p:sldId id="284" r:id="rId27"/>
    <p:sldId id="276" r:id="rId28"/>
    <p:sldId id="278" r:id="rId29"/>
    <p:sldId id="275" r:id="rId30"/>
    <p:sldId id="28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9900"/>
    <a:srgbClr val="DDE2F5"/>
    <a:srgbClr val="CC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-2580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30F536-3787-409D-ADF9-BDDF0543ED34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10C626-754A-4D61-B0E7-C84FD672A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0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2390F8-F90D-4D7E-B2D3-C84C1CCB9DEB}" type="datetimeFigureOut">
              <a:rPr lang="ru-RU"/>
              <a:pPr>
                <a:defRPr/>
              </a:pPr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1B08BB-F775-4CEA-B3DE-DDD2069A9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B55E521-D52A-4F17-86AD-6AC0CC126993}" type="slidenum">
              <a:rPr lang="ru-RU" sz="1200" smtClean="0"/>
              <a:pPr eaLnBrk="1" hangingPunct="1"/>
              <a:t>29</a:t>
            </a:fld>
            <a:endParaRPr lang="ru-RU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542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42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B43A0-776D-451F-BCF3-CA73EA36A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844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62233-814B-4FC2-9DB7-E81E2DB4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7442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78A8-60DC-46EE-A7C9-DE880C5D7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02774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A4FB0-DC1C-49D1-ADDB-188F4BBE9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19664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15AD1-C46D-4757-A292-6258FDB7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568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5379-F218-49E4-B09A-E1A9E173D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683197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F2EC0-8343-499A-AC9E-BA85830FC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4028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9D8C5-B86C-4A3D-870C-A7D8EB201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4070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50FCC-FF55-4CF1-8B24-5E7540C7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21170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CBA62-9A34-4CD1-9EF1-C3EFB11A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9858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B9C1-44A3-4D52-BD76-3F501D3E6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3113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4E63-80CD-4B81-8187-5E7BE3AB0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788126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6C42-29F3-4259-8107-566A8DBCB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70407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80699-4177-4E73-8C5B-48F539FE6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75010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434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5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436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6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7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8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9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439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9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439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0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69797A-1301-41C4-B26A-DED5685B5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video/&#1101;&#1083;&#1077;&#1084;&#1077;&#1085;&#1090;&#1099;/N2O3+NO2.AVI" TargetMode="External"/><Relationship Id="rId5" Type="http://schemas.openxmlformats.org/officeDocument/2006/relationships/hyperlink" Target="video/&#1101;&#1083;&#1077;&#1084;&#1077;&#1085;&#1090;&#1099;/Pb(NO3)2-vse.AVI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1628800"/>
            <a:ext cx="6768752" cy="324036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Азот: кислородные соединения.</a:t>
            </a:r>
          </a:p>
          <a:p>
            <a:pPr eaLnBrk="1" hangingPunct="1"/>
            <a:r>
              <a:rPr lang="ru-RU" sz="4000" dirty="0" smtClean="0"/>
              <a:t>Особенности химии фосфора</a:t>
            </a:r>
            <a:r>
              <a:rPr lang="en-US" sz="4000" dirty="0" smtClean="0"/>
              <a:t> </a:t>
            </a:r>
            <a:r>
              <a:rPr lang="ru-RU" sz="4000" dirty="0" smtClean="0"/>
              <a:t>и элементов его подгруппы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smtClean="0">
                <a:cs typeface="Times New Roman" pitchFamily="18" charset="0"/>
              </a:rPr>
              <a:t>Пентаоксид диазота N</a:t>
            </a:r>
            <a:r>
              <a:rPr lang="ru-RU" sz="3600" baseline="-30000" smtClean="0">
                <a:cs typeface="Times New Roman" pitchFamily="18" charset="0"/>
              </a:rPr>
              <a:t>2</a:t>
            </a:r>
            <a:r>
              <a:rPr lang="ru-RU" sz="3600" smtClean="0">
                <a:cs typeface="Times New Roman" pitchFamily="18" charset="0"/>
              </a:rPr>
              <a:t>O</a:t>
            </a:r>
            <a:r>
              <a:rPr lang="ru-RU" sz="3600" baseline="-30000" smtClean="0">
                <a:cs typeface="Times New Roman" pitchFamily="18" charset="0"/>
              </a:rPr>
              <a:t>5</a:t>
            </a:r>
            <a:r>
              <a:rPr lang="ru-RU" smtClean="0"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1229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3810000" cy="4800600"/>
          </a:xfrm>
          <a:solidFill>
            <a:srgbClr val="CCFFFF"/>
          </a:solidFill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sz="2400" smtClean="0"/>
              <a:t> </a:t>
            </a:r>
            <a:r>
              <a:rPr lang="ru-RU" sz="2400" smtClean="0">
                <a:cs typeface="Times New Roman" pitchFamily="18" charset="0"/>
              </a:rPr>
              <a:t>N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baseline="-30000" smtClean="0">
                <a:cs typeface="Times New Roman" pitchFamily="18" charset="0"/>
              </a:rPr>
              <a:t>5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/>
              <a:t> </a:t>
            </a:r>
            <a:r>
              <a:rPr lang="ru-RU" sz="2400" smtClean="0">
                <a:cs typeface="Times New Roman" pitchFamily="18" charset="0"/>
              </a:rPr>
              <a:t>– бесцв</a:t>
            </a:r>
            <a:r>
              <a:rPr lang="ru-RU" sz="2400" smtClean="0"/>
              <a:t>.</a:t>
            </a:r>
            <a:r>
              <a:rPr lang="ru-RU" sz="2400" smtClean="0">
                <a:cs typeface="Times New Roman" pitchFamily="18" charset="0"/>
              </a:rPr>
              <a:t> крист</a:t>
            </a:r>
            <a:r>
              <a:rPr lang="ru-RU" sz="2400" smtClean="0"/>
              <a:t>., </a:t>
            </a:r>
            <a:r>
              <a:rPr lang="ru-RU" sz="2400" smtClean="0">
                <a:cs typeface="Times New Roman" pitchFamily="18" charset="0"/>
              </a:rPr>
              <a:t>гигроскопич</a:t>
            </a:r>
            <a:r>
              <a:rPr lang="ru-RU" sz="2400" smtClean="0"/>
              <a:t>ен, т.пл. +41 </a:t>
            </a:r>
            <a:r>
              <a:rPr lang="ru-RU" sz="2400" smtClean="0">
                <a:cs typeface="Times New Roman" pitchFamily="18" charset="0"/>
              </a:rPr>
              <a:t>°</a:t>
            </a:r>
            <a:r>
              <a:rPr lang="ru-RU" sz="2400" smtClean="0"/>
              <a:t>С, т.субл. +32 </a:t>
            </a:r>
            <a:r>
              <a:rPr lang="ru-RU" sz="2400" smtClean="0">
                <a:cs typeface="Times New Roman" pitchFamily="18" charset="0"/>
              </a:rPr>
              <a:t>°</a:t>
            </a:r>
            <a:r>
              <a:rPr lang="ru-RU" sz="2400" smtClean="0"/>
              <a:t>С.</a:t>
            </a:r>
          </a:p>
          <a:p>
            <a:pPr eaLnBrk="1" hangingPunct="1">
              <a:lnSpc>
                <a:spcPct val="120000"/>
              </a:lnSpc>
            </a:pPr>
            <a:r>
              <a:rPr lang="ru-RU" sz="2400" smtClean="0">
                <a:cs typeface="Times New Roman" pitchFamily="18" charset="0"/>
              </a:rPr>
              <a:t> N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baseline="-30000" smtClean="0">
                <a:cs typeface="Times New Roman" pitchFamily="18" charset="0"/>
              </a:rPr>
              <a:t>5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/>
              <a:t> </a:t>
            </a:r>
            <a:r>
              <a:rPr lang="ru-RU" sz="2400" smtClean="0">
                <a:cs typeface="Times New Roman" pitchFamily="18" charset="0"/>
              </a:rPr>
              <a:t>– сильн</a:t>
            </a:r>
            <a:r>
              <a:rPr lang="ru-RU" sz="2400" smtClean="0"/>
              <a:t>ейший</a:t>
            </a:r>
            <a:r>
              <a:rPr lang="ru-RU" sz="2400" smtClean="0">
                <a:cs typeface="Times New Roman" pitchFamily="18" charset="0"/>
              </a:rPr>
              <a:t> окисл</a:t>
            </a:r>
            <a:r>
              <a:rPr lang="ru-RU" sz="2400" smtClean="0"/>
              <a:t>итель</a:t>
            </a:r>
            <a:r>
              <a:rPr lang="ru-RU" sz="2400" smtClean="0">
                <a:cs typeface="Times New Roman" pitchFamily="18" charset="0"/>
              </a:rPr>
              <a:t>. </a:t>
            </a:r>
            <a:endParaRPr lang="ru-RU" sz="2400" smtClean="0"/>
          </a:p>
          <a:p>
            <a:pPr eaLnBrk="1" hangingPunct="1"/>
            <a:r>
              <a:rPr lang="ru-RU" sz="2400" smtClean="0"/>
              <a:t> </a:t>
            </a:r>
            <a:r>
              <a:rPr lang="ru-RU" sz="2400" smtClean="0">
                <a:solidFill>
                  <a:srgbClr val="FF0066"/>
                </a:solidFill>
              </a:rPr>
              <a:t>Получение</a:t>
            </a:r>
            <a:r>
              <a:rPr lang="ru-RU" sz="2400" smtClean="0"/>
              <a:t>: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2NO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= 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5</a:t>
            </a:r>
            <a:r>
              <a:rPr lang="en-US" sz="2400" smtClean="0">
                <a:cs typeface="Times New Roman" pitchFamily="18" charset="0"/>
              </a:rPr>
              <a:t> + 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4HNO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+ P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10</a:t>
            </a:r>
            <a:r>
              <a:rPr lang="en-US" sz="2400" smtClean="0">
                <a:cs typeface="Times New Roman" pitchFamily="18" charset="0"/>
              </a:rPr>
              <a:t> =</a:t>
            </a:r>
            <a:endParaRPr lang="ru-RU" sz="2400" smtClean="0"/>
          </a:p>
          <a:p>
            <a:pPr algn="r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ru-RU" sz="2400" smtClean="0"/>
              <a:t>=</a:t>
            </a:r>
            <a:r>
              <a:rPr lang="en-US" sz="2400" smtClean="0">
                <a:cs typeface="Times New Roman" pitchFamily="18" charset="0"/>
              </a:rPr>
              <a:t> (HPO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 + 2N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5</a:t>
            </a:r>
            <a:endParaRPr lang="ru-RU" sz="2400" baseline="-30000" smtClean="0">
              <a:cs typeface="Times New Roman" pitchFamily="18" charset="0"/>
            </a:endParaRPr>
          </a:p>
        </p:txBody>
      </p:sp>
      <p:grpSp>
        <p:nvGrpSpPr>
          <p:cNvPr id="12292" name="Group 49"/>
          <p:cNvGrpSpPr>
            <a:grpSpLocks/>
          </p:cNvGrpSpPr>
          <p:nvPr/>
        </p:nvGrpSpPr>
        <p:grpSpPr bwMode="auto">
          <a:xfrm>
            <a:off x="838200" y="2667000"/>
            <a:ext cx="1219200" cy="1676400"/>
            <a:chOff x="528" y="1680"/>
            <a:chExt cx="768" cy="1056"/>
          </a:xfrm>
        </p:grpSpPr>
        <p:sp>
          <p:nvSpPr>
            <p:cNvPr id="12320" name="Text Box 7"/>
            <p:cNvSpPr txBox="1">
              <a:spLocks noChangeArrowheads="1"/>
            </p:cNvSpPr>
            <p:nvPr/>
          </p:nvSpPr>
          <p:spPr bwMode="auto">
            <a:xfrm>
              <a:off x="864" y="20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12321" name="Text Box 9"/>
            <p:cNvSpPr txBox="1">
              <a:spLocks noChangeArrowheads="1"/>
            </p:cNvSpPr>
            <p:nvPr/>
          </p:nvSpPr>
          <p:spPr bwMode="auto">
            <a:xfrm>
              <a:off x="528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12322" name="Text Box 10"/>
            <p:cNvSpPr txBox="1">
              <a:spLocks noChangeArrowheads="1"/>
            </p:cNvSpPr>
            <p:nvPr/>
          </p:nvSpPr>
          <p:spPr bwMode="auto">
            <a:xfrm>
              <a:off x="576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12323" name="Line 13"/>
            <p:cNvSpPr>
              <a:spLocks noChangeShapeType="1"/>
            </p:cNvSpPr>
            <p:nvPr/>
          </p:nvSpPr>
          <p:spPr bwMode="auto">
            <a:xfrm flipV="1">
              <a:off x="1104" y="1872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2324" name="Group 18"/>
            <p:cNvGrpSpPr>
              <a:grpSpLocks/>
            </p:cNvGrpSpPr>
            <p:nvPr/>
          </p:nvGrpSpPr>
          <p:grpSpPr bwMode="auto">
            <a:xfrm>
              <a:off x="720" y="1920"/>
              <a:ext cx="192" cy="240"/>
              <a:chOff x="720" y="1920"/>
              <a:chExt cx="192" cy="240"/>
            </a:xfrm>
          </p:grpSpPr>
          <p:sp>
            <p:nvSpPr>
              <p:cNvPr id="12328" name="Line 15"/>
              <p:cNvSpPr>
                <a:spLocks noChangeShapeType="1"/>
              </p:cNvSpPr>
              <p:nvPr/>
            </p:nvSpPr>
            <p:spPr bwMode="auto">
              <a:xfrm>
                <a:off x="768" y="1920"/>
                <a:ext cx="14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720" y="1968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2325" name="Group 28"/>
            <p:cNvGrpSpPr>
              <a:grpSpLocks/>
            </p:cNvGrpSpPr>
            <p:nvPr/>
          </p:nvGrpSpPr>
          <p:grpSpPr bwMode="auto">
            <a:xfrm>
              <a:off x="768" y="2256"/>
              <a:ext cx="192" cy="288"/>
              <a:chOff x="768" y="2256"/>
              <a:chExt cx="192" cy="288"/>
            </a:xfrm>
          </p:grpSpPr>
          <p:sp>
            <p:nvSpPr>
              <p:cNvPr id="12326" name="Line 22"/>
              <p:cNvSpPr>
                <a:spLocks noChangeShapeType="1"/>
              </p:cNvSpPr>
              <p:nvPr/>
            </p:nvSpPr>
            <p:spPr bwMode="auto">
              <a:xfrm flipH="1">
                <a:off x="816" y="2304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327" name="Line 27"/>
              <p:cNvSpPr>
                <a:spLocks noChangeShapeType="1"/>
              </p:cNvSpPr>
              <p:nvPr/>
            </p:nvSpPr>
            <p:spPr bwMode="auto">
              <a:xfrm flipH="1">
                <a:off x="768" y="2256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grpSp>
        <p:nvGrpSpPr>
          <p:cNvPr id="12293" name="Group 56"/>
          <p:cNvGrpSpPr>
            <a:grpSpLocks/>
          </p:cNvGrpSpPr>
          <p:nvPr/>
        </p:nvGrpSpPr>
        <p:grpSpPr bwMode="auto">
          <a:xfrm>
            <a:off x="2209800" y="2667000"/>
            <a:ext cx="1143000" cy="1676400"/>
            <a:chOff x="1392" y="1680"/>
            <a:chExt cx="720" cy="1056"/>
          </a:xfrm>
        </p:grpSpPr>
        <p:sp>
          <p:nvSpPr>
            <p:cNvPr id="12309" name="Text Box 8"/>
            <p:cNvSpPr txBox="1">
              <a:spLocks noChangeArrowheads="1"/>
            </p:cNvSpPr>
            <p:nvPr/>
          </p:nvSpPr>
          <p:spPr bwMode="auto">
            <a:xfrm>
              <a:off x="1536" y="201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grpSp>
          <p:nvGrpSpPr>
            <p:cNvPr id="12310" name="Group 50"/>
            <p:cNvGrpSpPr>
              <a:grpSpLocks/>
            </p:cNvGrpSpPr>
            <p:nvPr/>
          </p:nvGrpSpPr>
          <p:grpSpPr bwMode="auto">
            <a:xfrm>
              <a:off x="1392" y="1680"/>
              <a:ext cx="720" cy="1056"/>
              <a:chOff x="1392" y="1680"/>
              <a:chExt cx="720" cy="1056"/>
            </a:xfrm>
          </p:grpSpPr>
          <p:sp>
            <p:nvSpPr>
              <p:cNvPr id="12311" name="Text Box 11"/>
              <p:cNvSpPr txBox="1">
                <a:spLocks noChangeArrowheads="1"/>
              </p:cNvSpPr>
              <p:nvPr/>
            </p:nvSpPr>
            <p:spPr bwMode="auto">
              <a:xfrm>
                <a:off x="1776" y="2448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2312" name="Text Box 12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2313" name="Line 14"/>
              <p:cNvSpPr>
                <a:spLocks noChangeShapeType="1"/>
              </p:cNvSpPr>
              <p:nvPr/>
            </p:nvSpPr>
            <p:spPr bwMode="auto">
              <a:xfrm flipH="1" flipV="1">
                <a:off x="1392" y="1872"/>
                <a:ext cx="192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12314" name="Group 24"/>
              <p:cNvGrpSpPr>
                <a:grpSpLocks/>
              </p:cNvGrpSpPr>
              <p:nvPr/>
            </p:nvGrpSpPr>
            <p:grpSpPr bwMode="auto">
              <a:xfrm flipH="1">
                <a:off x="1728" y="1920"/>
                <a:ext cx="192" cy="240"/>
                <a:chOff x="720" y="1920"/>
                <a:chExt cx="192" cy="240"/>
              </a:xfrm>
            </p:grpSpPr>
            <p:sp>
              <p:nvSpPr>
                <p:cNvPr id="12318" name="Line 25"/>
                <p:cNvSpPr>
                  <a:spLocks noChangeShapeType="1"/>
                </p:cNvSpPr>
                <p:nvPr/>
              </p:nvSpPr>
              <p:spPr bwMode="auto">
                <a:xfrm>
                  <a:off x="768" y="1920"/>
                  <a:ext cx="144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319" name="Line 26"/>
                <p:cNvSpPr>
                  <a:spLocks noChangeShapeType="1"/>
                </p:cNvSpPr>
                <p:nvPr/>
              </p:nvSpPr>
              <p:spPr bwMode="auto">
                <a:xfrm>
                  <a:off x="720" y="1968"/>
                  <a:ext cx="192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2315" name="Group 29"/>
              <p:cNvGrpSpPr>
                <a:grpSpLocks/>
              </p:cNvGrpSpPr>
              <p:nvPr/>
            </p:nvGrpSpPr>
            <p:grpSpPr bwMode="auto">
              <a:xfrm flipH="1">
                <a:off x="1680" y="2256"/>
                <a:ext cx="192" cy="288"/>
                <a:chOff x="768" y="2256"/>
                <a:chExt cx="192" cy="288"/>
              </a:xfrm>
            </p:grpSpPr>
            <p:sp>
              <p:nvSpPr>
                <p:cNvPr id="12316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816" y="2304"/>
                  <a:ext cx="144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2317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768" y="2256"/>
                  <a:ext cx="144" cy="2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2294" name="Group 54"/>
          <p:cNvGrpSpPr>
            <a:grpSpLocks/>
          </p:cNvGrpSpPr>
          <p:nvPr/>
        </p:nvGrpSpPr>
        <p:grpSpPr bwMode="auto">
          <a:xfrm>
            <a:off x="1903413" y="4876800"/>
            <a:ext cx="611187" cy="519113"/>
            <a:chOff x="1199" y="3072"/>
            <a:chExt cx="385" cy="327"/>
          </a:xfrm>
        </p:grpSpPr>
        <p:sp>
          <p:nvSpPr>
            <p:cNvPr id="12307" name="AutoShape 36"/>
            <p:cNvSpPr>
              <a:spLocks noChangeArrowheads="1"/>
            </p:cNvSpPr>
            <p:nvPr/>
          </p:nvSpPr>
          <p:spPr bwMode="auto">
            <a:xfrm rot="-5508177">
              <a:off x="1319" y="2952"/>
              <a:ext cx="48" cy="288"/>
            </a:xfrm>
            <a:prstGeom prst="moon">
              <a:avLst>
                <a:gd name="adj" fmla="val 1250"/>
              </a:avLst>
            </a:prstGeom>
            <a:solidFill>
              <a:schemeClr val="accent1"/>
            </a:solidFill>
            <a:ln w="19050">
              <a:solidFill>
                <a:srgbClr val="FF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8" name="Text Box 37"/>
            <p:cNvSpPr txBox="1">
              <a:spLocks noChangeArrowheads="1"/>
            </p:cNvSpPr>
            <p:nvPr/>
          </p:nvSpPr>
          <p:spPr bwMode="auto">
            <a:xfrm>
              <a:off x="1200" y="3168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/>
                <a:t>95</a:t>
              </a:r>
              <a:r>
                <a:rPr lang="en-US" sz="1800">
                  <a:cs typeface="Tahoma" pitchFamily="34" charset="0"/>
                </a:rPr>
                <a:t>°</a:t>
              </a:r>
              <a:endParaRPr lang="ru-RU" sz="1800"/>
            </a:p>
          </p:txBody>
        </p:sp>
      </p:grpSp>
      <p:grpSp>
        <p:nvGrpSpPr>
          <p:cNvPr id="12295" name="Group 55"/>
          <p:cNvGrpSpPr>
            <a:grpSpLocks/>
          </p:cNvGrpSpPr>
          <p:nvPr/>
        </p:nvGrpSpPr>
        <p:grpSpPr bwMode="auto">
          <a:xfrm>
            <a:off x="674688" y="1747838"/>
            <a:ext cx="2890837" cy="3738562"/>
            <a:chOff x="425" y="1101"/>
            <a:chExt cx="1821" cy="2355"/>
          </a:xfrm>
        </p:grpSpPr>
        <p:sp>
          <p:nvSpPr>
            <p:cNvPr id="12301" name="Line 5"/>
            <p:cNvSpPr>
              <a:spLocks noChangeShapeType="1"/>
            </p:cNvSpPr>
            <p:nvPr/>
          </p:nvSpPr>
          <p:spPr bwMode="auto">
            <a:xfrm>
              <a:off x="1344" y="1104"/>
              <a:ext cx="0" cy="182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12302" name="Group 53"/>
            <p:cNvGrpSpPr>
              <a:grpSpLocks/>
            </p:cNvGrpSpPr>
            <p:nvPr/>
          </p:nvGrpSpPr>
          <p:grpSpPr bwMode="auto">
            <a:xfrm>
              <a:off x="425" y="1101"/>
              <a:ext cx="1821" cy="2355"/>
              <a:chOff x="425" y="1101"/>
              <a:chExt cx="1821" cy="2355"/>
            </a:xfrm>
          </p:grpSpPr>
          <p:sp>
            <p:nvSpPr>
              <p:cNvPr id="12303" name="Line 35"/>
              <p:cNvSpPr>
                <a:spLocks noChangeShapeType="1"/>
              </p:cNvSpPr>
              <p:nvPr/>
            </p:nvSpPr>
            <p:spPr bwMode="auto">
              <a:xfrm>
                <a:off x="1344" y="2928"/>
                <a:ext cx="528" cy="528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304" name="Line 34"/>
              <p:cNvSpPr>
                <a:spLocks noChangeShapeType="1"/>
              </p:cNvSpPr>
              <p:nvPr/>
            </p:nvSpPr>
            <p:spPr bwMode="auto">
              <a:xfrm flipH="1">
                <a:off x="864" y="2928"/>
                <a:ext cx="480" cy="480"/>
              </a:xfrm>
              <a:prstGeom prst="line">
                <a:avLst/>
              </a:pr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305" name="Freeform 43"/>
              <p:cNvSpPr>
                <a:spLocks/>
              </p:cNvSpPr>
              <p:nvPr/>
            </p:nvSpPr>
            <p:spPr bwMode="auto">
              <a:xfrm>
                <a:off x="425" y="1116"/>
                <a:ext cx="917" cy="2340"/>
              </a:xfrm>
              <a:custGeom>
                <a:avLst/>
                <a:gdLst>
                  <a:gd name="T0" fmla="*/ 917 w 917"/>
                  <a:gd name="T1" fmla="*/ 0 h 2340"/>
                  <a:gd name="T2" fmla="*/ 880 w 917"/>
                  <a:gd name="T3" fmla="*/ 65 h 2340"/>
                  <a:gd name="T4" fmla="*/ 530 w 917"/>
                  <a:gd name="T5" fmla="*/ 211 h 2340"/>
                  <a:gd name="T6" fmla="*/ 457 w 917"/>
                  <a:gd name="T7" fmla="*/ 240 h 2340"/>
                  <a:gd name="T8" fmla="*/ 319 w 917"/>
                  <a:gd name="T9" fmla="*/ 269 h 2340"/>
                  <a:gd name="T10" fmla="*/ 187 w 917"/>
                  <a:gd name="T11" fmla="*/ 342 h 2340"/>
                  <a:gd name="T12" fmla="*/ 166 w 917"/>
                  <a:gd name="T13" fmla="*/ 357 h 2340"/>
                  <a:gd name="T14" fmla="*/ 136 w 917"/>
                  <a:gd name="T15" fmla="*/ 401 h 2340"/>
                  <a:gd name="T16" fmla="*/ 56 w 917"/>
                  <a:gd name="T17" fmla="*/ 648 h 2340"/>
                  <a:gd name="T18" fmla="*/ 49 w 917"/>
                  <a:gd name="T19" fmla="*/ 692 h 2340"/>
                  <a:gd name="T20" fmla="*/ 34 w 917"/>
                  <a:gd name="T21" fmla="*/ 772 h 2340"/>
                  <a:gd name="T22" fmla="*/ 56 w 917"/>
                  <a:gd name="T23" fmla="*/ 977 h 2340"/>
                  <a:gd name="T24" fmla="*/ 49 w 917"/>
                  <a:gd name="T25" fmla="*/ 1458 h 2340"/>
                  <a:gd name="T26" fmla="*/ 71 w 917"/>
                  <a:gd name="T27" fmla="*/ 1830 h 2340"/>
                  <a:gd name="T28" fmla="*/ 187 w 917"/>
                  <a:gd name="T29" fmla="*/ 1997 h 2340"/>
                  <a:gd name="T30" fmla="*/ 311 w 917"/>
                  <a:gd name="T31" fmla="*/ 2107 h 2340"/>
                  <a:gd name="T32" fmla="*/ 355 w 917"/>
                  <a:gd name="T33" fmla="*/ 2136 h 2340"/>
                  <a:gd name="T34" fmla="*/ 377 w 917"/>
                  <a:gd name="T35" fmla="*/ 2150 h 2340"/>
                  <a:gd name="T36" fmla="*/ 428 w 917"/>
                  <a:gd name="T37" fmla="*/ 2274 h 234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17"/>
                  <a:gd name="T58" fmla="*/ 0 h 2340"/>
                  <a:gd name="T59" fmla="*/ 917 w 917"/>
                  <a:gd name="T60" fmla="*/ 2340 h 234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17" h="2340">
                    <a:moveTo>
                      <a:pt x="917" y="0"/>
                    </a:moveTo>
                    <a:cubicBezTo>
                      <a:pt x="908" y="23"/>
                      <a:pt x="880" y="65"/>
                      <a:pt x="880" y="65"/>
                    </a:cubicBezTo>
                    <a:cubicBezTo>
                      <a:pt x="836" y="203"/>
                      <a:pt x="642" y="206"/>
                      <a:pt x="530" y="211"/>
                    </a:cubicBezTo>
                    <a:cubicBezTo>
                      <a:pt x="501" y="218"/>
                      <a:pt x="483" y="231"/>
                      <a:pt x="457" y="240"/>
                    </a:cubicBezTo>
                    <a:cubicBezTo>
                      <a:pt x="413" y="256"/>
                      <a:pt x="363" y="250"/>
                      <a:pt x="319" y="269"/>
                    </a:cubicBezTo>
                    <a:cubicBezTo>
                      <a:pt x="275" y="289"/>
                      <a:pt x="231" y="332"/>
                      <a:pt x="187" y="342"/>
                    </a:cubicBezTo>
                    <a:cubicBezTo>
                      <a:pt x="180" y="347"/>
                      <a:pt x="172" y="350"/>
                      <a:pt x="166" y="357"/>
                    </a:cubicBezTo>
                    <a:cubicBezTo>
                      <a:pt x="154" y="370"/>
                      <a:pt x="136" y="401"/>
                      <a:pt x="136" y="401"/>
                    </a:cubicBezTo>
                    <a:cubicBezTo>
                      <a:pt x="120" y="466"/>
                      <a:pt x="93" y="596"/>
                      <a:pt x="56" y="648"/>
                    </a:cubicBezTo>
                    <a:cubicBezTo>
                      <a:pt x="54" y="663"/>
                      <a:pt x="52" y="677"/>
                      <a:pt x="49" y="692"/>
                    </a:cubicBezTo>
                    <a:cubicBezTo>
                      <a:pt x="44" y="719"/>
                      <a:pt x="34" y="772"/>
                      <a:pt x="34" y="772"/>
                    </a:cubicBezTo>
                    <a:cubicBezTo>
                      <a:pt x="41" y="841"/>
                      <a:pt x="50" y="908"/>
                      <a:pt x="56" y="977"/>
                    </a:cubicBezTo>
                    <a:cubicBezTo>
                      <a:pt x="54" y="1137"/>
                      <a:pt x="53" y="1298"/>
                      <a:pt x="49" y="1458"/>
                    </a:cubicBezTo>
                    <a:cubicBezTo>
                      <a:pt x="46" y="1578"/>
                      <a:pt x="0" y="1725"/>
                      <a:pt x="71" y="1830"/>
                    </a:cubicBezTo>
                    <a:cubicBezTo>
                      <a:pt x="93" y="1896"/>
                      <a:pt x="139" y="1949"/>
                      <a:pt x="187" y="1997"/>
                    </a:cubicBezTo>
                    <a:cubicBezTo>
                      <a:pt x="231" y="2041"/>
                      <a:pt x="247" y="2089"/>
                      <a:pt x="311" y="2107"/>
                    </a:cubicBezTo>
                    <a:cubicBezTo>
                      <a:pt x="326" y="2117"/>
                      <a:pt x="340" y="2126"/>
                      <a:pt x="355" y="2136"/>
                    </a:cubicBezTo>
                    <a:cubicBezTo>
                      <a:pt x="362" y="2141"/>
                      <a:pt x="377" y="2150"/>
                      <a:pt x="377" y="2150"/>
                    </a:cubicBezTo>
                    <a:cubicBezTo>
                      <a:pt x="412" y="2201"/>
                      <a:pt x="370" y="2340"/>
                      <a:pt x="428" y="2274"/>
                    </a:cubicBezTo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2306" name="Freeform 45"/>
              <p:cNvSpPr>
                <a:spLocks/>
              </p:cNvSpPr>
              <p:nvPr/>
            </p:nvSpPr>
            <p:spPr bwMode="auto">
              <a:xfrm>
                <a:off x="1349" y="1101"/>
                <a:ext cx="897" cy="2355"/>
              </a:xfrm>
              <a:custGeom>
                <a:avLst/>
                <a:gdLst>
                  <a:gd name="T0" fmla="*/ 0 w 897"/>
                  <a:gd name="T1" fmla="*/ 0 h 2355"/>
                  <a:gd name="T2" fmla="*/ 14 w 897"/>
                  <a:gd name="T3" fmla="*/ 22 h 2355"/>
                  <a:gd name="T4" fmla="*/ 58 w 897"/>
                  <a:gd name="T5" fmla="*/ 36 h 2355"/>
                  <a:gd name="T6" fmla="*/ 204 w 897"/>
                  <a:gd name="T7" fmla="*/ 87 h 2355"/>
                  <a:gd name="T8" fmla="*/ 248 w 897"/>
                  <a:gd name="T9" fmla="*/ 117 h 2355"/>
                  <a:gd name="T10" fmla="*/ 270 w 897"/>
                  <a:gd name="T11" fmla="*/ 160 h 2355"/>
                  <a:gd name="T12" fmla="*/ 313 w 897"/>
                  <a:gd name="T13" fmla="*/ 190 h 2355"/>
                  <a:gd name="T14" fmla="*/ 328 w 897"/>
                  <a:gd name="T15" fmla="*/ 211 h 2355"/>
                  <a:gd name="T16" fmla="*/ 394 w 897"/>
                  <a:gd name="T17" fmla="*/ 255 h 2355"/>
                  <a:gd name="T18" fmla="*/ 437 w 897"/>
                  <a:gd name="T19" fmla="*/ 284 h 2355"/>
                  <a:gd name="T20" fmla="*/ 488 w 897"/>
                  <a:gd name="T21" fmla="*/ 299 h 2355"/>
                  <a:gd name="T22" fmla="*/ 532 w 897"/>
                  <a:gd name="T23" fmla="*/ 328 h 2355"/>
                  <a:gd name="T24" fmla="*/ 693 w 897"/>
                  <a:gd name="T25" fmla="*/ 408 h 2355"/>
                  <a:gd name="T26" fmla="*/ 707 w 897"/>
                  <a:gd name="T27" fmla="*/ 430 h 2355"/>
                  <a:gd name="T28" fmla="*/ 751 w 897"/>
                  <a:gd name="T29" fmla="*/ 474 h 2355"/>
                  <a:gd name="T30" fmla="*/ 802 w 897"/>
                  <a:gd name="T31" fmla="*/ 532 h 2355"/>
                  <a:gd name="T32" fmla="*/ 868 w 897"/>
                  <a:gd name="T33" fmla="*/ 751 h 2355"/>
                  <a:gd name="T34" fmla="*/ 831 w 897"/>
                  <a:gd name="T35" fmla="*/ 977 h 2355"/>
                  <a:gd name="T36" fmla="*/ 824 w 897"/>
                  <a:gd name="T37" fmla="*/ 1196 h 2355"/>
                  <a:gd name="T38" fmla="*/ 882 w 897"/>
                  <a:gd name="T39" fmla="*/ 1640 h 2355"/>
                  <a:gd name="T40" fmla="*/ 838 w 897"/>
                  <a:gd name="T41" fmla="*/ 1757 h 2355"/>
                  <a:gd name="T42" fmla="*/ 736 w 897"/>
                  <a:gd name="T43" fmla="*/ 1903 h 2355"/>
                  <a:gd name="T44" fmla="*/ 722 w 897"/>
                  <a:gd name="T45" fmla="*/ 1925 h 2355"/>
                  <a:gd name="T46" fmla="*/ 700 w 897"/>
                  <a:gd name="T47" fmla="*/ 1939 h 2355"/>
                  <a:gd name="T48" fmla="*/ 678 w 897"/>
                  <a:gd name="T49" fmla="*/ 1983 h 2355"/>
                  <a:gd name="T50" fmla="*/ 641 w 897"/>
                  <a:gd name="T51" fmla="*/ 2107 h 2355"/>
                  <a:gd name="T52" fmla="*/ 634 w 897"/>
                  <a:gd name="T53" fmla="*/ 2144 h 2355"/>
                  <a:gd name="T54" fmla="*/ 583 w 897"/>
                  <a:gd name="T55" fmla="*/ 2209 h 2355"/>
                  <a:gd name="T56" fmla="*/ 532 w 897"/>
                  <a:gd name="T57" fmla="*/ 2355 h 235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97"/>
                  <a:gd name="T88" fmla="*/ 0 h 2355"/>
                  <a:gd name="T89" fmla="*/ 897 w 897"/>
                  <a:gd name="T90" fmla="*/ 2355 h 235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97" h="2355">
                    <a:moveTo>
                      <a:pt x="0" y="0"/>
                    </a:moveTo>
                    <a:cubicBezTo>
                      <a:pt x="5" y="7"/>
                      <a:pt x="7" y="17"/>
                      <a:pt x="14" y="22"/>
                    </a:cubicBezTo>
                    <a:cubicBezTo>
                      <a:pt x="27" y="30"/>
                      <a:pt x="58" y="36"/>
                      <a:pt x="58" y="36"/>
                    </a:cubicBezTo>
                    <a:cubicBezTo>
                      <a:pt x="99" y="64"/>
                      <a:pt x="156" y="75"/>
                      <a:pt x="204" y="87"/>
                    </a:cubicBezTo>
                    <a:cubicBezTo>
                      <a:pt x="219" y="97"/>
                      <a:pt x="233" y="107"/>
                      <a:pt x="248" y="117"/>
                    </a:cubicBezTo>
                    <a:cubicBezTo>
                      <a:pt x="261" y="126"/>
                      <a:pt x="258" y="149"/>
                      <a:pt x="270" y="160"/>
                    </a:cubicBezTo>
                    <a:cubicBezTo>
                      <a:pt x="283" y="172"/>
                      <a:pt x="299" y="180"/>
                      <a:pt x="313" y="190"/>
                    </a:cubicBezTo>
                    <a:cubicBezTo>
                      <a:pt x="320" y="195"/>
                      <a:pt x="322" y="204"/>
                      <a:pt x="328" y="211"/>
                    </a:cubicBezTo>
                    <a:cubicBezTo>
                      <a:pt x="348" y="234"/>
                      <a:pt x="366" y="246"/>
                      <a:pt x="394" y="255"/>
                    </a:cubicBezTo>
                    <a:cubicBezTo>
                      <a:pt x="401" y="260"/>
                      <a:pt x="429" y="281"/>
                      <a:pt x="437" y="284"/>
                    </a:cubicBezTo>
                    <a:cubicBezTo>
                      <a:pt x="441" y="286"/>
                      <a:pt x="481" y="295"/>
                      <a:pt x="488" y="299"/>
                    </a:cubicBezTo>
                    <a:cubicBezTo>
                      <a:pt x="503" y="307"/>
                      <a:pt x="515" y="323"/>
                      <a:pt x="532" y="328"/>
                    </a:cubicBezTo>
                    <a:cubicBezTo>
                      <a:pt x="589" y="346"/>
                      <a:pt x="643" y="376"/>
                      <a:pt x="693" y="408"/>
                    </a:cubicBezTo>
                    <a:cubicBezTo>
                      <a:pt x="698" y="415"/>
                      <a:pt x="701" y="423"/>
                      <a:pt x="707" y="430"/>
                    </a:cubicBezTo>
                    <a:cubicBezTo>
                      <a:pt x="721" y="446"/>
                      <a:pt x="740" y="457"/>
                      <a:pt x="751" y="474"/>
                    </a:cubicBezTo>
                    <a:cubicBezTo>
                      <a:pt x="785" y="525"/>
                      <a:pt x="765" y="509"/>
                      <a:pt x="802" y="532"/>
                    </a:cubicBezTo>
                    <a:cubicBezTo>
                      <a:pt x="825" y="605"/>
                      <a:pt x="842" y="679"/>
                      <a:pt x="868" y="751"/>
                    </a:cubicBezTo>
                    <a:cubicBezTo>
                      <a:pt x="864" y="828"/>
                      <a:pt x="876" y="911"/>
                      <a:pt x="831" y="977"/>
                    </a:cubicBezTo>
                    <a:cubicBezTo>
                      <a:pt x="808" y="1071"/>
                      <a:pt x="819" y="1037"/>
                      <a:pt x="824" y="1196"/>
                    </a:cubicBezTo>
                    <a:cubicBezTo>
                      <a:pt x="828" y="1331"/>
                      <a:pt x="798" y="1514"/>
                      <a:pt x="882" y="1640"/>
                    </a:cubicBezTo>
                    <a:cubicBezTo>
                      <a:pt x="897" y="1687"/>
                      <a:pt x="878" y="1731"/>
                      <a:pt x="838" y="1757"/>
                    </a:cubicBezTo>
                    <a:cubicBezTo>
                      <a:pt x="820" y="1814"/>
                      <a:pt x="786" y="1869"/>
                      <a:pt x="736" y="1903"/>
                    </a:cubicBezTo>
                    <a:cubicBezTo>
                      <a:pt x="731" y="1910"/>
                      <a:pt x="728" y="1919"/>
                      <a:pt x="722" y="1925"/>
                    </a:cubicBezTo>
                    <a:cubicBezTo>
                      <a:pt x="716" y="1931"/>
                      <a:pt x="705" y="1932"/>
                      <a:pt x="700" y="1939"/>
                    </a:cubicBezTo>
                    <a:cubicBezTo>
                      <a:pt x="690" y="1952"/>
                      <a:pt x="687" y="1969"/>
                      <a:pt x="678" y="1983"/>
                    </a:cubicBezTo>
                    <a:cubicBezTo>
                      <a:pt x="665" y="2024"/>
                      <a:pt x="652" y="2065"/>
                      <a:pt x="641" y="2107"/>
                    </a:cubicBezTo>
                    <a:cubicBezTo>
                      <a:pt x="638" y="2119"/>
                      <a:pt x="639" y="2133"/>
                      <a:pt x="634" y="2144"/>
                    </a:cubicBezTo>
                    <a:cubicBezTo>
                      <a:pt x="620" y="2175"/>
                      <a:pt x="605" y="2187"/>
                      <a:pt x="583" y="2209"/>
                    </a:cubicBezTo>
                    <a:cubicBezTo>
                      <a:pt x="571" y="2248"/>
                      <a:pt x="560" y="2327"/>
                      <a:pt x="532" y="2355"/>
                    </a:cubicBezTo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12296" name="Text Box 46"/>
          <p:cNvSpPr txBox="1">
            <a:spLocks noChangeArrowheads="1"/>
          </p:cNvSpPr>
          <p:nvPr/>
        </p:nvSpPr>
        <p:spPr bwMode="auto">
          <a:xfrm>
            <a:off x="2209800" y="3886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sp </a:t>
            </a:r>
            <a:r>
              <a:rPr lang="en-US" baseline="30000"/>
              <a:t>2</a:t>
            </a:r>
            <a:endParaRPr lang="ru-RU" baseline="30000"/>
          </a:p>
        </p:txBody>
      </p:sp>
      <p:sp>
        <p:nvSpPr>
          <p:cNvPr id="12297" name="Text Box 47"/>
          <p:cNvSpPr txBox="1">
            <a:spLocks noChangeArrowheads="1"/>
          </p:cNvSpPr>
          <p:nvPr/>
        </p:nvSpPr>
        <p:spPr bwMode="auto">
          <a:xfrm>
            <a:off x="1447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sp </a:t>
            </a:r>
            <a:r>
              <a:rPr lang="en-US" baseline="30000"/>
              <a:t>2</a:t>
            </a:r>
            <a:endParaRPr lang="ru-RU" baseline="30000"/>
          </a:p>
        </p:txBody>
      </p:sp>
      <p:sp>
        <p:nvSpPr>
          <p:cNvPr id="12298" name="Text Box 6"/>
          <p:cNvSpPr txBox="1">
            <a:spLocks noChangeArrowheads="1"/>
          </p:cNvSpPr>
          <p:nvPr/>
        </p:nvSpPr>
        <p:spPr bwMode="auto">
          <a:xfrm>
            <a:off x="1828800" y="2590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O</a:t>
            </a:r>
            <a:endParaRPr lang="ru-RU"/>
          </a:p>
        </p:txBody>
      </p:sp>
      <p:sp>
        <p:nvSpPr>
          <p:cNvPr id="12299" name="Text Box 51"/>
          <p:cNvSpPr txBox="1">
            <a:spLocks noChangeArrowheads="1"/>
          </p:cNvSpPr>
          <p:nvPr/>
        </p:nvSpPr>
        <p:spPr bwMode="auto">
          <a:xfrm>
            <a:off x="214313" y="5857875"/>
            <a:ext cx="4986337" cy="46196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(NO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 baseline="30000">
                <a:cs typeface="Times New Roman" pitchFamily="18" charset="0"/>
              </a:rPr>
              <a:t>+</a:t>
            </a:r>
            <a:r>
              <a:rPr lang="ru-RU">
                <a:cs typeface="Times New Roman" pitchFamily="18" charset="0"/>
              </a:rPr>
              <a:t>)(NO</a:t>
            </a:r>
            <a:r>
              <a:rPr lang="ru-RU" baseline="-30000">
                <a:cs typeface="Times New Roman" pitchFamily="18" charset="0"/>
              </a:rPr>
              <a:t>3</a:t>
            </a:r>
            <a:r>
              <a:rPr lang="ru-RU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>
                <a:cs typeface="Times New Roman" pitchFamily="18" charset="0"/>
              </a:rPr>
              <a:t>) – нитрат нитроила</a:t>
            </a:r>
          </a:p>
        </p:txBody>
      </p:sp>
      <p:sp>
        <p:nvSpPr>
          <p:cNvPr id="12300" name="Freeform 52"/>
          <p:cNvSpPr>
            <a:spLocks/>
          </p:cNvSpPr>
          <p:nvPr/>
        </p:nvSpPr>
        <p:spPr bwMode="auto">
          <a:xfrm>
            <a:off x="1590675" y="2540000"/>
            <a:ext cx="434975" cy="990600"/>
          </a:xfrm>
          <a:custGeom>
            <a:avLst/>
            <a:gdLst>
              <a:gd name="T0" fmla="*/ 27720925 w 274"/>
              <a:gd name="T1" fmla="*/ 27720927 h 624"/>
              <a:gd name="T2" fmla="*/ 138607788 w 274"/>
              <a:gd name="T3" fmla="*/ 138607795 h 624"/>
              <a:gd name="T4" fmla="*/ 231854371 w 274"/>
              <a:gd name="T5" fmla="*/ 249494677 h 624"/>
              <a:gd name="T6" fmla="*/ 249494663 w 274"/>
              <a:gd name="T7" fmla="*/ 745966157 h 624"/>
              <a:gd name="T8" fmla="*/ 488910293 w 274"/>
              <a:gd name="T9" fmla="*/ 929936896 h 624"/>
              <a:gd name="T10" fmla="*/ 544353706 w 274"/>
              <a:gd name="T11" fmla="*/ 965219069 h 624"/>
              <a:gd name="T12" fmla="*/ 597276170 w 274"/>
              <a:gd name="T13" fmla="*/ 1479332331 h 624"/>
              <a:gd name="T14" fmla="*/ 690522703 w 274"/>
              <a:gd name="T15" fmla="*/ 1572577282 h 6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4"/>
              <a:gd name="T25" fmla="*/ 0 h 624"/>
              <a:gd name="T26" fmla="*/ 274 w 274"/>
              <a:gd name="T27" fmla="*/ 624 h 6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4" h="624">
                <a:moveTo>
                  <a:pt x="11" y="11"/>
                </a:moveTo>
                <a:cubicBezTo>
                  <a:pt x="46" y="63"/>
                  <a:pt x="0" y="0"/>
                  <a:pt x="55" y="55"/>
                </a:cubicBezTo>
                <a:cubicBezTo>
                  <a:pt x="58" y="58"/>
                  <a:pt x="90" y="97"/>
                  <a:pt x="92" y="99"/>
                </a:cubicBezTo>
                <a:cubicBezTo>
                  <a:pt x="85" y="153"/>
                  <a:pt x="68" y="252"/>
                  <a:pt x="99" y="296"/>
                </a:cubicBezTo>
                <a:cubicBezTo>
                  <a:pt x="116" y="321"/>
                  <a:pt x="171" y="354"/>
                  <a:pt x="194" y="369"/>
                </a:cubicBezTo>
                <a:cubicBezTo>
                  <a:pt x="201" y="374"/>
                  <a:pt x="216" y="383"/>
                  <a:pt x="216" y="383"/>
                </a:cubicBezTo>
                <a:cubicBezTo>
                  <a:pt x="264" y="458"/>
                  <a:pt x="222" y="384"/>
                  <a:pt x="237" y="587"/>
                </a:cubicBezTo>
                <a:cubicBezTo>
                  <a:pt x="238" y="607"/>
                  <a:pt x="254" y="624"/>
                  <a:pt x="274" y="624"/>
                </a:cubicBezTo>
              </a:path>
            </a:pathLst>
          </a:cu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3600" smtClean="0">
                <a:cs typeface="Times New Roman" pitchFamily="18" charset="0"/>
              </a:rPr>
              <a:t>Азотная кислота HNO</a:t>
            </a:r>
            <a:r>
              <a:rPr lang="ru-RU" sz="3600" baseline="-30000" smtClean="0">
                <a:cs typeface="Times New Roman" pitchFamily="18" charset="0"/>
              </a:rPr>
              <a:t>3</a:t>
            </a:r>
            <a:r>
              <a:rPr lang="ru-RU" smtClean="0"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76400"/>
            <a:ext cx="4167188" cy="4681538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HNO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smtClean="0">
                <a:cs typeface="Times New Roman" pitchFamily="18" charset="0"/>
              </a:rPr>
              <a:t> – бесцветная жидкость, дымящая на воздухе</a:t>
            </a:r>
            <a:r>
              <a:rPr lang="ru-RU" sz="2400" smtClean="0"/>
              <a:t>,</a:t>
            </a:r>
            <a:r>
              <a:rPr lang="ru-RU" sz="2400" smtClean="0">
                <a:cs typeface="Times New Roman" pitchFamily="18" charset="0"/>
              </a:rPr>
              <a:t> т. пл. –41,6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smtClean="0">
                <a:cs typeface="Times New Roman" pitchFamily="18" charset="0"/>
              </a:rPr>
              <a:t>С, т.кип. +82,6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lang="ru-RU" sz="2400" smtClean="0">
                <a:cs typeface="Times New Roman" pitchFamily="18" charset="0"/>
              </a:rPr>
              <a:t>С</a:t>
            </a:r>
            <a:r>
              <a:rPr lang="en-US" sz="2400" smtClean="0">
                <a:cs typeface="Times New Roman" pitchFamily="18" charset="0"/>
              </a:rPr>
              <a:t>,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г</a:t>
            </a:r>
            <a:r>
              <a:rPr lang="ru-RU" sz="2400" smtClean="0">
                <a:cs typeface="Times New Roman" pitchFamily="18" charset="0"/>
              </a:rPr>
              <a:t>игроскопична, неогранич</a:t>
            </a:r>
            <a:r>
              <a:rPr lang="ru-RU" sz="2400" smtClean="0"/>
              <a:t>.</a:t>
            </a:r>
            <a:r>
              <a:rPr lang="ru-RU" sz="2400" smtClean="0">
                <a:cs typeface="Times New Roman" pitchFamily="18" charset="0"/>
              </a:rPr>
              <a:t> р</a:t>
            </a:r>
            <a:r>
              <a:rPr lang="ru-RU" sz="2400" smtClean="0"/>
              <a:t>-</a:t>
            </a:r>
            <a:r>
              <a:rPr lang="ru-RU" sz="2400" smtClean="0">
                <a:cs typeface="Times New Roman" pitchFamily="18" charset="0"/>
              </a:rPr>
              <a:t>рима в воде.</a:t>
            </a:r>
            <a:endParaRPr lang="ru-RU" sz="2400" smtClean="0"/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HNO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smtClean="0">
                <a:cs typeface="Times New Roman" pitchFamily="18" charset="0"/>
              </a:rPr>
              <a:t> – сильн</a:t>
            </a:r>
            <a:r>
              <a:rPr lang="ru-RU" sz="2400" smtClean="0"/>
              <a:t>ая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/>
              <a:t>к-та: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ru-RU" sz="2400" smtClean="0"/>
              <a:t> + 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ru-RU" sz="2400" smtClean="0"/>
              <a:t> = </a:t>
            </a:r>
            <a:r>
              <a:rPr lang="en-US" sz="2400" smtClean="0">
                <a:cs typeface="Times New Roman" pitchFamily="18" charset="0"/>
              </a:rPr>
              <a:t>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baseline="30000" smtClean="0">
                <a:cs typeface="Tahoma" pitchFamily="34" charset="0"/>
              </a:rPr>
              <a:t>–</a:t>
            </a:r>
            <a:r>
              <a:rPr lang="ru-RU" sz="2400" smtClean="0"/>
              <a:t> + 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ru-RU" sz="2400" baseline="-30000" smtClean="0"/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ru-RU" sz="2400" baseline="30000" smtClean="0"/>
              <a:t>+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smtClean="0"/>
              <a:t>Разложение</a:t>
            </a:r>
            <a:r>
              <a:rPr lang="ru-RU" sz="2400" smtClean="0">
                <a:cs typeface="Times New Roman" pitchFamily="18" charset="0"/>
              </a:rPr>
              <a:t> на свету</a:t>
            </a:r>
            <a:r>
              <a:rPr lang="ru-RU" sz="2400" smtClean="0"/>
              <a:t>: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/>
              <a:t>4</a:t>
            </a:r>
            <a:r>
              <a:rPr lang="en-US" sz="2400" smtClean="0">
                <a:cs typeface="Times New Roman" pitchFamily="18" charset="0"/>
              </a:rPr>
              <a:t>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ru-RU" sz="2400" smtClean="0"/>
              <a:t> = 4</a:t>
            </a:r>
            <a:r>
              <a:rPr lang="en-US" sz="2400" smtClean="0"/>
              <a:t>NO</a:t>
            </a:r>
            <a:r>
              <a:rPr lang="ru-RU" sz="2400" baseline="-25000" smtClean="0"/>
              <a:t>2</a:t>
            </a:r>
            <a:r>
              <a:rPr lang="ru-RU" sz="2400" smtClean="0"/>
              <a:t> </a:t>
            </a:r>
            <a:r>
              <a:rPr lang="en-US" sz="2400" smtClean="0"/>
              <a:t>+ O</a:t>
            </a:r>
            <a:r>
              <a:rPr lang="en-US" sz="2400" baseline="-25000" smtClean="0"/>
              <a:t>2</a:t>
            </a:r>
            <a:r>
              <a:rPr lang="en-US" sz="2400" smtClean="0"/>
              <a:t> </a:t>
            </a:r>
            <a:r>
              <a:rPr lang="ru-RU" sz="2400" smtClean="0"/>
              <a:t>+ 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endParaRPr lang="ru-RU" sz="2400" smtClean="0">
              <a:cs typeface="Times New Roman" pitchFamily="18" charset="0"/>
            </a:endParaRPr>
          </a:p>
        </p:txBody>
      </p:sp>
      <p:sp>
        <p:nvSpPr>
          <p:cNvPr id="13316" name="Text Box 46"/>
          <p:cNvSpPr txBox="1">
            <a:spLocks noChangeArrowheads="1"/>
          </p:cNvSpPr>
          <p:nvPr/>
        </p:nvSpPr>
        <p:spPr bwMode="auto">
          <a:xfrm>
            <a:off x="6019800" y="1371600"/>
            <a:ext cx="9144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/>
              <a:t>sp </a:t>
            </a:r>
            <a:r>
              <a:rPr lang="en-US" baseline="30000"/>
              <a:t>2</a:t>
            </a:r>
            <a:endParaRPr lang="ru-RU" baseline="30000"/>
          </a:p>
        </p:txBody>
      </p:sp>
      <p:grpSp>
        <p:nvGrpSpPr>
          <p:cNvPr id="13317" name="Group 56"/>
          <p:cNvGrpSpPr>
            <a:grpSpLocks/>
          </p:cNvGrpSpPr>
          <p:nvPr/>
        </p:nvGrpSpPr>
        <p:grpSpPr bwMode="auto">
          <a:xfrm>
            <a:off x="5791200" y="3581400"/>
            <a:ext cx="3124200" cy="2514600"/>
            <a:chOff x="3648" y="2256"/>
            <a:chExt cx="1968" cy="1584"/>
          </a:xfrm>
        </p:grpSpPr>
        <p:grpSp>
          <p:nvGrpSpPr>
            <p:cNvPr id="13336" name="Group 42"/>
            <p:cNvGrpSpPr>
              <a:grpSpLocks/>
            </p:cNvGrpSpPr>
            <p:nvPr/>
          </p:nvGrpSpPr>
          <p:grpSpPr bwMode="auto">
            <a:xfrm>
              <a:off x="3744" y="2352"/>
              <a:ext cx="1392" cy="1200"/>
              <a:chOff x="3744" y="2352"/>
              <a:chExt cx="1392" cy="1200"/>
            </a:xfrm>
          </p:grpSpPr>
          <p:sp>
            <p:nvSpPr>
              <p:cNvPr id="13343" name="Text Box 29"/>
              <p:cNvSpPr txBox="1">
                <a:spLocks noChangeArrowheads="1"/>
              </p:cNvSpPr>
              <p:nvPr/>
            </p:nvSpPr>
            <p:spPr bwMode="auto">
              <a:xfrm>
                <a:off x="4368" y="288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N</a:t>
                </a:r>
                <a:endParaRPr lang="ru-RU"/>
              </a:p>
            </p:txBody>
          </p:sp>
          <p:sp>
            <p:nvSpPr>
              <p:cNvPr id="13344" name="Text Box 30"/>
              <p:cNvSpPr txBox="1">
                <a:spLocks noChangeArrowheads="1"/>
              </p:cNvSpPr>
              <p:nvPr/>
            </p:nvSpPr>
            <p:spPr bwMode="auto">
              <a:xfrm>
                <a:off x="3744" y="288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3345" name="Text Box 31"/>
              <p:cNvSpPr txBox="1">
                <a:spLocks noChangeArrowheads="1"/>
              </p:cNvSpPr>
              <p:nvPr/>
            </p:nvSpPr>
            <p:spPr bwMode="auto">
              <a:xfrm>
                <a:off x="4800" y="326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3346" name="Text Box 32"/>
              <p:cNvSpPr txBox="1">
                <a:spLocks noChangeArrowheads="1"/>
              </p:cNvSpPr>
              <p:nvPr/>
            </p:nvSpPr>
            <p:spPr bwMode="auto">
              <a:xfrm>
                <a:off x="4752" y="23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grpSp>
            <p:nvGrpSpPr>
              <p:cNvPr id="13347" name="Group 33"/>
              <p:cNvGrpSpPr>
                <a:grpSpLocks/>
              </p:cNvGrpSpPr>
              <p:nvPr/>
            </p:nvGrpSpPr>
            <p:grpSpPr bwMode="auto">
              <a:xfrm>
                <a:off x="3984" y="3024"/>
                <a:ext cx="384" cy="48"/>
                <a:chOff x="4032" y="1632"/>
                <a:chExt cx="384" cy="48"/>
              </a:xfrm>
            </p:grpSpPr>
            <p:sp>
              <p:nvSpPr>
                <p:cNvPr id="13354" name="Line 34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355" name="Line 35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348" name="Group 36"/>
              <p:cNvGrpSpPr>
                <a:grpSpLocks/>
              </p:cNvGrpSpPr>
              <p:nvPr/>
            </p:nvGrpSpPr>
            <p:grpSpPr bwMode="auto">
              <a:xfrm rot="-3195177">
                <a:off x="4488" y="2712"/>
                <a:ext cx="384" cy="48"/>
                <a:chOff x="4032" y="1632"/>
                <a:chExt cx="384" cy="48"/>
              </a:xfrm>
            </p:grpSpPr>
            <p:sp>
              <p:nvSpPr>
                <p:cNvPr id="13352" name="Line 37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353" name="Line 38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349" name="Group 39"/>
              <p:cNvGrpSpPr>
                <a:grpSpLocks/>
              </p:cNvGrpSpPr>
              <p:nvPr/>
            </p:nvGrpSpPr>
            <p:grpSpPr bwMode="auto">
              <a:xfrm rot="2563566">
                <a:off x="4512" y="3216"/>
                <a:ext cx="384" cy="48"/>
                <a:chOff x="4032" y="1632"/>
                <a:chExt cx="384" cy="48"/>
              </a:xfrm>
            </p:grpSpPr>
            <p:sp>
              <p:nvSpPr>
                <p:cNvPr id="13350" name="Line 40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351" name="Line 41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13337" name="AutoShape 44"/>
            <p:cNvSpPr>
              <a:spLocks noChangeArrowheads="1"/>
            </p:cNvSpPr>
            <p:nvPr/>
          </p:nvSpPr>
          <p:spPr bwMode="auto">
            <a:xfrm>
              <a:off x="3648" y="2304"/>
              <a:ext cx="1632" cy="1536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Text Box 45"/>
            <p:cNvSpPr txBox="1">
              <a:spLocks noChangeArrowheads="1"/>
            </p:cNvSpPr>
            <p:nvPr/>
          </p:nvSpPr>
          <p:spPr bwMode="auto">
            <a:xfrm>
              <a:off x="5328" y="22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rgbClr val="FF0066"/>
                  </a:solidFill>
                  <a:cs typeface="Tahoma" pitchFamily="34" charset="0"/>
                </a:rPr>
                <a:t>–</a:t>
              </a:r>
              <a:endParaRPr lang="ru-RU">
                <a:solidFill>
                  <a:srgbClr val="FF0066"/>
                </a:solidFill>
              </a:endParaRPr>
            </a:p>
          </p:txBody>
        </p:sp>
        <p:sp>
          <p:nvSpPr>
            <p:cNvPr id="13339" name="Text Box 47"/>
            <p:cNvSpPr txBox="1">
              <a:spLocks noChangeArrowheads="1"/>
            </p:cNvSpPr>
            <p:nvPr/>
          </p:nvSpPr>
          <p:spPr bwMode="auto">
            <a:xfrm>
              <a:off x="4080" y="3552"/>
              <a:ext cx="576" cy="288"/>
            </a:xfrm>
            <a:prstGeom prst="rect">
              <a:avLst/>
            </a:prstGeom>
            <a:solidFill>
              <a:srgbClr val="DDE2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i="1"/>
                <a:t>sp 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13340" name="Text Box 51"/>
            <p:cNvSpPr txBox="1">
              <a:spLocks noChangeArrowheads="1"/>
            </p:cNvSpPr>
            <p:nvPr/>
          </p:nvSpPr>
          <p:spPr bwMode="auto">
            <a:xfrm>
              <a:off x="3984" y="3120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cs typeface="Tahoma" pitchFamily="34" charset="0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13341" name="Text Box 52"/>
            <p:cNvSpPr txBox="1">
              <a:spLocks noChangeArrowheads="1"/>
            </p:cNvSpPr>
            <p:nvPr/>
          </p:nvSpPr>
          <p:spPr bwMode="auto">
            <a:xfrm>
              <a:off x="4272" y="235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cs typeface="Tahoma" pitchFamily="34" charset="0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13342" name="Text Box 53"/>
            <p:cNvSpPr txBox="1">
              <a:spLocks noChangeArrowheads="1"/>
            </p:cNvSpPr>
            <p:nvPr/>
          </p:nvSpPr>
          <p:spPr bwMode="auto">
            <a:xfrm>
              <a:off x="4752" y="292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cs typeface="Tahoma" pitchFamily="34" charset="0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</a:p>
          </p:txBody>
        </p:sp>
      </p:grpSp>
      <p:grpSp>
        <p:nvGrpSpPr>
          <p:cNvPr id="13318" name="Group 55"/>
          <p:cNvGrpSpPr>
            <a:grpSpLocks/>
          </p:cNvGrpSpPr>
          <p:nvPr/>
        </p:nvGrpSpPr>
        <p:grpSpPr bwMode="auto">
          <a:xfrm>
            <a:off x="5410200" y="1524000"/>
            <a:ext cx="2895600" cy="1905000"/>
            <a:chOff x="3408" y="960"/>
            <a:chExt cx="1824" cy="1200"/>
          </a:xfrm>
        </p:grpSpPr>
        <p:grpSp>
          <p:nvGrpSpPr>
            <p:cNvPr id="13319" name="Group 43"/>
            <p:cNvGrpSpPr>
              <a:grpSpLocks/>
            </p:cNvGrpSpPr>
            <p:nvPr/>
          </p:nvGrpSpPr>
          <p:grpSpPr bwMode="auto">
            <a:xfrm>
              <a:off x="3408" y="960"/>
              <a:ext cx="1776" cy="1200"/>
              <a:chOff x="3408" y="960"/>
              <a:chExt cx="1776" cy="1200"/>
            </a:xfrm>
          </p:grpSpPr>
          <p:sp>
            <p:nvSpPr>
              <p:cNvPr id="13323" name="Text Box 13"/>
              <p:cNvSpPr txBox="1">
                <a:spLocks noChangeArrowheads="1"/>
              </p:cNvSpPr>
              <p:nvPr/>
            </p:nvSpPr>
            <p:spPr bwMode="auto">
              <a:xfrm>
                <a:off x="4416" y="14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N</a:t>
                </a:r>
                <a:endParaRPr lang="ru-RU"/>
              </a:p>
            </p:txBody>
          </p:sp>
          <p:sp>
            <p:nvSpPr>
              <p:cNvPr id="13324" name="Text Box 14"/>
              <p:cNvSpPr txBox="1">
                <a:spLocks noChangeArrowheads="1"/>
              </p:cNvSpPr>
              <p:nvPr/>
            </p:nvSpPr>
            <p:spPr bwMode="auto">
              <a:xfrm>
                <a:off x="3792" y="14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3325" name="Text Box 15"/>
              <p:cNvSpPr txBox="1">
                <a:spLocks noChangeArrowheads="1"/>
              </p:cNvSpPr>
              <p:nvPr/>
            </p:nvSpPr>
            <p:spPr bwMode="auto">
              <a:xfrm>
                <a:off x="484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3326" name="Text Box 16"/>
              <p:cNvSpPr txBox="1">
                <a:spLocks noChangeArrowheads="1"/>
              </p:cNvSpPr>
              <p:nvPr/>
            </p:nvSpPr>
            <p:spPr bwMode="auto">
              <a:xfrm>
                <a:off x="4800" y="960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13327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15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13328" name="Line 18"/>
              <p:cNvSpPr>
                <a:spLocks noChangeShapeType="1"/>
              </p:cNvSpPr>
              <p:nvPr/>
            </p:nvSpPr>
            <p:spPr bwMode="auto">
              <a:xfrm>
                <a:off x="4032" y="1632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13329" name="Group 21"/>
              <p:cNvGrpSpPr>
                <a:grpSpLocks/>
              </p:cNvGrpSpPr>
              <p:nvPr/>
            </p:nvGrpSpPr>
            <p:grpSpPr bwMode="auto">
              <a:xfrm rot="-3195177">
                <a:off x="4536" y="1320"/>
                <a:ext cx="384" cy="48"/>
                <a:chOff x="4032" y="1632"/>
                <a:chExt cx="384" cy="48"/>
              </a:xfrm>
            </p:grpSpPr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13330" name="Group 24"/>
              <p:cNvGrpSpPr>
                <a:grpSpLocks/>
              </p:cNvGrpSpPr>
              <p:nvPr/>
            </p:nvGrpSpPr>
            <p:grpSpPr bwMode="auto">
              <a:xfrm rot="2563566">
                <a:off x="4560" y="1824"/>
                <a:ext cx="384" cy="48"/>
                <a:chOff x="4032" y="1632"/>
                <a:chExt cx="384" cy="48"/>
              </a:xfrm>
            </p:grpSpPr>
            <p:sp>
              <p:nvSpPr>
                <p:cNvPr id="13332" name="Line 25"/>
                <p:cNvSpPr>
                  <a:spLocks noChangeShapeType="1"/>
                </p:cNvSpPr>
                <p:nvPr/>
              </p:nvSpPr>
              <p:spPr bwMode="auto">
                <a:xfrm>
                  <a:off x="4032" y="1632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13333" name="Line 26"/>
                <p:cNvSpPr>
                  <a:spLocks noChangeShapeType="1"/>
                </p:cNvSpPr>
                <p:nvPr/>
              </p:nvSpPr>
              <p:spPr bwMode="auto">
                <a:xfrm>
                  <a:off x="4032" y="168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13331" name="Line 27"/>
              <p:cNvSpPr>
                <a:spLocks noChangeShapeType="1"/>
              </p:cNvSpPr>
              <p:nvPr/>
            </p:nvSpPr>
            <p:spPr bwMode="auto">
              <a:xfrm>
                <a:off x="3600" y="1392"/>
                <a:ext cx="24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3320" name="Text Box 49"/>
            <p:cNvSpPr txBox="1">
              <a:spLocks noChangeArrowheads="1"/>
            </p:cNvSpPr>
            <p:nvPr/>
          </p:nvSpPr>
          <p:spPr bwMode="auto">
            <a:xfrm>
              <a:off x="4800" y="1296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cs typeface="Tahoma" pitchFamily="34" charset="0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13321" name="Text Box 50"/>
            <p:cNvSpPr txBox="1">
              <a:spLocks noChangeArrowheads="1"/>
            </p:cNvSpPr>
            <p:nvPr/>
          </p:nvSpPr>
          <p:spPr bwMode="auto">
            <a:xfrm>
              <a:off x="4320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cs typeface="Tahoma" pitchFamily="34" charset="0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</a:p>
          </p:txBody>
        </p:sp>
        <p:sp>
          <p:nvSpPr>
            <p:cNvPr id="13322" name="Text Box 54"/>
            <p:cNvSpPr txBox="1">
              <a:spLocks noChangeArrowheads="1"/>
            </p:cNvSpPr>
            <p:nvPr/>
          </p:nvSpPr>
          <p:spPr bwMode="auto">
            <a:xfrm>
              <a:off x="4080" y="129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Окислительные свойства</a:t>
            </a:r>
            <a:r>
              <a:rPr lang="en-US" sz="3600" smtClean="0"/>
              <a:t> </a:t>
            </a:r>
            <a:r>
              <a:rPr lang="ru-RU" sz="3600" smtClean="0">
                <a:cs typeface="Times New Roman" pitchFamily="18" charset="0"/>
              </a:rPr>
              <a:t>HNO</a:t>
            </a:r>
            <a:r>
              <a:rPr lang="ru-RU" sz="3600" baseline="-30000" smtClean="0">
                <a:cs typeface="Times New Roman" pitchFamily="18" charset="0"/>
              </a:rPr>
              <a:t>3</a:t>
            </a:r>
          </a:p>
        </p:txBody>
      </p:sp>
      <p:sp>
        <p:nvSpPr>
          <p:cNvPr id="14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4905375" cy="4252913"/>
          </a:xfrm>
          <a:solidFill>
            <a:srgbClr val="CCFFFF"/>
          </a:solidFill>
        </p:spPr>
        <p:txBody>
          <a:bodyPr/>
          <a:lstStyle/>
          <a:p>
            <a:pPr marL="0" indent="0" eaLnBrk="1" hangingPunct="1"/>
            <a:r>
              <a:rPr lang="en-US" sz="2400" smtClean="0">
                <a:cs typeface="Times New Roman" pitchFamily="18" charset="0"/>
              </a:rPr>
              <a:t> 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+ 2H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ru-RU" sz="2400" smtClean="0">
                <a:cs typeface="Times New Roman" pitchFamily="18" charset="0"/>
              </a:rPr>
              <a:t>конц</a:t>
            </a:r>
            <a:r>
              <a:rPr lang="en-US" sz="2400" smtClean="0">
                <a:cs typeface="Times New Roman" pitchFamily="18" charset="0"/>
              </a:rPr>
              <a:t>.) + 1</a:t>
            </a:r>
            <a:r>
              <a:rPr lang="en-US" sz="2400" i="1" smtClean="0">
                <a:cs typeface="Times New Roman" pitchFamily="18" charset="0"/>
              </a:rPr>
              <a:t>e 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smtClean="0">
                <a:cs typeface="Times New Roman" pitchFamily="18" charset="0"/>
              </a:rPr>
              <a:t>= 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= 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O; 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400" smtClean="0">
                <a:solidFill>
                  <a:srgbClr val="FF0066"/>
                </a:solidFill>
                <a:cs typeface="Times New Roman" pitchFamily="18" charset="0"/>
              </a:rPr>
              <a:t> = +0,77</a:t>
            </a:r>
            <a:r>
              <a:rPr lang="ru-RU" sz="2400" smtClean="0">
                <a:solidFill>
                  <a:srgbClr val="FF0066"/>
                </a:solidFill>
                <a:cs typeface="Times New Roman" pitchFamily="18" charset="0"/>
              </a:rPr>
              <a:t>В</a:t>
            </a:r>
            <a:endParaRPr lang="en-US" sz="2400" smtClean="0">
              <a:solidFill>
                <a:srgbClr val="FF0066"/>
              </a:solidFill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marL="0" indent="0" eaLnBrk="1" hangingPunct="1"/>
            <a:r>
              <a:rPr lang="en-US" sz="2400" smtClean="0">
                <a:cs typeface="Times New Roman" pitchFamily="18" charset="0"/>
              </a:rPr>
              <a:t> 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+ 4H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ru-RU" sz="2400" smtClean="0">
                <a:cs typeface="Times New Roman" pitchFamily="18" charset="0"/>
              </a:rPr>
              <a:t>разб</a:t>
            </a:r>
            <a:r>
              <a:rPr lang="en-US" sz="2400" smtClean="0">
                <a:cs typeface="Times New Roman" pitchFamily="18" charset="0"/>
              </a:rPr>
              <a:t>.) + 3</a:t>
            </a:r>
            <a:r>
              <a:rPr lang="en-US" sz="2400" i="1" smtClean="0">
                <a:cs typeface="Times New Roman" pitchFamily="18" charset="0"/>
              </a:rPr>
              <a:t>e 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=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= NO + 2H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O; 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400" smtClean="0">
                <a:solidFill>
                  <a:srgbClr val="FF0066"/>
                </a:solidFill>
                <a:cs typeface="Times New Roman" pitchFamily="18" charset="0"/>
              </a:rPr>
              <a:t> = +0,96 </a:t>
            </a:r>
            <a:r>
              <a:rPr lang="ru-RU" sz="2400" smtClean="0">
                <a:solidFill>
                  <a:srgbClr val="FF0066"/>
                </a:solidFill>
                <a:cs typeface="Times New Roman" pitchFamily="18" charset="0"/>
              </a:rPr>
              <a:t>В</a:t>
            </a:r>
            <a:endParaRPr lang="en-US" sz="2400" smtClean="0">
              <a:solidFill>
                <a:srgbClr val="FF0066"/>
              </a:solidFill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</a:pPr>
            <a:endParaRPr lang="en-US" sz="2400" smtClean="0">
              <a:cs typeface="Times New Roman" pitchFamily="18" charset="0"/>
            </a:endParaRPr>
          </a:p>
          <a:p>
            <a:pPr marL="0" indent="0" eaLnBrk="1" hangingPunct="1"/>
            <a:r>
              <a:rPr lang="en-US" sz="2400" smtClean="0">
                <a:cs typeface="Times New Roman" pitchFamily="18" charset="0"/>
              </a:rPr>
              <a:t> 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+ 10H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(</a:t>
            </a:r>
            <a:r>
              <a:rPr lang="ru-RU" sz="2400" smtClean="0">
                <a:cs typeface="Times New Roman" pitchFamily="18" charset="0"/>
              </a:rPr>
              <a:t>оч</a:t>
            </a:r>
            <a:r>
              <a:rPr lang="en-US" sz="2400" smtClean="0">
                <a:cs typeface="Times New Roman" pitchFamily="18" charset="0"/>
              </a:rPr>
              <a:t>.</a:t>
            </a:r>
            <a:r>
              <a:rPr lang="ru-RU" sz="2400" smtClean="0">
                <a:cs typeface="Times New Roman" pitchFamily="18" charset="0"/>
              </a:rPr>
              <a:t>разб</a:t>
            </a:r>
            <a:r>
              <a:rPr lang="en-US" sz="2400" smtClean="0">
                <a:cs typeface="Times New Roman" pitchFamily="18" charset="0"/>
              </a:rPr>
              <a:t>.) </a:t>
            </a:r>
            <a:r>
              <a:rPr lang="ru-RU" sz="2400" smtClean="0">
                <a:cs typeface="Times New Roman" pitchFamily="18" charset="0"/>
              </a:rPr>
              <a:t>+ 8</a:t>
            </a:r>
            <a:r>
              <a:rPr lang="en-US" sz="2400" i="1" smtClean="0">
                <a:cs typeface="Times New Roman" pitchFamily="18" charset="0"/>
              </a:rPr>
              <a:t>e 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=</a:t>
            </a: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2400" smtClean="0">
                <a:cs typeface="Times New Roman" pitchFamily="18" charset="0"/>
              </a:rPr>
              <a:t>= </a:t>
            </a:r>
            <a:r>
              <a:rPr lang="en-US" sz="2400" smtClean="0">
                <a:cs typeface="Times New Roman" pitchFamily="18" charset="0"/>
              </a:rPr>
              <a:t>NH</a:t>
            </a:r>
            <a:r>
              <a:rPr lang="ru-RU" sz="2400" baseline="-30000" smtClean="0">
                <a:cs typeface="Times New Roman" pitchFamily="18" charset="0"/>
              </a:rPr>
              <a:t>4</a:t>
            </a:r>
            <a:r>
              <a:rPr lang="ru-RU" sz="2400" baseline="30000" smtClean="0">
                <a:cs typeface="Times New Roman" pitchFamily="18" charset="0"/>
              </a:rPr>
              <a:t>+</a:t>
            </a:r>
            <a:r>
              <a:rPr lang="ru-RU" sz="2400" smtClean="0">
                <a:cs typeface="Times New Roman" pitchFamily="18" charset="0"/>
              </a:rPr>
              <a:t> + 3</a:t>
            </a:r>
            <a:r>
              <a:rPr lang="en-US" sz="2400" smtClean="0">
                <a:cs typeface="Times New Roman" pitchFamily="18" charset="0"/>
              </a:rPr>
              <a:t>H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ru-RU" sz="2400" smtClean="0">
                <a:cs typeface="Times New Roman" pitchFamily="18" charset="0"/>
              </a:rPr>
              <a:t>; 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400" smtClean="0">
                <a:solidFill>
                  <a:srgbClr val="FF0066"/>
                </a:solidFill>
                <a:cs typeface="Times New Roman" pitchFamily="18" charset="0"/>
              </a:rPr>
              <a:t> = +0,88 В</a:t>
            </a:r>
            <a:r>
              <a:rPr lang="ru-RU" sz="2000" smtClean="0">
                <a:cs typeface="Times New Roman" pitchFamily="18" charset="0"/>
              </a:rPr>
              <a:t>  </a:t>
            </a:r>
          </a:p>
        </p:txBody>
      </p:sp>
      <p:pic>
        <p:nvPicPr>
          <p:cNvPr id="14340" name="Picture 4" descr="D:\backup\MAMA\UCHEBN\giord-ready\fig12-13\12-10-HNO3-gra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CF2"/>
              </a:clrFrom>
              <a:clrTo>
                <a:srgbClr val="FBFC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3211513" cy="3657600"/>
          </a:xfrm>
          <a:prstGeom prst="rect">
            <a:avLst/>
          </a:prstGeom>
          <a:solidFill>
            <a:srgbClr val="DDE2F5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486400" y="5589240"/>
            <a:ext cx="3478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Продукты взаимодействия железа и </a:t>
            </a:r>
            <a:r>
              <a:rPr lang="en-US" dirty="0" smtClean="0"/>
              <a:t>HNO</a:t>
            </a:r>
            <a:r>
              <a:rPr lang="en-US" baseline="-25000" dirty="0" smtClean="0"/>
              <a:t>3</a:t>
            </a:r>
            <a:endParaRPr lang="ru-RU" baseline="-250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24800" cy="533400"/>
          </a:xfrm>
          <a:solidFill>
            <a:srgbClr val="CCFFFF"/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</a:pPr>
            <a:r>
              <a:rPr lang="ru-RU" sz="2400" smtClean="0"/>
              <a:t>«Царская водка»</a:t>
            </a:r>
            <a:r>
              <a:rPr lang="en-US" sz="2400" smtClean="0"/>
              <a:t>:</a:t>
            </a:r>
            <a:r>
              <a:rPr lang="ru-RU" sz="2400" smtClean="0"/>
              <a:t> </a:t>
            </a:r>
            <a:r>
              <a:rPr lang="en-US" sz="2400" smtClean="0"/>
              <a:t>HNO</a:t>
            </a:r>
            <a:r>
              <a:rPr lang="en-US" sz="2400" baseline="-25000" smtClean="0"/>
              <a:t>3</a:t>
            </a:r>
            <a:r>
              <a:rPr lang="ru-RU" sz="2400" smtClean="0"/>
              <a:t>(к)</a:t>
            </a:r>
            <a:r>
              <a:rPr lang="en-US" sz="2400" smtClean="0"/>
              <a:t> + HCl</a:t>
            </a:r>
            <a:r>
              <a:rPr lang="ru-RU" sz="2400" smtClean="0"/>
              <a:t>(к) (</a:t>
            </a:r>
            <a:r>
              <a:rPr lang="en-US" sz="2400" smtClean="0"/>
              <a:t>1:3 </a:t>
            </a:r>
            <a:r>
              <a:rPr lang="ru-RU" sz="2400" smtClean="0"/>
              <a:t>по объему)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00100" y="1600200"/>
            <a:ext cx="7962900" cy="18288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 </a:t>
            </a:r>
            <a:r>
              <a:rPr lang="ru-RU" sz="2400" smtClean="0"/>
              <a:t>3</a:t>
            </a:r>
            <a:r>
              <a:rPr lang="en-US" sz="2400" smtClean="0">
                <a:cs typeface="Times New Roman" pitchFamily="18" charset="0"/>
              </a:rPr>
              <a:t>HCl + 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ru-RU" sz="2400" baseline="-30000" smtClean="0"/>
              <a:t> </a:t>
            </a:r>
            <a:r>
              <a:rPr lang="ru-RU" sz="2400" smtClean="0">
                <a:sym typeface="Wingdings 3" pitchFamily="18" charset="2"/>
              </a:rPr>
              <a:t> </a:t>
            </a:r>
            <a:r>
              <a:rPr lang="en-US" sz="2400" smtClean="0">
                <a:sym typeface="Wingdings 3" pitchFamily="18" charset="2"/>
              </a:rPr>
              <a:t>NOCl + 2[Cl</a:t>
            </a:r>
            <a:r>
              <a:rPr lang="en-US" sz="2400" baseline="30000" smtClean="0">
                <a:sym typeface="Wingdings 3" pitchFamily="18" charset="2"/>
              </a:rPr>
              <a:t>0</a:t>
            </a:r>
            <a:r>
              <a:rPr lang="en-US" sz="2400" smtClean="0">
                <a:sym typeface="Wingdings 3" pitchFamily="18" charset="2"/>
              </a:rPr>
              <a:t>] + H</a:t>
            </a:r>
            <a:r>
              <a:rPr lang="en-US" sz="2400" baseline="-25000" smtClean="0">
                <a:sym typeface="Wingdings 3" pitchFamily="18" charset="2"/>
              </a:rPr>
              <a:t>2</a:t>
            </a:r>
            <a:r>
              <a:rPr lang="en-US" sz="2400" smtClean="0">
                <a:sym typeface="Wingdings 3" pitchFamily="18" charset="2"/>
              </a:rPr>
              <a:t>O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2400" smtClean="0"/>
          </a:p>
          <a:p>
            <a:pPr marL="0" indent="0" eaLnBrk="1" hangingPunct="1"/>
            <a:r>
              <a:rPr lang="en-US" sz="2400" smtClean="0">
                <a:cs typeface="Times New Roman" pitchFamily="18" charset="0"/>
              </a:rPr>
              <a:t> Au + 4HCl + 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= H[AuCl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] + NO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+ 2H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endParaRPr lang="ru-RU" sz="2400" smtClean="0">
              <a:cs typeface="Times New Roman" pitchFamily="18" charset="0"/>
            </a:endParaRPr>
          </a:p>
          <a:p>
            <a:pPr marL="0" indent="0" eaLnBrk="1" hangingPunct="1"/>
            <a:r>
              <a:rPr lang="en-US" sz="2400" smtClean="0">
                <a:cs typeface="Times New Roman" pitchFamily="18" charset="0"/>
              </a:rPr>
              <a:t> 3Pt + 18HCl + 4HNO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= 3H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[PtCl</a:t>
            </a:r>
            <a:r>
              <a:rPr lang="en-US" sz="2400" baseline="-30000" smtClean="0">
                <a:cs typeface="Times New Roman" pitchFamily="18" charset="0"/>
              </a:rPr>
              <a:t>6</a:t>
            </a:r>
            <a:r>
              <a:rPr lang="en-US" sz="2400" smtClean="0">
                <a:cs typeface="Times New Roman" pitchFamily="18" charset="0"/>
              </a:rPr>
              <a:t>] + 4NO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+ 8H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endParaRPr lang="ru-RU" sz="240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7239000" cy="493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ru-RU">
                <a:solidFill>
                  <a:schemeClr val="tx2"/>
                </a:solidFill>
              </a:rPr>
              <a:t>Термическое разложение нитратов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990600" y="5029200"/>
            <a:ext cx="1143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/>
              <a:t>MNO</a:t>
            </a:r>
            <a:r>
              <a:rPr lang="ru-RU" baseline="-25000"/>
              <a:t>3</a:t>
            </a:r>
            <a:r>
              <a:rPr lang="ru-RU"/>
              <a:t> </a:t>
            </a:r>
          </a:p>
        </p:txBody>
      </p:sp>
      <p:grpSp>
        <p:nvGrpSpPr>
          <p:cNvPr id="15366" name="Group 8"/>
          <p:cNvGrpSpPr>
            <a:grpSpLocks/>
          </p:cNvGrpSpPr>
          <p:nvPr/>
        </p:nvGrpSpPr>
        <p:grpSpPr bwMode="auto">
          <a:xfrm>
            <a:off x="1981200" y="4724400"/>
            <a:ext cx="533400" cy="609600"/>
            <a:chOff x="1248" y="2976"/>
            <a:chExt cx="336" cy="384"/>
          </a:xfrm>
        </p:grpSpPr>
        <p:sp>
          <p:nvSpPr>
            <p:cNvPr id="15371" name="Text Box 6"/>
            <p:cNvSpPr txBox="1">
              <a:spLocks noChangeArrowheads="1"/>
            </p:cNvSpPr>
            <p:nvPr/>
          </p:nvSpPr>
          <p:spPr bwMode="auto">
            <a:xfrm>
              <a:off x="1296" y="29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t</a:t>
              </a:r>
              <a:endParaRPr lang="ru-RU"/>
            </a:p>
          </p:txBody>
        </p:sp>
        <p:sp>
          <p:nvSpPr>
            <p:cNvPr id="15372" name="Line 7"/>
            <p:cNvSpPr>
              <a:spLocks noChangeShapeType="1"/>
            </p:cNvSpPr>
            <p:nvPr/>
          </p:nvSpPr>
          <p:spPr bwMode="auto">
            <a:xfrm>
              <a:off x="1248" y="3360"/>
              <a:ext cx="336" cy="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15367" name="AutoShape 9"/>
          <p:cNvSpPr>
            <a:spLocks/>
          </p:cNvSpPr>
          <p:nvPr/>
        </p:nvSpPr>
        <p:spPr bwMode="auto">
          <a:xfrm>
            <a:off x="2667000" y="4495800"/>
            <a:ext cx="304800" cy="1752600"/>
          </a:xfrm>
          <a:prstGeom prst="leftBrace">
            <a:avLst>
              <a:gd name="adj1" fmla="val 47917"/>
              <a:gd name="adj2" fmla="val 50000"/>
            </a:avLst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009900" y="4495800"/>
            <a:ext cx="31242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/>
              <a:t>MNO</a:t>
            </a:r>
            <a:r>
              <a:rPr lang="en-US" baseline="-25000"/>
              <a:t>2</a:t>
            </a:r>
            <a:r>
              <a:rPr lang="en-US"/>
              <a:t> + O</a:t>
            </a:r>
            <a:r>
              <a:rPr lang="en-US" baseline="-25000"/>
              <a:t>2</a:t>
            </a:r>
            <a:r>
              <a:rPr lang="en-US"/>
              <a:t> (</a:t>
            </a:r>
            <a:r>
              <a:rPr lang="ru-RU"/>
              <a:t>до </a:t>
            </a:r>
            <a:r>
              <a:rPr lang="en-US"/>
              <a:t>Mg)</a:t>
            </a:r>
            <a:endParaRPr lang="ru-RU"/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3048000" y="5105400"/>
            <a:ext cx="4114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/>
              <a:t>MO + NO</a:t>
            </a:r>
            <a:r>
              <a:rPr lang="en-US" baseline="-25000"/>
              <a:t>2</a:t>
            </a:r>
            <a:r>
              <a:rPr lang="en-US"/>
              <a:t> + O</a:t>
            </a:r>
            <a:r>
              <a:rPr lang="en-US" baseline="-25000"/>
              <a:t>2</a:t>
            </a:r>
            <a:r>
              <a:rPr lang="en-US"/>
              <a:t> (Mg-Cu)</a:t>
            </a:r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3048000" y="5715000"/>
            <a:ext cx="4267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/>
              <a:t>M + NO</a:t>
            </a:r>
            <a:r>
              <a:rPr lang="en-US" baseline="-25000"/>
              <a:t>2</a:t>
            </a:r>
            <a:r>
              <a:rPr lang="en-US"/>
              <a:t> + O</a:t>
            </a:r>
            <a:r>
              <a:rPr lang="en-US" baseline="-25000"/>
              <a:t>2</a:t>
            </a:r>
            <a:r>
              <a:rPr lang="en-US"/>
              <a:t> (Ag, Au, Hg…)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48650" cy="838200"/>
          </a:xfrm>
        </p:spPr>
        <p:txBody>
          <a:bodyPr/>
          <a:lstStyle/>
          <a:p>
            <a:pPr eaLnBrk="1" hangingPunct="1"/>
            <a:r>
              <a:rPr lang="ru-RU" sz="3600" smtClean="0">
                <a:cs typeface="Times New Roman" pitchFamily="18" charset="0"/>
              </a:rPr>
              <a:t>Шкала степеней окисления </a:t>
            </a:r>
            <a:r>
              <a:rPr lang="ru-RU" sz="3600" smtClean="0">
                <a:solidFill>
                  <a:srgbClr val="FF0066"/>
                </a:solidFill>
                <a:cs typeface="Times New Roman" pitchFamily="18" charset="0"/>
              </a:rPr>
              <a:t>фосфора</a:t>
            </a:r>
            <a:r>
              <a:rPr lang="ru-RU" smtClean="0">
                <a:solidFill>
                  <a:srgbClr val="FF0066"/>
                </a:solidFill>
              </a:rPr>
              <a:t> </a:t>
            </a:r>
          </a:p>
        </p:txBody>
      </p:sp>
      <p:grpSp>
        <p:nvGrpSpPr>
          <p:cNvPr id="16387" name="Group 22"/>
          <p:cNvGrpSpPr>
            <a:grpSpLocks/>
          </p:cNvGrpSpPr>
          <p:nvPr/>
        </p:nvGrpSpPr>
        <p:grpSpPr bwMode="auto">
          <a:xfrm>
            <a:off x="609600" y="1600200"/>
            <a:ext cx="1295400" cy="4648200"/>
            <a:chOff x="384" y="1008"/>
            <a:chExt cx="816" cy="2928"/>
          </a:xfrm>
        </p:grpSpPr>
        <p:sp>
          <p:nvSpPr>
            <p:cNvPr id="16393" name="Line 4"/>
            <p:cNvSpPr>
              <a:spLocks noChangeShapeType="1"/>
            </p:cNvSpPr>
            <p:nvPr/>
          </p:nvSpPr>
          <p:spPr bwMode="auto">
            <a:xfrm flipV="1">
              <a:off x="1056" y="1056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864" y="34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5" name="Line 7"/>
            <p:cNvSpPr>
              <a:spLocks noChangeShapeType="1"/>
            </p:cNvSpPr>
            <p:nvPr/>
          </p:nvSpPr>
          <p:spPr bwMode="auto">
            <a:xfrm>
              <a:off x="864" y="23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6" name="Line 8"/>
            <p:cNvSpPr>
              <a:spLocks noChangeShapeType="1"/>
            </p:cNvSpPr>
            <p:nvPr/>
          </p:nvSpPr>
          <p:spPr bwMode="auto">
            <a:xfrm>
              <a:off x="864" y="26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7" name="Line 9"/>
            <p:cNvSpPr>
              <a:spLocks noChangeShapeType="1"/>
            </p:cNvSpPr>
            <p:nvPr/>
          </p:nvSpPr>
          <p:spPr bwMode="auto">
            <a:xfrm>
              <a:off x="864" y="17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8" name="Line 10"/>
            <p:cNvSpPr>
              <a:spLocks noChangeShapeType="1"/>
            </p:cNvSpPr>
            <p:nvPr/>
          </p:nvSpPr>
          <p:spPr bwMode="auto">
            <a:xfrm>
              <a:off x="864" y="115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6399" name="Text Box 11"/>
            <p:cNvSpPr txBox="1">
              <a:spLocks noChangeArrowheads="1"/>
            </p:cNvSpPr>
            <p:nvPr/>
          </p:nvSpPr>
          <p:spPr bwMode="auto">
            <a:xfrm>
              <a:off x="480" y="1008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V</a:t>
              </a:r>
              <a:endParaRPr lang="ru-RU"/>
            </a:p>
          </p:txBody>
        </p:sp>
        <p:sp>
          <p:nvSpPr>
            <p:cNvPr id="16400" name="Text Box 12"/>
            <p:cNvSpPr txBox="1">
              <a:spLocks noChangeArrowheads="1"/>
            </p:cNvSpPr>
            <p:nvPr/>
          </p:nvSpPr>
          <p:spPr bwMode="auto">
            <a:xfrm>
              <a:off x="384" y="153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III</a:t>
              </a:r>
              <a:endParaRPr lang="ru-RU"/>
            </a:p>
          </p:txBody>
        </p:sp>
        <p:sp>
          <p:nvSpPr>
            <p:cNvPr id="16401" name="Text Box 13"/>
            <p:cNvSpPr txBox="1">
              <a:spLocks noChangeArrowheads="1"/>
            </p:cNvSpPr>
            <p:nvPr/>
          </p:nvSpPr>
          <p:spPr bwMode="auto">
            <a:xfrm>
              <a:off x="480" y="216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+</a:t>
              </a:r>
              <a:r>
                <a:rPr lang="en-US"/>
                <a:t>I</a:t>
              </a:r>
              <a:endParaRPr lang="ru-RU"/>
            </a:p>
          </p:txBody>
        </p:sp>
        <p:sp>
          <p:nvSpPr>
            <p:cNvPr id="16402" name="Text Box 14"/>
            <p:cNvSpPr txBox="1">
              <a:spLocks noChangeArrowheads="1"/>
            </p:cNvSpPr>
            <p:nvPr/>
          </p:nvSpPr>
          <p:spPr bwMode="auto">
            <a:xfrm>
              <a:off x="528" y="2544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0</a:t>
              </a:r>
              <a:endParaRPr lang="ru-RU"/>
            </a:p>
          </p:txBody>
        </p:sp>
        <p:sp>
          <p:nvSpPr>
            <p:cNvPr id="16403" name="Text Box 15"/>
            <p:cNvSpPr txBox="1">
              <a:spLocks noChangeArrowheads="1"/>
            </p:cNvSpPr>
            <p:nvPr/>
          </p:nvSpPr>
          <p:spPr bwMode="auto">
            <a:xfrm>
              <a:off x="432" y="331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cs typeface="Tahoma" pitchFamily="34" charset="0"/>
                </a:rPr>
                <a:t>–</a:t>
              </a:r>
              <a:r>
                <a:rPr lang="en-US"/>
                <a:t>III</a:t>
              </a:r>
              <a:endParaRPr lang="ru-RU"/>
            </a:p>
          </p:txBody>
        </p:sp>
      </p:grpSp>
      <p:sp>
        <p:nvSpPr>
          <p:cNvPr id="16388" name="Text Box 17"/>
          <p:cNvSpPr txBox="1">
            <a:spLocks noChangeArrowheads="1"/>
          </p:cNvSpPr>
          <p:nvPr/>
        </p:nvSpPr>
        <p:spPr bwMode="auto">
          <a:xfrm>
            <a:off x="1763688" y="1524000"/>
            <a:ext cx="7380312" cy="564257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(HPO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 baseline="-30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30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H[PF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2800" dirty="0" smtClean="0">
                <a:latin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2095500" y="2438400"/>
            <a:ext cx="4610100" cy="566309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HPO</a:t>
            </a:r>
            <a:r>
              <a:rPr lang="en-US" sz="2800" baseline="-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PF</a:t>
            </a:r>
            <a:r>
              <a:rPr lang="en-US" sz="2800" baseline="-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0" name="Text Box 19"/>
          <p:cNvSpPr txBox="1">
            <a:spLocks noChangeArrowheads="1"/>
          </p:cNvSpPr>
          <p:nvPr/>
        </p:nvSpPr>
        <p:spPr bwMode="auto">
          <a:xfrm>
            <a:off x="2057400" y="3276600"/>
            <a:ext cx="3048000" cy="6048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H(PH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), PH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16391" name="Text Box 20"/>
          <p:cNvSpPr txBox="1">
            <a:spLocks noChangeArrowheads="1"/>
          </p:cNvSpPr>
          <p:nvPr/>
        </p:nvSpPr>
        <p:spPr bwMode="auto">
          <a:xfrm>
            <a:off x="2057400" y="3962400"/>
            <a:ext cx="3048000" cy="60483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P (P</a:t>
            </a:r>
            <a:r>
              <a:rPr lang="en-US" sz="2800" baseline="-30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800" i="1" baseline="-30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), P</a:t>
            </a:r>
            <a:r>
              <a:rPr lang="en-US" sz="28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>
                <a:latin typeface="Times New Roman" pitchFamily="18" charset="0"/>
              </a:rPr>
              <a:t> </a:t>
            </a:r>
          </a:p>
        </p:txBody>
      </p:sp>
      <p:sp>
        <p:nvSpPr>
          <p:cNvPr id="16392" name="Text Box 21"/>
          <p:cNvSpPr txBox="1">
            <a:spLocks noChangeArrowheads="1"/>
          </p:cNvSpPr>
          <p:nvPr/>
        </p:nvSpPr>
        <p:spPr bwMode="auto">
          <a:xfrm>
            <a:off x="2057400" y="5181600"/>
            <a:ext cx="4724400" cy="5619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PH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P, Mg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30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AlP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60648"/>
            <a:ext cx="3098304" cy="1263352"/>
          </a:xfrm>
          <a:solidFill>
            <a:srgbClr val="DDE2F5"/>
          </a:solidFill>
        </p:spPr>
        <p:txBody>
          <a:bodyPr/>
          <a:lstStyle/>
          <a:p>
            <a:pPr algn="ctr" eaLnBrk="1" hangingPunct="1"/>
            <a:r>
              <a:rPr lang="ru-RU" sz="3200" dirty="0" smtClean="0"/>
              <a:t>Еще раз о</a:t>
            </a:r>
            <a:br>
              <a:rPr lang="ru-RU" sz="3200" dirty="0" smtClean="0"/>
            </a:br>
            <a:r>
              <a:rPr lang="ru-RU" sz="3200" dirty="0" smtClean="0"/>
              <a:t>полиморфизме</a:t>
            </a:r>
          </a:p>
        </p:txBody>
      </p: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2209800" y="1524000"/>
            <a:ext cx="1219200" cy="900113"/>
            <a:chOff x="1392" y="960"/>
            <a:chExt cx="768" cy="567"/>
          </a:xfrm>
        </p:grpSpPr>
        <p:sp>
          <p:nvSpPr>
            <p:cNvPr id="17484" name="Text Box 4"/>
            <p:cNvSpPr txBox="1">
              <a:spLocks noChangeArrowheads="1"/>
            </p:cNvSpPr>
            <p:nvPr/>
          </p:nvSpPr>
          <p:spPr bwMode="auto">
            <a:xfrm>
              <a:off x="1392" y="9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cs typeface="Tahoma" pitchFamily="34" charset="0"/>
                </a:rPr>
                <a:t>–</a:t>
              </a:r>
              <a:r>
                <a:rPr lang="ru-RU"/>
                <a:t>77 </a:t>
              </a:r>
              <a:r>
                <a:rPr lang="ru-RU">
                  <a:cs typeface="Tahoma" pitchFamily="34" charset="0"/>
                </a:rPr>
                <a:t>°</a:t>
              </a:r>
              <a:r>
                <a:rPr lang="ru-RU"/>
                <a:t>С</a:t>
              </a:r>
            </a:p>
          </p:txBody>
        </p:sp>
        <p:sp>
          <p:nvSpPr>
            <p:cNvPr id="17485" name="Text Box 5"/>
            <p:cNvSpPr txBox="1">
              <a:spLocks noChangeArrowheads="1"/>
            </p:cNvSpPr>
            <p:nvPr/>
          </p:nvSpPr>
          <p:spPr bwMode="auto">
            <a:xfrm>
              <a:off x="1440" y="1200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800">
                  <a:solidFill>
                    <a:srgbClr val="FF0066"/>
                  </a:solidFill>
                  <a:sym typeface="Wingdings 3" pitchFamily="18" charset="2"/>
                </a:rPr>
                <a:t></a:t>
              </a:r>
              <a:endParaRPr lang="ru-RU" sz="2800">
                <a:solidFill>
                  <a:srgbClr val="FF0066"/>
                </a:solidFill>
              </a:endParaRPr>
            </a:p>
          </p:txBody>
        </p:sp>
      </p:grp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4572000" y="1524000"/>
            <a:ext cx="1219200" cy="900113"/>
            <a:chOff x="1392" y="960"/>
            <a:chExt cx="768" cy="567"/>
          </a:xfrm>
        </p:grpSpPr>
        <p:sp>
          <p:nvSpPr>
            <p:cNvPr id="17482" name="Text Box 9"/>
            <p:cNvSpPr txBox="1">
              <a:spLocks noChangeArrowheads="1"/>
            </p:cNvSpPr>
            <p:nvPr/>
          </p:nvSpPr>
          <p:spPr bwMode="auto">
            <a:xfrm>
              <a:off x="1392" y="9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+44 </a:t>
              </a:r>
              <a:r>
                <a:rPr lang="ru-RU">
                  <a:cs typeface="Tahoma" pitchFamily="34" charset="0"/>
                </a:rPr>
                <a:t>°</a:t>
              </a:r>
              <a:r>
                <a:rPr lang="ru-RU"/>
                <a:t>С</a:t>
              </a:r>
            </a:p>
          </p:txBody>
        </p:sp>
        <p:sp>
          <p:nvSpPr>
            <p:cNvPr id="17483" name="Text Box 10"/>
            <p:cNvSpPr txBox="1">
              <a:spLocks noChangeArrowheads="1"/>
            </p:cNvSpPr>
            <p:nvPr/>
          </p:nvSpPr>
          <p:spPr bwMode="auto">
            <a:xfrm>
              <a:off x="1440" y="1200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800">
                  <a:solidFill>
                    <a:srgbClr val="FF0066"/>
                  </a:solidFill>
                  <a:sym typeface="Wingdings 3" pitchFamily="18" charset="2"/>
                </a:rPr>
                <a:t></a:t>
              </a:r>
              <a:endParaRPr lang="ru-RU" sz="2800">
                <a:solidFill>
                  <a:srgbClr val="FF0066"/>
                </a:solidFill>
              </a:endParaRPr>
            </a:p>
          </p:txBody>
        </p:sp>
      </p:grp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5638800" y="1752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/>
              <a:t>P</a:t>
            </a:r>
            <a:r>
              <a:rPr lang="en-US" sz="3200" baseline="-25000"/>
              <a:t>(</a:t>
            </a:r>
            <a:r>
              <a:rPr lang="ru-RU" sz="3200" baseline="-25000"/>
              <a:t>ж</a:t>
            </a:r>
            <a:r>
              <a:rPr lang="en-US" sz="3200" baseline="-25000"/>
              <a:t>)</a:t>
            </a:r>
            <a:endParaRPr lang="ru-RU" sz="3200" baseline="-25000"/>
          </a:p>
        </p:txBody>
      </p:sp>
      <p:grpSp>
        <p:nvGrpSpPr>
          <p:cNvPr id="17414" name="Group 12"/>
          <p:cNvGrpSpPr>
            <a:grpSpLocks/>
          </p:cNvGrpSpPr>
          <p:nvPr/>
        </p:nvGrpSpPr>
        <p:grpSpPr bwMode="auto">
          <a:xfrm>
            <a:off x="6629400" y="1524000"/>
            <a:ext cx="1447800" cy="900113"/>
            <a:chOff x="1392" y="960"/>
            <a:chExt cx="768" cy="567"/>
          </a:xfrm>
        </p:grpSpPr>
        <p:sp>
          <p:nvSpPr>
            <p:cNvPr id="17480" name="Text Box 13"/>
            <p:cNvSpPr txBox="1">
              <a:spLocks noChangeArrowheads="1"/>
            </p:cNvSpPr>
            <p:nvPr/>
          </p:nvSpPr>
          <p:spPr bwMode="auto">
            <a:xfrm>
              <a:off x="1392" y="96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ru-RU"/>
                <a:t>+280 °С</a:t>
              </a:r>
            </a:p>
          </p:txBody>
        </p:sp>
        <p:sp>
          <p:nvSpPr>
            <p:cNvPr id="17481" name="Text Box 14"/>
            <p:cNvSpPr txBox="1">
              <a:spLocks noChangeArrowheads="1"/>
            </p:cNvSpPr>
            <p:nvPr/>
          </p:nvSpPr>
          <p:spPr bwMode="auto">
            <a:xfrm>
              <a:off x="1440" y="1200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 sz="2800">
                  <a:solidFill>
                    <a:srgbClr val="FF0066"/>
                  </a:solidFill>
                  <a:sym typeface="Wingdings 3" pitchFamily="18" charset="2"/>
                </a:rPr>
                <a:t></a:t>
              </a:r>
              <a:endParaRPr lang="ru-RU" sz="2800">
                <a:solidFill>
                  <a:srgbClr val="FF0066"/>
                </a:solidFill>
              </a:endParaRPr>
            </a:p>
          </p:txBody>
        </p:sp>
      </p:grp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7543800" y="1752600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/>
              <a:t>P</a:t>
            </a:r>
            <a:r>
              <a:rPr lang="en-US" sz="3200" baseline="-25000"/>
              <a:t>(</a:t>
            </a:r>
            <a:r>
              <a:rPr lang="ru-RU" sz="3200" baseline="-25000"/>
              <a:t>г</a:t>
            </a:r>
            <a:r>
              <a:rPr lang="en-US" sz="3200" baseline="-25000"/>
              <a:t>)</a:t>
            </a:r>
            <a:endParaRPr lang="ru-RU" sz="3200" baseline="-25000"/>
          </a:p>
        </p:txBody>
      </p:sp>
      <p:grpSp>
        <p:nvGrpSpPr>
          <p:cNvPr id="17416" name="Group 23"/>
          <p:cNvGrpSpPr>
            <a:grpSpLocks/>
          </p:cNvGrpSpPr>
          <p:nvPr/>
        </p:nvGrpSpPr>
        <p:grpSpPr bwMode="auto">
          <a:xfrm>
            <a:off x="762000" y="1676400"/>
            <a:ext cx="1600200" cy="1006475"/>
            <a:chOff x="480" y="1056"/>
            <a:chExt cx="1008" cy="634"/>
          </a:xfrm>
        </p:grpSpPr>
        <p:sp>
          <p:nvSpPr>
            <p:cNvPr id="17478" name="Text Box 3"/>
            <p:cNvSpPr txBox="1">
              <a:spLocks noChangeArrowheads="1"/>
            </p:cNvSpPr>
            <p:nvPr/>
          </p:nvSpPr>
          <p:spPr bwMode="auto">
            <a:xfrm>
              <a:off x="528" y="1056"/>
              <a:ext cx="8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ru-RU" sz="3200">
                  <a:sym typeface="Symbol" pitchFamily="18" charset="2"/>
                </a:rPr>
                <a:t>-</a:t>
              </a:r>
              <a:r>
                <a:rPr lang="en-US" sz="3200">
                  <a:sym typeface="Symbol" pitchFamily="18" charset="2"/>
                </a:rPr>
                <a:t>P</a:t>
              </a:r>
              <a:r>
                <a:rPr lang="en-US" sz="3200" baseline="-25000">
                  <a:sym typeface="Symbol" pitchFamily="18" charset="2"/>
                </a:rPr>
                <a:t>(</a:t>
              </a:r>
              <a:r>
                <a:rPr lang="ru-RU" sz="3200" baseline="-25000">
                  <a:sym typeface="Symbol" pitchFamily="18" charset="2"/>
                </a:rPr>
                <a:t>т</a:t>
              </a:r>
              <a:r>
                <a:rPr lang="en-US" sz="3200" baseline="-25000">
                  <a:sym typeface="Symbol" pitchFamily="18" charset="2"/>
                </a:rPr>
                <a:t>)</a:t>
              </a:r>
              <a:endParaRPr lang="ru-RU" sz="3200" baseline="-25000"/>
            </a:p>
          </p:txBody>
        </p:sp>
        <p:sp>
          <p:nvSpPr>
            <p:cNvPr id="17479" name="Text Box 16"/>
            <p:cNvSpPr txBox="1">
              <a:spLocks noChangeArrowheads="1"/>
            </p:cNvSpPr>
            <p:nvPr/>
          </p:nvSpPr>
          <p:spPr bwMode="auto">
            <a:xfrm>
              <a:off x="480" y="1440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/>
                <a:t>гексагон.</a:t>
              </a:r>
            </a:p>
          </p:txBody>
        </p:sp>
      </p:grpSp>
      <p:grpSp>
        <p:nvGrpSpPr>
          <p:cNvPr id="17417" name="Group 24"/>
          <p:cNvGrpSpPr>
            <a:grpSpLocks/>
          </p:cNvGrpSpPr>
          <p:nvPr/>
        </p:nvGrpSpPr>
        <p:grpSpPr bwMode="auto">
          <a:xfrm>
            <a:off x="3352800" y="1676400"/>
            <a:ext cx="1371600" cy="1006475"/>
            <a:chOff x="2112" y="1056"/>
            <a:chExt cx="864" cy="634"/>
          </a:xfrm>
        </p:grpSpPr>
        <p:sp>
          <p:nvSpPr>
            <p:cNvPr id="17476" name="Text Box 7"/>
            <p:cNvSpPr txBox="1">
              <a:spLocks noChangeArrowheads="1"/>
            </p:cNvSpPr>
            <p:nvPr/>
          </p:nvSpPr>
          <p:spPr bwMode="auto">
            <a:xfrm>
              <a:off x="2112" y="1056"/>
              <a:ext cx="864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lnSpc>
                  <a:spcPct val="120000"/>
                </a:lnSpc>
                <a:spcBef>
                  <a:spcPct val="50000"/>
                </a:spcBef>
              </a:pPr>
              <a:r>
                <a:rPr lang="ru-RU" sz="3200">
                  <a:sym typeface="Symbol" pitchFamily="18" charset="2"/>
                </a:rPr>
                <a:t>-</a:t>
              </a:r>
              <a:r>
                <a:rPr lang="en-US" sz="3200">
                  <a:sym typeface="Symbol" pitchFamily="18" charset="2"/>
                </a:rPr>
                <a:t>P</a:t>
              </a:r>
              <a:r>
                <a:rPr lang="en-US" sz="3200" baseline="-25000">
                  <a:sym typeface="Symbol" pitchFamily="18" charset="2"/>
                </a:rPr>
                <a:t>(</a:t>
              </a:r>
              <a:r>
                <a:rPr lang="ru-RU" sz="3200" baseline="-25000">
                  <a:sym typeface="Symbol" pitchFamily="18" charset="2"/>
                </a:rPr>
                <a:t>т</a:t>
              </a:r>
              <a:r>
                <a:rPr lang="en-US" sz="3200" baseline="-25000">
                  <a:sym typeface="Symbol" pitchFamily="18" charset="2"/>
                </a:rPr>
                <a:t>)</a:t>
              </a:r>
              <a:endParaRPr lang="ru-RU" sz="3200" baseline="-25000"/>
            </a:p>
          </p:txBody>
        </p:sp>
        <p:sp>
          <p:nvSpPr>
            <p:cNvPr id="17477" name="Text Box 17"/>
            <p:cNvSpPr txBox="1">
              <a:spLocks noChangeArrowheads="1"/>
            </p:cNvSpPr>
            <p:nvPr/>
          </p:nvSpPr>
          <p:spPr bwMode="auto">
            <a:xfrm>
              <a:off x="2160" y="1440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/>
                <a:t>кубич.</a:t>
              </a:r>
            </a:p>
          </p:txBody>
        </p:sp>
      </p:grp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1219200" y="2590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ru-RU" sz="2800" baseline="-25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3581400" y="2590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ru-RU" sz="2800" baseline="-25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7420" name="Text Box 20"/>
          <p:cNvSpPr txBox="1">
            <a:spLocks noChangeArrowheads="1"/>
          </p:cNvSpPr>
          <p:nvPr/>
        </p:nvSpPr>
        <p:spPr bwMode="auto">
          <a:xfrm>
            <a:off x="5791200" y="25908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ru-RU" sz="2800" baseline="-25000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7543800" y="2590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ru-RU" sz="2800" baseline="-25000">
                <a:solidFill>
                  <a:srgbClr val="FF0066"/>
                </a:solidFill>
              </a:rPr>
              <a:t>4 </a:t>
            </a:r>
            <a:r>
              <a:rPr lang="en-US" sz="2800">
                <a:solidFill>
                  <a:srgbClr val="FF0066"/>
                </a:solidFill>
              </a:rPr>
              <a:t>, P</a:t>
            </a:r>
            <a:r>
              <a:rPr lang="en-US" sz="2800" baseline="-25000">
                <a:solidFill>
                  <a:srgbClr val="FF0066"/>
                </a:solidFill>
              </a:rPr>
              <a:t>2</a:t>
            </a:r>
            <a:endParaRPr lang="ru-RU" sz="2800" baseline="-25000">
              <a:solidFill>
                <a:srgbClr val="FF0066"/>
              </a:solidFill>
            </a:endParaRPr>
          </a:p>
        </p:txBody>
      </p:sp>
      <p:sp>
        <p:nvSpPr>
          <p:cNvPr id="17422" name="AutoShape 25"/>
          <p:cNvSpPr>
            <a:spLocks/>
          </p:cNvSpPr>
          <p:nvPr/>
        </p:nvSpPr>
        <p:spPr bwMode="auto">
          <a:xfrm rot="-5400000">
            <a:off x="2286000" y="1524000"/>
            <a:ext cx="533400" cy="3276600"/>
          </a:xfrm>
          <a:prstGeom prst="leftBrace">
            <a:avLst>
              <a:gd name="adj1" fmla="val 51190"/>
              <a:gd name="adj2" fmla="val 49560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23" name="Text Box 26"/>
          <p:cNvSpPr txBox="1">
            <a:spLocks noChangeArrowheads="1"/>
          </p:cNvSpPr>
          <p:nvPr/>
        </p:nvSpPr>
        <p:spPr bwMode="auto">
          <a:xfrm>
            <a:off x="990600" y="3429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Белый фосфор</a:t>
            </a:r>
            <a:r>
              <a:rPr lang="en-US"/>
              <a:t> 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P</a:t>
            </a:r>
            <a:r>
              <a:rPr lang="ru-RU" baseline="-25000">
                <a:solidFill>
                  <a:srgbClr val="FF0066"/>
                </a:solidFill>
                <a:cs typeface="Tahoma" pitchFamily="34" charset="0"/>
              </a:rPr>
              <a:t>4</a:t>
            </a:r>
          </a:p>
        </p:txBody>
      </p:sp>
      <p:grpSp>
        <p:nvGrpSpPr>
          <p:cNvPr id="17424" name="Group 75"/>
          <p:cNvGrpSpPr>
            <a:grpSpLocks/>
          </p:cNvGrpSpPr>
          <p:nvPr/>
        </p:nvGrpSpPr>
        <p:grpSpPr bwMode="auto">
          <a:xfrm>
            <a:off x="1981200" y="3886200"/>
            <a:ext cx="3429000" cy="457200"/>
            <a:chOff x="1248" y="2448"/>
            <a:chExt cx="2160" cy="288"/>
          </a:xfrm>
        </p:grpSpPr>
        <p:sp>
          <p:nvSpPr>
            <p:cNvPr id="17474" name="Line 27"/>
            <p:cNvSpPr>
              <a:spLocks noChangeShapeType="1"/>
            </p:cNvSpPr>
            <p:nvPr/>
          </p:nvSpPr>
          <p:spPr bwMode="auto">
            <a:xfrm>
              <a:off x="1248" y="2496"/>
              <a:ext cx="0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75" name="Text Box 28"/>
            <p:cNvSpPr txBox="1">
              <a:spLocks noChangeArrowheads="1"/>
            </p:cNvSpPr>
            <p:nvPr/>
          </p:nvSpPr>
          <p:spPr bwMode="auto">
            <a:xfrm>
              <a:off x="1584" y="2448"/>
              <a:ext cx="1824" cy="25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/>
                <a:t>+250 </a:t>
              </a:r>
              <a:r>
                <a:rPr lang="ru-RU" sz="2000">
                  <a:cs typeface="Tahoma" pitchFamily="34" charset="0"/>
                </a:rPr>
                <a:t>°</a:t>
              </a:r>
              <a:r>
                <a:rPr lang="ru-RU" sz="2000"/>
                <a:t>С, кат.</a:t>
              </a:r>
              <a:r>
                <a:rPr lang="en-US" sz="2000"/>
                <a:t> I</a:t>
              </a:r>
              <a:r>
                <a:rPr lang="en-US" sz="2000" baseline="-25000"/>
                <a:t>2</a:t>
              </a:r>
              <a:r>
                <a:rPr lang="en-US" sz="2000"/>
                <a:t>, Na, S</a:t>
              </a:r>
              <a:endParaRPr lang="ru-RU" sz="2000"/>
            </a:p>
          </p:txBody>
        </p:sp>
      </p:grpSp>
      <p:sp>
        <p:nvSpPr>
          <p:cNvPr id="17425" name="Text Box 29"/>
          <p:cNvSpPr txBox="1">
            <a:spLocks noChangeArrowheads="1"/>
          </p:cNvSpPr>
          <p:nvPr/>
        </p:nvSpPr>
        <p:spPr bwMode="auto">
          <a:xfrm>
            <a:off x="990600" y="4419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Красный фосфор</a:t>
            </a:r>
            <a:r>
              <a:rPr lang="en-US"/>
              <a:t> 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P</a:t>
            </a:r>
            <a:r>
              <a:rPr lang="ru-RU" baseline="-25000">
                <a:solidFill>
                  <a:srgbClr val="FF0066"/>
                </a:solidFill>
              </a:rPr>
              <a:t>х</a:t>
            </a:r>
          </a:p>
        </p:txBody>
      </p:sp>
      <p:grpSp>
        <p:nvGrpSpPr>
          <p:cNvPr id="17426" name="Group 76"/>
          <p:cNvGrpSpPr>
            <a:grpSpLocks/>
          </p:cNvGrpSpPr>
          <p:nvPr/>
        </p:nvGrpSpPr>
        <p:grpSpPr bwMode="auto">
          <a:xfrm>
            <a:off x="1981200" y="4876800"/>
            <a:ext cx="1295400" cy="466725"/>
            <a:chOff x="1248" y="3072"/>
            <a:chExt cx="816" cy="294"/>
          </a:xfrm>
        </p:grpSpPr>
        <p:sp>
          <p:nvSpPr>
            <p:cNvPr id="17472" name="Line 30"/>
            <p:cNvSpPr>
              <a:spLocks noChangeShapeType="1"/>
            </p:cNvSpPr>
            <p:nvPr/>
          </p:nvSpPr>
          <p:spPr bwMode="auto">
            <a:xfrm>
              <a:off x="1248" y="3072"/>
              <a:ext cx="0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73" name="Text Box 31"/>
            <p:cNvSpPr txBox="1">
              <a:spLocks noChangeArrowheads="1"/>
            </p:cNvSpPr>
            <p:nvPr/>
          </p:nvSpPr>
          <p:spPr bwMode="auto">
            <a:xfrm>
              <a:off x="1584" y="3072"/>
              <a:ext cx="480" cy="2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p, t</a:t>
              </a:r>
              <a:endParaRPr lang="ru-RU"/>
            </a:p>
          </p:txBody>
        </p:sp>
      </p:grpSp>
      <p:sp>
        <p:nvSpPr>
          <p:cNvPr id="17427" name="Text Box 33"/>
          <p:cNvSpPr txBox="1">
            <a:spLocks noChangeArrowheads="1"/>
          </p:cNvSpPr>
          <p:nvPr/>
        </p:nvSpPr>
        <p:spPr bwMode="auto">
          <a:xfrm>
            <a:off x="457200" y="53340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/>
              <a:t>Черный фосфор</a:t>
            </a:r>
            <a:r>
              <a:rPr lang="en-US"/>
              <a:t> </a:t>
            </a:r>
            <a:r>
              <a:rPr lang="ru-RU"/>
              <a:t>(</a:t>
            </a:r>
            <a:r>
              <a:rPr lang="en-US" sz="2000" i="1"/>
              <a:t>sp</a:t>
            </a:r>
            <a:r>
              <a:rPr lang="en-US" sz="2000" i="1" baseline="30000"/>
              <a:t>2</a:t>
            </a:r>
            <a:r>
              <a:rPr lang="en-US" sz="2000" i="1"/>
              <a:t>, </a:t>
            </a:r>
            <a:r>
              <a:rPr lang="ru-RU" sz="2000" i="1"/>
              <a:t>тип графита</a:t>
            </a:r>
            <a:r>
              <a:rPr lang="ru-RU"/>
              <a:t>)</a:t>
            </a:r>
            <a:endParaRPr lang="ru-RU" baseline="-25000">
              <a:solidFill>
                <a:srgbClr val="FF0066"/>
              </a:solidFill>
            </a:endParaRPr>
          </a:p>
        </p:txBody>
      </p:sp>
      <p:sp>
        <p:nvSpPr>
          <p:cNvPr id="17428" name="Text Box 34"/>
          <p:cNvSpPr txBox="1">
            <a:spLocks noChangeArrowheads="1"/>
          </p:cNvSpPr>
          <p:nvPr/>
        </p:nvSpPr>
        <p:spPr bwMode="auto">
          <a:xfrm>
            <a:off x="304800" y="62484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ru-RU"/>
              <a:t>«Металлический» фосфор</a:t>
            </a:r>
            <a:endParaRPr lang="ru-RU" baseline="-25000">
              <a:solidFill>
                <a:srgbClr val="FF0066"/>
              </a:solidFill>
            </a:endParaRPr>
          </a:p>
        </p:txBody>
      </p:sp>
      <p:grpSp>
        <p:nvGrpSpPr>
          <p:cNvPr id="17429" name="Group 81"/>
          <p:cNvGrpSpPr>
            <a:grpSpLocks/>
          </p:cNvGrpSpPr>
          <p:nvPr/>
        </p:nvGrpSpPr>
        <p:grpSpPr bwMode="auto">
          <a:xfrm>
            <a:off x="6096000" y="3048000"/>
            <a:ext cx="1524000" cy="1676400"/>
            <a:chOff x="3840" y="1920"/>
            <a:chExt cx="960" cy="1056"/>
          </a:xfrm>
        </p:grpSpPr>
        <p:sp>
          <p:nvSpPr>
            <p:cNvPr id="17462" name="Oval 36"/>
            <p:cNvSpPr>
              <a:spLocks noChangeArrowheads="1"/>
            </p:cNvSpPr>
            <p:nvPr/>
          </p:nvSpPr>
          <p:spPr bwMode="auto">
            <a:xfrm>
              <a:off x="4656" y="2496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3" name="Oval 38"/>
            <p:cNvSpPr>
              <a:spLocks noChangeArrowheads="1"/>
            </p:cNvSpPr>
            <p:nvPr/>
          </p:nvSpPr>
          <p:spPr bwMode="auto">
            <a:xfrm>
              <a:off x="3840" y="2448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4" name="Line 39"/>
            <p:cNvSpPr>
              <a:spLocks noChangeShapeType="1"/>
            </p:cNvSpPr>
            <p:nvPr/>
          </p:nvSpPr>
          <p:spPr bwMode="auto">
            <a:xfrm flipH="1">
              <a:off x="4224" y="2064"/>
              <a:ext cx="96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65" name="Line 40"/>
            <p:cNvSpPr>
              <a:spLocks noChangeShapeType="1"/>
            </p:cNvSpPr>
            <p:nvPr/>
          </p:nvSpPr>
          <p:spPr bwMode="auto">
            <a:xfrm flipH="1">
              <a:off x="3936" y="2016"/>
              <a:ext cx="384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66" name="Line 41"/>
            <p:cNvSpPr>
              <a:spLocks noChangeShapeType="1"/>
            </p:cNvSpPr>
            <p:nvPr/>
          </p:nvSpPr>
          <p:spPr bwMode="auto">
            <a:xfrm>
              <a:off x="3936" y="2544"/>
              <a:ext cx="24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67" name="Line 42"/>
            <p:cNvSpPr>
              <a:spLocks noChangeShapeType="1"/>
            </p:cNvSpPr>
            <p:nvPr/>
          </p:nvSpPr>
          <p:spPr bwMode="auto">
            <a:xfrm>
              <a:off x="4368" y="2064"/>
              <a:ext cx="336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68" name="Oval 35"/>
            <p:cNvSpPr>
              <a:spLocks noChangeArrowheads="1"/>
            </p:cNvSpPr>
            <p:nvPr/>
          </p:nvSpPr>
          <p:spPr bwMode="auto">
            <a:xfrm>
              <a:off x="4272" y="1920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69" name="Line 43"/>
            <p:cNvSpPr>
              <a:spLocks noChangeShapeType="1"/>
            </p:cNvSpPr>
            <p:nvPr/>
          </p:nvSpPr>
          <p:spPr bwMode="auto">
            <a:xfrm flipV="1">
              <a:off x="4224" y="2592"/>
              <a:ext cx="43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70" name="Oval 37"/>
            <p:cNvSpPr>
              <a:spLocks noChangeArrowheads="1"/>
            </p:cNvSpPr>
            <p:nvPr/>
          </p:nvSpPr>
          <p:spPr bwMode="auto">
            <a:xfrm>
              <a:off x="4128" y="2832"/>
              <a:ext cx="144" cy="144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71" name="Line 44"/>
            <p:cNvSpPr>
              <a:spLocks noChangeShapeType="1"/>
            </p:cNvSpPr>
            <p:nvPr/>
          </p:nvSpPr>
          <p:spPr bwMode="auto">
            <a:xfrm>
              <a:off x="3984" y="2496"/>
              <a:ext cx="720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17430" name="Group 71"/>
          <p:cNvGrpSpPr>
            <a:grpSpLocks/>
          </p:cNvGrpSpPr>
          <p:nvPr/>
        </p:nvGrpSpPr>
        <p:grpSpPr bwMode="auto">
          <a:xfrm>
            <a:off x="5486400" y="2286000"/>
            <a:ext cx="2743200" cy="3124200"/>
            <a:chOff x="3696" y="1944"/>
            <a:chExt cx="1728" cy="1752"/>
          </a:xfrm>
        </p:grpSpPr>
        <p:grpSp>
          <p:nvGrpSpPr>
            <p:cNvPr id="17438" name="Group 52"/>
            <p:cNvGrpSpPr>
              <a:grpSpLocks/>
            </p:cNvGrpSpPr>
            <p:nvPr/>
          </p:nvGrpSpPr>
          <p:grpSpPr bwMode="auto">
            <a:xfrm rot="30781">
              <a:off x="4464" y="1944"/>
              <a:ext cx="240" cy="432"/>
              <a:chOff x="4462" y="1824"/>
              <a:chExt cx="240" cy="432"/>
            </a:xfrm>
          </p:grpSpPr>
          <p:grpSp>
            <p:nvGrpSpPr>
              <p:cNvPr id="17457" name="Group 47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17460" name="Freeform 48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61" name="Freeform 49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58" name="Line 50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59" name="Line 51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7439" name="Group 53"/>
            <p:cNvGrpSpPr>
              <a:grpSpLocks/>
            </p:cNvGrpSpPr>
            <p:nvPr/>
          </p:nvGrpSpPr>
          <p:grpSpPr bwMode="auto">
            <a:xfrm rot="-9910691">
              <a:off x="4272" y="3264"/>
              <a:ext cx="240" cy="432"/>
              <a:chOff x="4462" y="1824"/>
              <a:chExt cx="240" cy="432"/>
            </a:xfrm>
          </p:grpSpPr>
          <p:grpSp>
            <p:nvGrpSpPr>
              <p:cNvPr id="17452" name="Group 54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17455" name="Freeform 55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Freeform 56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53" name="Line 57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54" name="Line 58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7440" name="Group 59"/>
            <p:cNvGrpSpPr>
              <a:grpSpLocks/>
            </p:cNvGrpSpPr>
            <p:nvPr/>
          </p:nvGrpSpPr>
          <p:grpSpPr bwMode="auto">
            <a:xfrm rot="-6106041">
              <a:off x="3792" y="2736"/>
              <a:ext cx="240" cy="432"/>
              <a:chOff x="4462" y="1824"/>
              <a:chExt cx="240" cy="432"/>
            </a:xfrm>
          </p:grpSpPr>
          <p:grpSp>
            <p:nvGrpSpPr>
              <p:cNvPr id="17447" name="Group 60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17450" name="Freeform 61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1" name="Freeform 62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48" name="Line 63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49" name="Line 64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7441" name="Group 65"/>
            <p:cNvGrpSpPr>
              <a:grpSpLocks/>
            </p:cNvGrpSpPr>
            <p:nvPr/>
          </p:nvGrpSpPr>
          <p:grpSpPr bwMode="auto">
            <a:xfrm rot="7132474">
              <a:off x="5088" y="2832"/>
              <a:ext cx="240" cy="432"/>
              <a:chOff x="4462" y="1824"/>
              <a:chExt cx="240" cy="432"/>
            </a:xfrm>
          </p:grpSpPr>
          <p:grpSp>
            <p:nvGrpSpPr>
              <p:cNvPr id="17442" name="Group 66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17445" name="Freeform 67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46" name="Freeform 68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43" name="Line 69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7444" name="Line 70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pic>
        <p:nvPicPr>
          <p:cNvPr id="17431" name="Picture 72" descr="D:\backup\MAMA\2008-09лекции\pictures\элементы\P2.jpg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5" t="14850" r="22154" b="18755"/>
          <a:stretch>
            <a:fillRect/>
          </a:stretch>
        </p:blipFill>
        <p:spPr bwMode="auto">
          <a:xfrm>
            <a:off x="5791200" y="152400"/>
            <a:ext cx="1295400" cy="1158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2" name="Picture 73" descr="D:\backup\MAMA\2008-09лекции\pictures\элементы\P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t="14850" r="14830" b="16803"/>
          <a:stretch>
            <a:fillRect/>
          </a:stretch>
        </p:blipFill>
        <p:spPr bwMode="auto">
          <a:xfrm>
            <a:off x="7315200" y="152400"/>
            <a:ext cx="1524000" cy="116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3" name="Picture 74" descr="D:\backup\MAMA\2008-09лекции\pictures\элементы\P8.jpg"/>
          <p:cNvPicPr>
            <a:picLocks noChangeAspect="1" noChangeArrowheads="1"/>
          </p:cNvPicPr>
          <p:nvPr/>
        </p:nvPicPr>
        <p:blipFill>
          <a:blip r:embed="rId4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8990" r="8972" b="7039"/>
          <a:stretch>
            <a:fillRect/>
          </a:stretch>
        </p:blipFill>
        <p:spPr bwMode="auto">
          <a:xfrm>
            <a:off x="3962400" y="152400"/>
            <a:ext cx="1600200" cy="1166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34" name="Group 77"/>
          <p:cNvGrpSpPr>
            <a:grpSpLocks/>
          </p:cNvGrpSpPr>
          <p:nvPr/>
        </p:nvGrpSpPr>
        <p:grpSpPr bwMode="auto">
          <a:xfrm>
            <a:off x="1981200" y="5791200"/>
            <a:ext cx="1295400" cy="466725"/>
            <a:chOff x="1248" y="3072"/>
            <a:chExt cx="816" cy="294"/>
          </a:xfrm>
        </p:grpSpPr>
        <p:sp>
          <p:nvSpPr>
            <p:cNvPr id="17436" name="Line 78"/>
            <p:cNvSpPr>
              <a:spLocks noChangeShapeType="1"/>
            </p:cNvSpPr>
            <p:nvPr/>
          </p:nvSpPr>
          <p:spPr bwMode="auto">
            <a:xfrm>
              <a:off x="1248" y="3072"/>
              <a:ext cx="0" cy="24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7437" name="Text Box 79"/>
            <p:cNvSpPr txBox="1">
              <a:spLocks noChangeArrowheads="1"/>
            </p:cNvSpPr>
            <p:nvPr/>
          </p:nvSpPr>
          <p:spPr bwMode="auto">
            <a:xfrm>
              <a:off x="1584" y="3072"/>
              <a:ext cx="480" cy="2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p, t</a:t>
              </a:r>
              <a:endParaRPr lang="ru-RU"/>
            </a:p>
          </p:txBody>
        </p:sp>
      </p:grpSp>
      <p:sp>
        <p:nvSpPr>
          <p:cNvPr id="17435" name="Text Box 80"/>
          <p:cNvSpPr txBox="1">
            <a:spLocks noChangeArrowheads="1"/>
          </p:cNvSpPr>
          <p:nvPr/>
        </p:nvSpPr>
        <p:spPr bwMode="auto">
          <a:xfrm>
            <a:off x="4419600" y="5791200"/>
            <a:ext cx="4572000" cy="650875"/>
          </a:xfrm>
          <a:prstGeom prst="rect">
            <a:avLst/>
          </a:prstGeom>
          <a:solidFill>
            <a:srgbClr val="DD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Т-ра вспышки: белый ф. +</a:t>
            </a:r>
            <a:r>
              <a:rPr lang="en-US" sz="1800"/>
              <a:t>34</a:t>
            </a:r>
            <a:r>
              <a:rPr lang="ru-RU" sz="1800"/>
              <a:t> </a:t>
            </a:r>
            <a:r>
              <a:rPr lang="ru-RU" sz="1800">
                <a:cs typeface="Tahoma" pitchFamily="34" charset="0"/>
              </a:rPr>
              <a:t>°</a:t>
            </a:r>
            <a:r>
              <a:rPr lang="ru-RU" sz="1800"/>
              <a:t>С, красный ф. +2</a:t>
            </a:r>
            <a:r>
              <a:rPr lang="en-US" sz="1800"/>
              <a:t>4</a:t>
            </a:r>
            <a:r>
              <a:rPr lang="ru-RU" sz="1800"/>
              <a:t>0 </a:t>
            </a:r>
            <a:r>
              <a:rPr lang="ru-RU" sz="1800">
                <a:cs typeface="Tahoma" pitchFamily="34" charset="0"/>
              </a:rPr>
              <a:t>°</a:t>
            </a:r>
            <a:r>
              <a:rPr lang="ru-RU" sz="1800"/>
              <a:t>С, черный ф. +400 </a:t>
            </a:r>
            <a:r>
              <a:rPr lang="ru-RU" sz="1800">
                <a:cs typeface="Tahoma" pitchFamily="34" charset="0"/>
              </a:rPr>
              <a:t>°</a:t>
            </a:r>
            <a:r>
              <a:rPr lang="ru-RU" sz="1800"/>
              <a:t>С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467600" cy="762000"/>
          </a:xfrm>
        </p:spPr>
        <p:txBody>
          <a:bodyPr/>
          <a:lstStyle/>
          <a:p>
            <a:pPr eaLnBrk="1" hangingPunct="1"/>
            <a:r>
              <a:rPr lang="ru-RU" sz="2800" smtClean="0"/>
              <a:t>Дисмутация фосфора в щелочной среде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на холоду: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4P + 3NaOH</a:t>
            </a:r>
            <a:r>
              <a:rPr lang="ru-RU" sz="2400" dirty="0" smtClean="0"/>
              <a:t>(</a:t>
            </a:r>
            <a:r>
              <a:rPr lang="ru-RU" sz="2400" dirty="0" err="1" smtClean="0"/>
              <a:t>разб</a:t>
            </a:r>
            <a:r>
              <a:rPr lang="ru-RU" sz="2400" dirty="0" smtClean="0"/>
              <a:t>)</a:t>
            </a:r>
            <a:r>
              <a:rPr lang="en-US" sz="2400" dirty="0" smtClean="0">
                <a:cs typeface="Times New Roman" pitchFamily="18" charset="0"/>
              </a:rPr>
              <a:t> + 3H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= 3NaH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P</a:t>
            </a:r>
            <a:r>
              <a:rPr lang="en-US" sz="2400" baseline="30000" dirty="0" smtClean="0">
                <a:solidFill>
                  <a:srgbClr val="FF0066"/>
                </a:solidFill>
                <a:cs typeface="Times New Roman" pitchFamily="18" charset="0"/>
              </a:rPr>
              <a:t>+I</a:t>
            </a:r>
            <a:r>
              <a:rPr lang="en-US" sz="2400" dirty="0" smtClean="0">
                <a:cs typeface="Times New Roman" pitchFamily="18" charset="0"/>
              </a:rPr>
              <a:t>O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+ P</a:t>
            </a:r>
            <a:r>
              <a:rPr lang="en-US" sz="2400" baseline="30000" dirty="0" smtClean="0">
                <a:solidFill>
                  <a:srgbClr val="FF0066"/>
                </a:solidFill>
                <a:cs typeface="Tahoma" pitchFamily="34" charset="0"/>
              </a:rPr>
              <a:t>–III</a:t>
            </a:r>
            <a:r>
              <a:rPr lang="en-US" sz="2400" dirty="0" smtClean="0">
                <a:cs typeface="Times New Roman" pitchFamily="18" charset="0"/>
              </a:rPr>
              <a:t>H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P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</a:t>
            </a:r>
            <a:r>
              <a:rPr lang="en-US" sz="2400" dirty="0" smtClean="0">
                <a:cs typeface="Times New Roman" pitchFamily="18" charset="0"/>
              </a:rPr>
              <a:t>3</a:t>
            </a:r>
            <a:r>
              <a:rPr lang="en-US" sz="2400" i="1" dirty="0" smtClean="0"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n-US" sz="2400" dirty="0" smtClean="0">
                <a:cs typeface="Times New Roman" pitchFamily="18" charset="0"/>
              </a:rPr>
              <a:t>PH</a:t>
            </a:r>
            <a:r>
              <a:rPr lang="en-US" sz="2400" baseline="-25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+ 3OH</a:t>
            </a:r>
            <a:r>
              <a:rPr lang="en-US" sz="2400" baseline="30000" dirty="0" smtClean="0">
                <a:cs typeface="Tahoma" pitchFamily="34" charset="0"/>
              </a:rPr>
              <a:t>–</a:t>
            </a:r>
            <a:endParaRPr lang="en-US" sz="2400" dirty="0" smtClean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P + 2OH</a:t>
            </a:r>
            <a:r>
              <a:rPr lang="en-US" sz="2400" baseline="30000" dirty="0" smtClean="0">
                <a:cs typeface="Tahoma" pitchFamily="34" charset="0"/>
              </a:rPr>
              <a:t>– </a:t>
            </a:r>
            <a:r>
              <a:rPr lang="en-US" sz="2400" dirty="0" smtClean="0">
                <a:cs typeface="Tahoma" pitchFamily="34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1</a:t>
            </a:r>
            <a:r>
              <a:rPr lang="en-US" sz="2400" i="1" dirty="0" smtClean="0"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cs typeface="Times New Roman" pitchFamily="18" charset="0"/>
              </a:rPr>
              <a:t> = H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PO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baseline="30000" dirty="0" smtClean="0">
                <a:cs typeface="Tahoma" pitchFamily="34" charset="0"/>
              </a:rPr>
              <a:t>– </a:t>
            </a:r>
            <a:r>
              <a:rPr lang="ru-RU" sz="2400" dirty="0" smtClean="0"/>
              <a:t>(</a:t>
            </a:r>
            <a:r>
              <a:rPr lang="ru-RU" sz="2400" dirty="0" err="1" smtClean="0">
                <a:solidFill>
                  <a:schemeClr val="tx2"/>
                </a:solidFill>
              </a:rPr>
              <a:t>гипофосфит</a:t>
            </a:r>
            <a:r>
              <a:rPr lang="ru-RU" sz="2400" dirty="0" smtClean="0">
                <a:solidFill>
                  <a:schemeClr val="tx2"/>
                </a:solidFill>
              </a:rPr>
              <a:t>-ион</a:t>
            </a:r>
            <a:r>
              <a:rPr lang="ru-RU" sz="2400" dirty="0" smtClean="0"/>
              <a:t>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FF0066"/>
                </a:solidFill>
              </a:rPr>
              <a:t>при нагревании:</a:t>
            </a:r>
            <a:r>
              <a:rPr lang="en-US" sz="2400" dirty="0" smtClean="0">
                <a:cs typeface="Times New Roman" pitchFamily="18" charset="0"/>
              </a:rPr>
              <a:t> </a:t>
            </a:r>
            <a:endParaRPr lang="ru-RU" sz="2400" dirty="0" smtClean="0"/>
          </a:p>
          <a:p>
            <a:pPr eaLnBrk="1" hangingPunct="1"/>
            <a:r>
              <a:rPr lang="en-US" sz="2400" dirty="0" smtClean="0">
                <a:cs typeface="Times New Roman" pitchFamily="18" charset="0"/>
              </a:rPr>
              <a:t> 2P + 2NaOH</a:t>
            </a:r>
            <a:r>
              <a:rPr lang="ru-RU" sz="2400" dirty="0" smtClean="0"/>
              <a:t>(</a:t>
            </a:r>
            <a:r>
              <a:rPr lang="ru-RU" sz="2400" dirty="0" err="1" smtClean="0"/>
              <a:t>конц</a:t>
            </a:r>
            <a:r>
              <a:rPr lang="ru-RU" sz="2400" dirty="0" smtClean="0"/>
              <a:t>)</a:t>
            </a:r>
            <a:r>
              <a:rPr lang="en-US" sz="2400" dirty="0" smtClean="0">
                <a:cs typeface="Times New Roman" pitchFamily="18" charset="0"/>
              </a:rPr>
              <a:t> + H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= Na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HP</a:t>
            </a:r>
            <a:r>
              <a:rPr lang="en-US" sz="2400" baseline="30000" dirty="0" smtClean="0">
                <a:solidFill>
                  <a:srgbClr val="FF0066"/>
                </a:solidFill>
                <a:cs typeface="Times New Roman" pitchFamily="18" charset="0"/>
              </a:rPr>
              <a:t>+III</a:t>
            </a:r>
            <a:r>
              <a:rPr lang="en-US" sz="2400" dirty="0" smtClean="0">
                <a:cs typeface="Times New Roman" pitchFamily="18" charset="0"/>
              </a:rPr>
              <a:t>O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+ P</a:t>
            </a:r>
            <a:r>
              <a:rPr lang="en-US" sz="2400" baseline="30000" dirty="0" smtClean="0">
                <a:solidFill>
                  <a:srgbClr val="FF0066"/>
                </a:solidFill>
                <a:cs typeface="Tahoma" pitchFamily="34" charset="0"/>
              </a:rPr>
              <a:t>–III</a:t>
            </a:r>
            <a:r>
              <a:rPr lang="en-US" sz="2400" dirty="0" smtClean="0">
                <a:cs typeface="Times New Roman" pitchFamily="18" charset="0"/>
              </a:rPr>
              <a:t>H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P + 3H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+ </a:t>
            </a:r>
            <a:r>
              <a:rPr lang="en-US" sz="2400" dirty="0" smtClean="0">
                <a:cs typeface="Times New Roman" pitchFamily="18" charset="0"/>
              </a:rPr>
              <a:t>3</a:t>
            </a:r>
            <a:r>
              <a:rPr lang="en-US" sz="2400" i="1" dirty="0" smtClean="0"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= </a:t>
            </a:r>
            <a:r>
              <a:rPr lang="en-US" sz="2400" dirty="0" smtClean="0">
                <a:cs typeface="Times New Roman" pitchFamily="18" charset="0"/>
              </a:rPr>
              <a:t>PH</a:t>
            </a:r>
            <a:r>
              <a:rPr lang="en-US" sz="2400" baseline="-25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+ 3OH</a:t>
            </a:r>
            <a:r>
              <a:rPr lang="en-US" sz="2400" baseline="30000" dirty="0" smtClean="0">
                <a:cs typeface="Tahoma" pitchFamily="34" charset="0"/>
              </a:rPr>
              <a:t>–</a:t>
            </a:r>
            <a:endParaRPr lang="en-US" sz="2400" dirty="0" smtClean="0">
              <a:cs typeface="Tahoma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400" dirty="0" smtClean="0"/>
              <a:t>	</a:t>
            </a:r>
            <a:r>
              <a:rPr lang="en-US" sz="2400" dirty="0" smtClean="0"/>
              <a:t>P + </a:t>
            </a:r>
            <a:r>
              <a:rPr lang="ru-RU" sz="2400" dirty="0" smtClean="0"/>
              <a:t>5</a:t>
            </a:r>
            <a:r>
              <a:rPr lang="en-US" sz="2400" dirty="0" smtClean="0"/>
              <a:t>OH</a:t>
            </a:r>
            <a:r>
              <a:rPr lang="en-US" sz="2400" baseline="30000" dirty="0" smtClean="0">
                <a:cs typeface="Tahoma" pitchFamily="34" charset="0"/>
              </a:rPr>
              <a:t>– </a:t>
            </a:r>
            <a:r>
              <a:rPr lang="en-US" sz="2400" dirty="0" smtClean="0">
                <a:cs typeface="Tahoma" pitchFamily="34" charset="0"/>
              </a:rPr>
              <a:t>–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3</a:t>
            </a:r>
            <a:r>
              <a:rPr lang="en-US" sz="2400" i="1" dirty="0" smtClean="0">
                <a:cs typeface="Times New Roman" pitchFamily="18" charset="0"/>
              </a:rPr>
              <a:t>e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dirty="0" smtClean="0">
                <a:cs typeface="Times New Roman" pitchFamily="18" charset="0"/>
              </a:rPr>
              <a:t> = HPO</a:t>
            </a:r>
            <a:r>
              <a:rPr lang="ru-RU" sz="2400" baseline="-30000" dirty="0" smtClean="0"/>
              <a:t>3</a:t>
            </a:r>
            <a:r>
              <a:rPr lang="ru-RU" sz="2400" baseline="30000" dirty="0" smtClean="0"/>
              <a:t>3</a:t>
            </a:r>
            <a:r>
              <a:rPr lang="en-US" sz="2400" baseline="30000" dirty="0" smtClean="0">
                <a:cs typeface="Tahoma" pitchFamily="34" charset="0"/>
              </a:rPr>
              <a:t>– </a:t>
            </a:r>
            <a:r>
              <a:rPr lang="ru-RU" sz="2400" dirty="0" smtClean="0"/>
              <a:t>+</a:t>
            </a:r>
            <a:r>
              <a:rPr lang="ru-RU" sz="2400" baseline="30000" dirty="0" smtClean="0"/>
              <a:t> </a:t>
            </a:r>
            <a:r>
              <a:rPr lang="en-US" sz="2400" dirty="0" smtClean="0"/>
              <a:t>3H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</a:t>
            </a:r>
            <a:r>
              <a:rPr lang="ru-RU" sz="2400" dirty="0" smtClean="0"/>
              <a:t>(</a:t>
            </a:r>
            <a:r>
              <a:rPr lang="ru-RU" sz="2400" dirty="0" smtClean="0">
                <a:solidFill>
                  <a:schemeClr val="tx2"/>
                </a:solidFill>
              </a:rPr>
              <a:t>фосфит-ион</a:t>
            </a:r>
            <a:r>
              <a:rPr lang="ru-RU" sz="2400" dirty="0" smtClean="0"/>
              <a:t>)</a:t>
            </a:r>
          </a:p>
          <a:p>
            <a:pPr eaLnBrk="1" hangingPunct="1"/>
            <a:r>
              <a:rPr lang="en-US" sz="2400" dirty="0" smtClean="0"/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Получение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FF0066"/>
                </a:solidFill>
              </a:rPr>
              <a:t>прокаливание фосфорита с углем и песком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2Ca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(PO</a:t>
            </a:r>
            <a:r>
              <a:rPr lang="en-US" sz="2400" baseline="-30000" dirty="0" smtClean="0">
                <a:cs typeface="Times New Roman" pitchFamily="18" charset="0"/>
              </a:rPr>
              <a:t>4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+ 10C + 6SiO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 = </a:t>
            </a:r>
            <a:r>
              <a:rPr lang="ru-RU" sz="2400" dirty="0" smtClean="0"/>
              <a:t>2</a:t>
            </a:r>
            <a:r>
              <a:rPr lang="en-US" sz="2400" dirty="0" smtClean="0">
                <a:cs typeface="Times New Roman" pitchFamily="18" charset="0"/>
              </a:rPr>
              <a:t>P</a:t>
            </a:r>
            <a:r>
              <a:rPr lang="ru-RU" sz="2400" baseline="-30000" dirty="0" smtClean="0"/>
              <a:t>2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cs typeface="Times New Roman" pitchFamily="18" charset="0"/>
              </a:rPr>
              <a:t> + 10CO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dirty="0" smtClean="0">
                <a:cs typeface="Times New Roman" pitchFamily="18" charset="0"/>
              </a:rPr>
              <a:t> + 6CaSiO</a:t>
            </a:r>
            <a:r>
              <a:rPr lang="en-US" sz="2400" baseline="-25000" dirty="0" smtClean="0">
                <a:cs typeface="Times New Roman" pitchFamily="18" charset="0"/>
              </a:rPr>
              <a:t>3</a:t>
            </a:r>
            <a:endParaRPr lang="ru-RU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4343400" cy="914400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Times New Roman" pitchFamily="18" charset="0"/>
              </a:rPr>
              <a:t>Фосфиды</a:t>
            </a:r>
            <a:endParaRPr lang="ru-RU" i="1" baseline="-25000" smtClean="0">
              <a:latin typeface="Times New Roman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581400" y="1371600"/>
            <a:ext cx="1981200" cy="1106488"/>
          </a:xfrm>
          <a:prstGeom prst="rect">
            <a:avLst/>
          </a:prstGeom>
          <a:solidFill>
            <a:srgbClr val="DD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>Э</a:t>
            </a:r>
            <a:r>
              <a:rPr lang="ru-RU" sz="4400" i="1" baseline="-25000">
                <a:solidFill>
                  <a:schemeClr val="tx2"/>
                </a:solidFill>
                <a:latin typeface="Times New Roman" pitchFamily="18" charset="0"/>
              </a:rPr>
              <a:t>х</a:t>
            </a:r>
            <a:r>
              <a:rPr lang="en-US" sz="4400" i="1" baseline="-25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4400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en-US" sz="4400" i="1" baseline="-25000">
                <a:solidFill>
                  <a:schemeClr val="tx2"/>
                </a:solidFill>
                <a:latin typeface="Times New Roman" pitchFamily="18" charset="0"/>
              </a:rPr>
              <a:t>y</a:t>
            </a:r>
            <a:endParaRPr lang="ru-RU" sz="4400" i="1" baseline="-25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2743200" cy="1928813"/>
          </a:xfrm>
          <a:prstGeom prst="rect">
            <a:avLst/>
          </a:prstGeom>
          <a:solidFill>
            <a:srgbClr val="DD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Солеобразные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Э – </a:t>
            </a:r>
            <a:r>
              <a:rPr lang="en-US">
                <a:solidFill>
                  <a:srgbClr val="FF0066"/>
                </a:solidFill>
              </a:rPr>
              <a:t>M</a:t>
            </a:r>
            <a:r>
              <a:rPr lang="en-US" baseline="30000">
                <a:solidFill>
                  <a:srgbClr val="FF0066"/>
                </a:solidFill>
              </a:rPr>
              <a:t>IA</a:t>
            </a:r>
            <a:r>
              <a:rPr lang="en-US">
                <a:solidFill>
                  <a:srgbClr val="FF0066"/>
                </a:solidFill>
              </a:rPr>
              <a:t>,M</a:t>
            </a:r>
            <a:r>
              <a:rPr lang="en-US" baseline="30000">
                <a:solidFill>
                  <a:srgbClr val="FF0066"/>
                </a:solidFill>
              </a:rPr>
              <a:t>IIA</a:t>
            </a:r>
            <a:r>
              <a:rPr lang="en-US">
                <a:solidFill>
                  <a:srgbClr val="FF0066"/>
                </a:solidFill>
              </a:rPr>
              <a:t>,Cu,Zn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Ca</a:t>
            </a:r>
            <a:r>
              <a:rPr lang="en-US" sz="2000" baseline="-25000"/>
              <a:t>3</a:t>
            </a:r>
            <a:r>
              <a:rPr lang="en-US" sz="2000"/>
              <a:t>P</a:t>
            </a:r>
            <a:r>
              <a:rPr lang="en-US" sz="2000" baseline="-25000"/>
              <a:t>2</a:t>
            </a:r>
            <a:r>
              <a:rPr lang="en-US" sz="2000"/>
              <a:t> + 6H</a:t>
            </a:r>
            <a:r>
              <a:rPr lang="en-US" sz="2000" baseline="-25000"/>
              <a:t>2</a:t>
            </a:r>
            <a:r>
              <a:rPr lang="en-US" sz="2000"/>
              <a:t>O =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= 2PH</a:t>
            </a:r>
            <a:r>
              <a:rPr lang="en-US" sz="2000" baseline="-25000"/>
              <a:t>3</a:t>
            </a:r>
            <a:r>
              <a:rPr lang="en-US" sz="2000">
                <a:sym typeface="Symbol" pitchFamily="18" charset="2"/>
              </a:rPr>
              <a:t> </a:t>
            </a:r>
            <a:r>
              <a:rPr lang="en-US" sz="2000"/>
              <a:t>+ 3Ca(OH)</a:t>
            </a:r>
            <a:r>
              <a:rPr lang="en-US" sz="2000" baseline="-25000"/>
              <a:t>2</a:t>
            </a:r>
            <a:endParaRPr lang="ru-RU" sz="2000" baseline="-2500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14700" y="3429000"/>
            <a:ext cx="2628900" cy="1928813"/>
          </a:xfrm>
          <a:prstGeom prst="rect">
            <a:avLst/>
          </a:prstGeom>
          <a:solidFill>
            <a:srgbClr val="DD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/>
              <a:t>Ковалентные</a:t>
            </a:r>
            <a:endParaRPr lang="en-US"/>
          </a:p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</a:rPr>
              <a:t>AlP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/>
              <a:t>AlP + 3H</a:t>
            </a:r>
            <a:r>
              <a:rPr lang="en-US" sz="2000" baseline="-25000"/>
              <a:t>2</a:t>
            </a:r>
            <a:r>
              <a:rPr lang="en-US" sz="2000"/>
              <a:t>O = </a:t>
            </a:r>
          </a:p>
          <a:p>
            <a:pPr algn="r" eaLnBrk="1" hangingPunct="1">
              <a:spcBef>
                <a:spcPct val="50000"/>
              </a:spcBef>
            </a:pPr>
            <a:r>
              <a:rPr lang="en-US" sz="2000"/>
              <a:t>= Al(OH)</a:t>
            </a:r>
            <a:r>
              <a:rPr lang="en-US" sz="2000" baseline="-25000"/>
              <a:t>3</a:t>
            </a:r>
            <a:r>
              <a:rPr lang="en-US" sz="2000"/>
              <a:t> + PH</a:t>
            </a:r>
            <a:r>
              <a:rPr lang="en-US" sz="2000" baseline="-25000"/>
              <a:t>3</a:t>
            </a:r>
            <a:r>
              <a:rPr lang="en-US" sz="2000">
                <a:sym typeface="Symbol" pitchFamily="18" charset="2"/>
              </a:rPr>
              <a:t></a:t>
            </a:r>
            <a:endParaRPr lang="ru-RU" sz="2000">
              <a:sym typeface="Symbol" pitchFamily="18" charset="2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0" y="2895600"/>
            <a:ext cx="2895600" cy="1562100"/>
          </a:xfrm>
          <a:prstGeom prst="rect">
            <a:avLst/>
          </a:prstGeom>
          <a:solidFill>
            <a:srgbClr val="DDE2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Металлоподобные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</a:rPr>
              <a:t>(для </a:t>
            </a:r>
            <a:r>
              <a:rPr lang="en-US">
                <a:solidFill>
                  <a:srgbClr val="FF0066"/>
                </a:solidFill>
              </a:rPr>
              <a:t>d</a:t>
            </a:r>
            <a:r>
              <a:rPr lang="ru-RU">
                <a:solidFill>
                  <a:srgbClr val="FF0066"/>
                </a:solidFill>
              </a:rPr>
              <a:t>-элементов)</a:t>
            </a:r>
            <a:endParaRPr lang="en-US">
              <a:solidFill>
                <a:srgbClr val="FF0066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/>
              <a:t>Fe</a:t>
            </a:r>
            <a:r>
              <a:rPr lang="en-US" sz="2000" baseline="-25000"/>
              <a:t>3</a:t>
            </a:r>
            <a:r>
              <a:rPr lang="en-US" sz="2000"/>
              <a:t>P, Fe</a:t>
            </a:r>
            <a:r>
              <a:rPr lang="en-US" sz="2000" baseline="-25000"/>
              <a:t>2</a:t>
            </a:r>
            <a:r>
              <a:rPr lang="en-US" sz="2000"/>
              <a:t>P, FeP, FeP</a:t>
            </a:r>
            <a:r>
              <a:rPr lang="en-US" sz="2000" baseline="-25000"/>
              <a:t>2</a:t>
            </a:r>
            <a:r>
              <a:rPr lang="ru-RU"/>
              <a:t> 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572000" y="2438400"/>
            <a:ext cx="0" cy="990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971800" y="2362200"/>
            <a:ext cx="838200" cy="609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410200" y="2362200"/>
            <a:ext cx="838200" cy="6096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200400" cy="914400"/>
          </a:xfrm>
        </p:spPr>
        <p:txBody>
          <a:bodyPr/>
          <a:lstStyle/>
          <a:p>
            <a:pPr eaLnBrk="1" hangingPunct="1"/>
            <a:r>
              <a:rPr lang="ru-RU" sz="3200" smtClean="0"/>
              <a:t>Фосфин </a:t>
            </a:r>
            <a:r>
              <a:rPr lang="en-US" sz="3200" smtClean="0"/>
              <a:t>PH</a:t>
            </a:r>
            <a:r>
              <a:rPr lang="en-US" sz="3200" baseline="-25000" smtClean="0"/>
              <a:t>3</a:t>
            </a:r>
            <a:r>
              <a:rPr lang="en-US" smtClean="0"/>
              <a:t> </a:t>
            </a:r>
            <a:endParaRPr lang="ru-RU" smtClean="0"/>
          </a:p>
        </p:txBody>
      </p:sp>
      <p:sp>
        <p:nvSpPr>
          <p:cNvPr id="2048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609600"/>
            <a:ext cx="4419600" cy="5867400"/>
          </a:xfrm>
        </p:spPr>
        <p:txBody>
          <a:bodyPr/>
          <a:lstStyle/>
          <a:p>
            <a:pPr marL="0" indent="0" eaLnBrk="1" hangingPunct="1"/>
            <a:r>
              <a:rPr lang="ru-RU" sz="2400" dirty="0" smtClean="0"/>
              <a:t> </a:t>
            </a:r>
            <a:r>
              <a:rPr lang="en-US" sz="2400" dirty="0" smtClean="0">
                <a:cs typeface="Times New Roman" pitchFamily="18" charset="0"/>
              </a:rPr>
              <a:t>PH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 (</a:t>
            </a:r>
            <a:r>
              <a:rPr lang="ru-RU" sz="2400" dirty="0" err="1" smtClean="0">
                <a:cs typeface="Times New Roman" pitchFamily="18" charset="0"/>
              </a:rPr>
              <a:t>монофосфин</a:t>
            </a:r>
            <a:r>
              <a:rPr lang="ru-RU" sz="2400" dirty="0" smtClean="0">
                <a:cs typeface="Times New Roman" pitchFamily="18" charset="0"/>
              </a:rPr>
              <a:t>)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ядовит</a:t>
            </a:r>
            <a:r>
              <a:rPr lang="ru-RU" sz="2400" dirty="0" smtClean="0">
                <a:latin typeface="Times New Roman" pitchFamily="18" charset="0"/>
              </a:rPr>
              <a:t>ый </a:t>
            </a:r>
            <a:r>
              <a:rPr lang="ru-RU" sz="2400" dirty="0" smtClean="0">
                <a:cs typeface="Times New Roman" pitchFamily="18" charset="0"/>
              </a:rPr>
              <a:t>газ с отвратительным запахом.</a:t>
            </a:r>
            <a:endParaRPr lang="ru-RU" sz="2400" dirty="0" smtClean="0"/>
          </a:p>
          <a:p>
            <a:pPr marL="0" indent="0" eaLnBrk="1" hangingPunct="1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P</a:t>
            </a:r>
            <a:r>
              <a:rPr lang="en-US" sz="2400" baseline="-25000" dirty="0" smtClean="0">
                <a:solidFill>
                  <a:schemeClr val="tx2"/>
                </a:solidFill>
              </a:rPr>
              <a:t>2</a:t>
            </a:r>
            <a:r>
              <a:rPr lang="en-US" sz="2400" dirty="0" smtClean="0">
                <a:solidFill>
                  <a:schemeClr val="tx2"/>
                </a:solidFill>
              </a:rPr>
              <a:t>H</a:t>
            </a:r>
            <a:r>
              <a:rPr lang="en-US" sz="2400" baseline="-25000" dirty="0" smtClean="0">
                <a:solidFill>
                  <a:schemeClr val="tx2"/>
                </a:solidFill>
              </a:rPr>
              <a:t>4</a:t>
            </a:r>
            <a:r>
              <a:rPr lang="ru-RU" sz="2400" dirty="0" smtClean="0">
                <a:solidFill>
                  <a:schemeClr val="tx2"/>
                </a:solidFill>
              </a:rPr>
              <a:t> (</a:t>
            </a:r>
            <a:r>
              <a:rPr lang="ru-RU" sz="2400" dirty="0" err="1" smtClean="0">
                <a:solidFill>
                  <a:schemeClr val="tx2"/>
                </a:solidFill>
              </a:rPr>
              <a:t>дифосфин</a:t>
            </a:r>
            <a:r>
              <a:rPr lang="ru-RU" sz="2400" dirty="0" smtClean="0">
                <a:solidFill>
                  <a:schemeClr val="tx2"/>
                </a:solidFill>
              </a:rPr>
              <a:t>) </a:t>
            </a:r>
            <a:r>
              <a:rPr lang="ru-RU" sz="2400" dirty="0" smtClean="0"/>
              <a:t>– аналог гидразина.</a:t>
            </a:r>
          </a:p>
          <a:p>
            <a:pPr marL="0" indent="0" eaLnBrk="1" hangingPunct="1"/>
            <a:r>
              <a:rPr lang="ru-RU" sz="2400" dirty="0" smtClean="0">
                <a:solidFill>
                  <a:schemeClr val="tx2"/>
                </a:solidFill>
              </a:rPr>
              <a:t> Получение: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Zn</a:t>
            </a:r>
            <a:r>
              <a:rPr lang="ru-RU" sz="2400" baseline="-30000" dirty="0" smtClean="0">
                <a:cs typeface="Times New Roman" pitchFamily="18" charset="0"/>
              </a:rPr>
              <a:t>3</a:t>
            </a:r>
            <a:r>
              <a:rPr lang="ru-RU" sz="2400" dirty="0" smtClean="0">
                <a:cs typeface="Times New Roman" pitchFamily="18" charset="0"/>
              </a:rPr>
              <a:t>P</a:t>
            </a:r>
            <a:r>
              <a:rPr lang="ru-RU" sz="2400" baseline="-30000" dirty="0" smtClean="0">
                <a:cs typeface="Times New Roman" pitchFamily="18" charset="0"/>
              </a:rPr>
              <a:t>2</a:t>
            </a:r>
            <a:r>
              <a:rPr lang="ru-RU" sz="2400" dirty="0" smtClean="0"/>
              <a:t> </a:t>
            </a:r>
            <a:r>
              <a:rPr lang="en-US" sz="2400" dirty="0" smtClean="0"/>
              <a:t>+ </a:t>
            </a:r>
            <a:r>
              <a:rPr lang="ru-RU" sz="2400" dirty="0" smtClean="0"/>
              <a:t>6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= </a:t>
            </a:r>
            <a:endParaRPr lang="ru-RU" sz="2400" dirty="0" smtClean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2400" dirty="0" smtClean="0"/>
              <a:t>= </a:t>
            </a:r>
            <a:r>
              <a:rPr lang="en-US" sz="2400" dirty="0" smtClean="0"/>
              <a:t>2PH</a:t>
            </a:r>
            <a:r>
              <a:rPr lang="en-US" sz="2400" baseline="-25000" dirty="0" smtClean="0"/>
              <a:t>3</a:t>
            </a:r>
            <a:r>
              <a:rPr lang="en-US" sz="2400" dirty="0" smtClean="0">
                <a:sym typeface="Symbol" pitchFamily="18" charset="2"/>
              </a:rPr>
              <a:t></a:t>
            </a:r>
            <a:r>
              <a:rPr lang="en-US" sz="2400" dirty="0" smtClean="0"/>
              <a:t> +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smtClean="0"/>
              <a:t>3</a:t>
            </a:r>
            <a:r>
              <a:rPr lang="en-US" sz="2400" dirty="0" smtClean="0">
                <a:cs typeface="Times New Roman" pitchFamily="18" charset="0"/>
              </a:rPr>
              <a:t>Zn(OH)</a:t>
            </a:r>
            <a:r>
              <a:rPr lang="en-US" sz="2400" baseline="-25000" dirty="0" smtClean="0">
                <a:cs typeface="Times New Roman" pitchFamily="18" charset="0"/>
              </a:rPr>
              <a:t>2</a:t>
            </a:r>
            <a:endParaRPr lang="ru-RU" sz="24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dirty="0" smtClean="0">
                <a:cs typeface="Times New Roman" pitchFamily="18" charset="0"/>
              </a:rPr>
              <a:t>PH</a:t>
            </a:r>
            <a:r>
              <a:rPr lang="ru-RU" sz="2400" baseline="-30000" dirty="0" smtClean="0">
                <a:cs typeface="Times New Roman" pitchFamily="18" charset="0"/>
              </a:rPr>
              <a:t>4</a:t>
            </a:r>
            <a:r>
              <a:rPr lang="ru-RU" sz="2400" dirty="0" smtClean="0">
                <a:cs typeface="Times New Roman" pitchFamily="18" charset="0"/>
              </a:rPr>
              <a:t>I </a:t>
            </a:r>
            <a:r>
              <a:rPr lang="en-US" sz="2400" dirty="0" smtClean="0"/>
              <a:t>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= PH</a:t>
            </a:r>
            <a:r>
              <a:rPr lang="en-US" sz="2400" baseline="-25000" dirty="0" smtClean="0"/>
              <a:t>3</a:t>
            </a:r>
            <a:r>
              <a:rPr lang="en-US" sz="2400" dirty="0" smtClean="0">
                <a:sym typeface="Symbol" pitchFamily="18" charset="2"/>
              </a:rPr>
              <a:t></a:t>
            </a:r>
            <a:r>
              <a:rPr lang="en-US" sz="2400" dirty="0" smtClean="0"/>
              <a:t> + HI</a:t>
            </a:r>
            <a:endParaRPr lang="ru-RU" sz="2400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400" dirty="0" smtClean="0"/>
              <a:t>Реакции </a:t>
            </a:r>
            <a:r>
              <a:rPr lang="ru-RU" sz="2400" dirty="0" err="1" smtClean="0"/>
              <a:t>дисмутации</a:t>
            </a:r>
            <a:r>
              <a:rPr lang="ru-RU" sz="2400" dirty="0" smtClean="0"/>
              <a:t> в р-ре щелочи</a:t>
            </a:r>
          </a:p>
          <a:p>
            <a:pPr marL="0" indent="0" eaLnBrk="1" hangingPunct="1"/>
            <a:r>
              <a:rPr lang="ru-RU" sz="2400" dirty="0" smtClean="0">
                <a:solidFill>
                  <a:schemeClr val="tx2"/>
                </a:solidFill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</a:rPr>
              <a:t>Восст</a:t>
            </a:r>
            <a:r>
              <a:rPr lang="ru-RU" sz="2400" dirty="0" smtClean="0">
                <a:solidFill>
                  <a:schemeClr val="tx2"/>
                </a:solidFill>
              </a:rPr>
              <a:t>. свойства</a:t>
            </a:r>
            <a:r>
              <a:rPr lang="ru-RU" sz="2400" dirty="0" smtClean="0"/>
              <a:t>: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dirty="0" smtClean="0">
                <a:cs typeface="Times New Roman" pitchFamily="18" charset="0"/>
              </a:rPr>
              <a:t>8AgNO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+ PH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 + 4H</a:t>
            </a:r>
            <a:r>
              <a:rPr lang="en-US" sz="2400" baseline="-30000" dirty="0" smtClean="0">
                <a:cs typeface="Times New Roman" pitchFamily="18" charset="0"/>
              </a:rPr>
              <a:t>2</a:t>
            </a:r>
            <a:r>
              <a:rPr lang="en-US" sz="2400" dirty="0" smtClean="0">
                <a:cs typeface="Times New Roman" pitchFamily="18" charset="0"/>
              </a:rPr>
              <a:t>O =</a:t>
            </a:r>
            <a:endParaRPr lang="ru-RU" sz="2400" dirty="0" smtClean="0"/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ru-RU" sz="2400" dirty="0" smtClean="0"/>
              <a:t>=</a:t>
            </a:r>
            <a:r>
              <a:rPr lang="en-US" sz="2400" dirty="0" smtClean="0">
                <a:cs typeface="Times New Roman" pitchFamily="18" charset="0"/>
              </a:rPr>
              <a:t> 8Ag</a:t>
            </a:r>
            <a:r>
              <a:rPr lang="en-US" sz="2400" dirty="0" smtClean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400" dirty="0" smtClean="0">
                <a:cs typeface="Times New Roman" pitchFamily="18" charset="0"/>
              </a:rPr>
              <a:t> + H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r>
              <a:rPr lang="en-US" sz="2400" dirty="0" smtClean="0">
                <a:cs typeface="Times New Roman" pitchFamily="18" charset="0"/>
              </a:rPr>
              <a:t>PO</a:t>
            </a:r>
            <a:r>
              <a:rPr lang="en-US" sz="2400" baseline="-30000" dirty="0" smtClean="0">
                <a:cs typeface="Times New Roman" pitchFamily="18" charset="0"/>
              </a:rPr>
              <a:t>4</a:t>
            </a:r>
            <a:r>
              <a:rPr lang="en-US" sz="2400" dirty="0" smtClean="0">
                <a:cs typeface="Times New Roman" pitchFamily="18" charset="0"/>
              </a:rPr>
              <a:t> + 8HNO</a:t>
            </a:r>
            <a:r>
              <a:rPr lang="en-US" sz="2400" baseline="-30000" dirty="0" smtClean="0">
                <a:cs typeface="Times New Roman" pitchFamily="18" charset="0"/>
              </a:rPr>
              <a:t>3</a:t>
            </a:r>
            <a:endParaRPr lang="ru-RU" sz="2800" dirty="0" smtClean="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i="1">
                <a:cs typeface="Times New Roman" pitchFamily="18" charset="0"/>
              </a:rPr>
              <a:t>sp</a:t>
            </a:r>
            <a:r>
              <a:rPr lang="ru-RU" i="1"/>
              <a:t> </a:t>
            </a:r>
            <a:r>
              <a:rPr lang="ru-RU" baseline="30000"/>
              <a:t>3 </a:t>
            </a:r>
            <a:r>
              <a:rPr lang="ru-RU">
                <a:cs typeface="Times New Roman" pitchFamily="18" charset="0"/>
              </a:rPr>
              <a:t>–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гибридизаци</a:t>
            </a:r>
            <a:r>
              <a:rPr lang="ru-RU">
                <a:latin typeface="Times New Roman" pitchFamily="18" charset="0"/>
              </a:rPr>
              <a:t>я</a:t>
            </a:r>
          </a:p>
        </p:txBody>
      </p:sp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1143000" y="1676400"/>
            <a:ext cx="1828800" cy="2514600"/>
            <a:chOff x="624" y="1056"/>
            <a:chExt cx="1440" cy="2016"/>
          </a:xfrm>
        </p:grpSpPr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 flipH="1">
              <a:off x="1175" y="2064"/>
              <a:ext cx="169" cy="877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>
              <a:off x="1344" y="1976"/>
              <a:ext cx="593" cy="745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751" y="1976"/>
              <a:ext cx="593" cy="702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0490" name="Oval 10"/>
            <p:cNvSpPr>
              <a:spLocks noChangeArrowheads="1"/>
            </p:cNvSpPr>
            <p:nvPr/>
          </p:nvSpPr>
          <p:spPr bwMode="auto">
            <a:xfrm>
              <a:off x="624" y="2634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1217" y="1845"/>
              <a:ext cx="254" cy="2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92" name="Group 12"/>
            <p:cNvGrpSpPr>
              <a:grpSpLocks/>
            </p:cNvGrpSpPr>
            <p:nvPr/>
          </p:nvGrpSpPr>
          <p:grpSpPr bwMode="auto">
            <a:xfrm>
              <a:off x="1174" y="1056"/>
              <a:ext cx="339" cy="820"/>
              <a:chOff x="1199" y="1150"/>
              <a:chExt cx="384" cy="1044"/>
            </a:xfrm>
          </p:grpSpPr>
          <p:grpSp>
            <p:nvGrpSpPr>
              <p:cNvPr id="20495" name="Group 13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3" name="Freeform 14"/>
                <p:cNvSpPr>
                  <a:spLocks/>
                </p:cNvSpPr>
                <p:nvPr/>
              </p:nvSpPr>
              <p:spPr bwMode="auto">
                <a:xfrm>
                  <a:off x="1050" y="1920"/>
                  <a:ext cx="1295" cy="241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" name="Freeform 15"/>
                <p:cNvSpPr>
                  <a:spLocks/>
                </p:cNvSpPr>
                <p:nvPr/>
              </p:nvSpPr>
              <p:spPr bwMode="auto">
                <a:xfrm flipV="1">
                  <a:off x="1056" y="2161"/>
                  <a:ext cx="1295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0496" name="Line 16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0497" name="Line 17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0493" name="Oval 18"/>
            <p:cNvSpPr>
              <a:spLocks noChangeArrowheads="1"/>
            </p:cNvSpPr>
            <p:nvPr/>
          </p:nvSpPr>
          <p:spPr bwMode="auto">
            <a:xfrm>
              <a:off x="1895" y="2678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4" name="Oval 19"/>
            <p:cNvSpPr>
              <a:spLocks noChangeArrowheads="1"/>
            </p:cNvSpPr>
            <p:nvPr/>
          </p:nvSpPr>
          <p:spPr bwMode="auto">
            <a:xfrm>
              <a:off x="1090" y="2897"/>
              <a:ext cx="169" cy="1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3300"/>
                </a:gs>
              </a:gsLst>
              <a:path path="shape">
                <a:fillToRect l="50000" t="50000" r="50000" b="50000"/>
              </a:path>
            </a:gra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6" name="Text Box 21"/>
          <p:cNvSpPr txBox="1">
            <a:spLocks noChangeArrowheads="1"/>
          </p:cNvSpPr>
          <p:nvPr/>
        </p:nvSpPr>
        <p:spPr bwMode="auto">
          <a:xfrm>
            <a:off x="228600" y="4953000"/>
            <a:ext cx="4114800" cy="15525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PH</a:t>
            </a:r>
            <a:r>
              <a:rPr lang="ru-RU" baseline="-25000"/>
              <a:t>4</a:t>
            </a:r>
            <a:r>
              <a:rPr lang="en-US" baseline="30000"/>
              <a:t>+</a:t>
            </a:r>
            <a:r>
              <a:rPr lang="en-US"/>
              <a:t> - </a:t>
            </a:r>
            <a:r>
              <a:rPr lang="ru-RU"/>
              <a:t>катион фосфония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Соли: </a:t>
            </a:r>
            <a:r>
              <a:rPr lang="en-US"/>
              <a:t>PH</a:t>
            </a:r>
            <a:r>
              <a:rPr lang="en-US" baseline="-25000"/>
              <a:t>4</a:t>
            </a:r>
            <a:r>
              <a:rPr lang="en-US"/>
              <a:t>ClO</a:t>
            </a:r>
            <a:r>
              <a:rPr lang="en-US" baseline="-25000"/>
              <a:t>4</a:t>
            </a:r>
            <a:r>
              <a:rPr lang="en-US"/>
              <a:t>, PH</a:t>
            </a:r>
            <a:r>
              <a:rPr lang="en-US" baseline="-25000"/>
              <a:t>4</a:t>
            </a:r>
            <a:r>
              <a:rPr lang="en-US"/>
              <a:t>Cl</a:t>
            </a:r>
            <a:r>
              <a:rPr lang="ru-RU"/>
              <a:t> …</a:t>
            </a:r>
            <a:endParaRPr lang="en-US"/>
          </a:p>
          <a:p>
            <a:pPr eaLnBrk="1" hangingPunct="1">
              <a:spcBef>
                <a:spcPct val="50000"/>
              </a:spcBef>
            </a:pPr>
            <a:r>
              <a:rPr lang="en-US"/>
              <a:t>PH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+ H</a:t>
            </a:r>
            <a:r>
              <a:rPr lang="en-US" baseline="-25000"/>
              <a:t>2</a:t>
            </a:r>
            <a:r>
              <a:rPr lang="en-US"/>
              <a:t>O = PH</a:t>
            </a:r>
            <a:r>
              <a:rPr lang="en-US" baseline="-25000"/>
              <a:t>3</a:t>
            </a:r>
            <a:r>
              <a:rPr lang="en-US">
                <a:sym typeface="Symbol" pitchFamily="18" charset="2"/>
              </a:rPr>
              <a:t></a:t>
            </a:r>
            <a:r>
              <a:rPr lang="en-US"/>
              <a:t> + H</a:t>
            </a:r>
            <a:r>
              <a:rPr lang="en-US" baseline="-25000"/>
              <a:t>3</a:t>
            </a:r>
            <a:r>
              <a:rPr lang="en-US"/>
              <a:t>O</a:t>
            </a:r>
            <a:r>
              <a:rPr lang="en-US" baseline="30000"/>
              <a:t>+</a:t>
            </a:r>
            <a:endParaRPr lang="ru-RU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125" y="190698"/>
            <a:ext cx="8184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Тетраэдрические  мотивы, сохраняющиеся в сложных соединениях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P, As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Sb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5" descr="Картинки по запросу p4 phosphorus"/>
          <p:cNvSpPr>
            <a:spLocks noChangeAspect="1" noChangeArrowheads="1"/>
          </p:cNvSpPr>
          <p:nvPr/>
        </p:nvSpPr>
        <p:spPr bwMode="auto">
          <a:xfrm>
            <a:off x="18732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94" name="Picture 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1534"/>
            <a:ext cx="5256584" cy="202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5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7916"/>
            <a:ext cx="1985576" cy="1862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53" descr="Картинки по запросу realgar sulfide crystal structure"/>
          <p:cNvSpPr>
            <a:spLocks noChangeAspect="1" noChangeArrowheads="1"/>
          </p:cNvSpPr>
          <p:nvPr/>
        </p:nvSpPr>
        <p:spPr bwMode="auto">
          <a:xfrm>
            <a:off x="339725" y="-30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98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6" y="3877045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7325" y="5955191"/>
            <a:ext cx="316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минерал реальгар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99" name="Picture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02106"/>
            <a:ext cx="1608392" cy="205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0" name="Picture 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56511"/>
            <a:ext cx="2632883" cy="204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01" name="Picture 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603" y="5279386"/>
            <a:ext cx="2162182" cy="13899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>
              <a:rot lat="0" lon="0" rev="5400000"/>
            </a:lightRig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10514" y="5355026"/>
            <a:ext cx="18625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инерал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аурипигмент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9638" y="1576804"/>
            <a:ext cx="123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(As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04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Свойства оксидов азота</a:t>
            </a:r>
            <a:r>
              <a:rPr lang="ru-RU" smtClean="0"/>
              <a:t> </a:t>
            </a:r>
          </a:p>
        </p:txBody>
      </p:sp>
      <p:graphicFrame>
        <p:nvGraphicFramePr>
          <p:cNvPr id="1073" name="Group 49"/>
          <p:cNvGraphicFramePr>
            <a:graphicFrameLocks noGrp="1"/>
          </p:cNvGraphicFramePr>
          <p:nvPr>
            <p:ph type="tbl" idx="1"/>
          </p:nvPr>
        </p:nvGraphicFramePr>
        <p:xfrm>
          <a:off x="685800" y="1981200"/>
          <a:ext cx="8229600" cy="4251624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  <a:gridCol w="1371600"/>
                <a:gridCol w="1295400"/>
                <a:gridCol w="1676400"/>
              </a:tblGrid>
              <a:tr h="1028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32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NO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32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3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3200" b="0" i="0" u="none" strike="noStrike" cap="none" normalizeH="0" baseline="-3000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6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обр.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кДж/моль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+104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+87 (г)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+139 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+51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+115 (г)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1275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пл.,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–90,9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–163,6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–101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–11,2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ru-RU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+41 (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при повышенном давлении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028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кип.,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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–88,6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–151,7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разл.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+21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разл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mtClean="0"/>
              <a:t>Кислородные кислоты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510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  <a:r>
              <a:rPr lang="ru-RU" sz="2400" b="1" smtClean="0">
                <a:cs typeface="Tahoma" pitchFamily="34" charset="0"/>
              </a:rPr>
              <a:t>Фосфорноватистая</a:t>
            </a:r>
            <a:r>
              <a:rPr lang="ru-RU" sz="2400" smtClean="0">
                <a:cs typeface="Tahoma" pitchFamily="34" charset="0"/>
              </a:rPr>
              <a:t> </a:t>
            </a:r>
            <a:r>
              <a:rPr lang="ru-RU" sz="2400" smtClean="0"/>
              <a:t>(</a:t>
            </a:r>
            <a:r>
              <a:rPr lang="ru-RU" sz="2400" i="1" smtClean="0"/>
              <a:t>фосфоновая</a:t>
            </a:r>
            <a:r>
              <a:rPr lang="ru-RU" sz="2400" smtClean="0"/>
              <a:t>) </a:t>
            </a:r>
            <a:r>
              <a:rPr lang="ru-RU" sz="2400" smtClean="0">
                <a:cs typeface="Tahoma" pitchFamily="34" charset="0"/>
              </a:rPr>
              <a:t>к-та</a:t>
            </a:r>
            <a:r>
              <a:rPr lang="ru-RU" sz="2400" smtClean="0"/>
              <a:t>, </a:t>
            </a:r>
            <a:r>
              <a:rPr lang="ru-RU" sz="2400" smtClean="0">
                <a:solidFill>
                  <a:srgbClr val="FF0066"/>
                </a:solidFill>
              </a:rPr>
              <a:t>одноосновная</a:t>
            </a:r>
            <a:endParaRPr lang="ru-RU" sz="24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H(PH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)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 (PH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</a:t>
            </a:r>
            <a:r>
              <a:rPr lang="ru-RU" sz="2400" smtClean="0"/>
              <a:t> 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7,94·10</a:t>
            </a:r>
            <a:r>
              <a:rPr lang="en-US" sz="2400" baseline="30000" smtClean="0">
                <a:cs typeface="Times New Roman" pitchFamily="18" charset="0"/>
              </a:rPr>
              <a:t>–2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  <a:r>
              <a:rPr lang="ru-RU" sz="2400" b="1" smtClean="0">
                <a:cs typeface="Tahoma" pitchFamily="34" charset="0"/>
              </a:rPr>
              <a:t>Фосфористая</a:t>
            </a:r>
            <a:r>
              <a:rPr lang="ru-RU" sz="2400" smtClean="0"/>
              <a:t> (</a:t>
            </a:r>
            <a:r>
              <a:rPr lang="ru-RU" sz="2400" i="1" smtClean="0"/>
              <a:t>фосфиновая</a:t>
            </a:r>
            <a:r>
              <a:rPr lang="ru-RU" sz="2400" smtClean="0"/>
              <a:t>)</a:t>
            </a:r>
            <a:r>
              <a:rPr lang="ru-RU" sz="2400" smtClean="0">
                <a:cs typeface="Tahoma" pitchFamily="34" charset="0"/>
              </a:rPr>
              <a:t> к-та</a:t>
            </a:r>
            <a:r>
              <a:rPr lang="ru-RU" sz="2400" smtClean="0"/>
              <a:t>, </a:t>
            </a:r>
            <a:r>
              <a:rPr lang="ru-RU" sz="2400" smtClean="0">
                <a:solidFill>
                  <a:srgbClr val="FF0066"/>
                </a:solidFill>
              </a:rPr>
              <a:t>двухосновная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(PHO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)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 H(PHO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1,00·10</a:t>
            </a:r>
            <a:r>
              <a:rPr lang="en-US" sz="2400" baseline="30000" smtClean="0">
                <a:cs typeface="Tahoma" pitchFamily="34" charset="0"/>
              </a:rPr>
              <a:t>–</a:t>
            </a:r>
            <a:r>
              <a:rPr lang="en-US" sz="2400" baseline="30000" smtClean="0">
                <a:cs typeface="Times New Roman" pitchFamily="18" charset="0"/>
              </a:rPr>
              <a:t>2</a:t>
            </a:r>
            <a:endParaRPr lang="ru-RU" sz="2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H(PHO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en-US" sz="2400" baseline="30000" smtClean="0">
                <a:cs typeface="Times New Roman" pitchFamily="18" charset="0"/>
              </a:rPr>
              <a:t>–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 (PHO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en-US" sz="2400" baseline="30000" smtClean="0">
                <a:cs typeface="Times New Roman" pitchFamily="18" charset="0"/>
              </a:rPr>
              <a:t>2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2,57·10</a:t>
            </a:r>
            <a:r>
              <a:rPr lang="en-US" sz="2400" baseline="30000" smtClean="0">
                <a:cs typeface="Times New Roman" pitchFamily="18" charset="0"/>
              </a:rPr>
              <a:t>–7</a:t>
            </a:r>
            <a:endParaRPr lang="ru-RU" sz="2400" baseline="300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 </a:t>
            </a:r>
            <a:r>
              <a:rPr lang="ru-RU" sz="2400" b="1" smtClean="0"/>
              <a:t>Ортофосфорн</a:t>
            </a:r>
            <a:r>
              <a:rPr lang="ru-RU" sz="2400" b="1" smtClean="0">
                <a:cs typeface="Tahoma" pitchFamily="34" charset="0"/>
              </a:rPr>
              <a:t>ая</a:t>
            </a:r>
            <a:r>
              <a:rPr lang="ru-RU" sz="2400" smtClean="0">
                <a:cs typeface="Tahoma" pitchFamily="34" charset="0"/>
              </a:rPr>
              <a:t> к-та</a:t>
            </a:r>
            <a:r>
              <a:rPr lang="ru-RU" sz="2400" smtClean="0"/>
              <a:t>, </a:t>
            </a:r>
            <a:r>
              <a:rPr lang="ru-RU" sz="2400" smtClean="0">
                <a:solidFill>
                  <a:srgbClr val="FF0066"/>
                </a:solidFill>
              </a:rPr>
              <a:t>трехосновная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</a:t>
            </a:r>
            <a:r>
              <a:rPr lang="ru-RU" sz="2400" baseline="-30000" smtClean="0"/>
              <a:t>3</a:t>
            </a:r>
            <a:r>
              <a:rPr lang="en-US" sz="2400" smtClean="0">
                <a:cs typeface="Times New Roman" pitchFamily="18" charset="0"/>
              </a:rPr>
              <a:t>PO</a:t>
            </a:r>
            <a:r>
              <a:rPr lang="ru-RU" sz="2400" baseline="-30000" smtClean="0"/>
              <a:t>4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 H</a:t>
            </a:r>
            <a:r>
              <a:rPr lang="ru-RU" sz="2400" baseline="-25000" smtClean="0"/>
              <a:t>2</a:t>
            </a:r>
            <a:r>
              <a:rPr lang="en-US" sz="2400" smtClean="0">
                <a:cs typeface="Times New Roman" pitchFamily="18" charset="0"/>
              </a:rPr>
              <a:t>PO</a:t>
            </a:r>
            <a:r>
              <a:rPr lang="ru-RU" sz="2400" baseline="-30000" smtClean="0"/>
              <a:t>4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</a:t>
            </a:r>
            <a:r>
              <a:rPr lang="ru-RU" sz="2400" smtClean="0"/>
              <a:t>7</a:t>
            </a:r>
            <a:r>
              <a:rPr lang="en-US" sz="2400" smtClean="0">
                <a:cs typeface="Times New Roman" pitchFamily="18" charset="0"/>
              </a:rPr>
              <a:t>,</a:t>
            </a:r>
            <a:r>
              <a:rPr lang="ru-RU" sz="2400" smtClean="0"/>
              <a:t>24</a:t>
            </a:r>
            <a:r>
              <a:rPr lang="en-US" sz="2400" smtClean="0">
                <a:cs typeface="Times New Roman" pitchFamily="18" charset="0"/>
              </a:rPr>
              <a:t>·10</a:t>
            </a:r>
            <a:r>
              <a:rPr lang="en-US" sz="2400" baseline="30000" smtClean="0">
                <a:cs typeface="Tahoma" pitchFamily="34" charset="0"/>
              </a:rPr>
              <a:t>–</a:t>
            </a:r>
            <a:r>
              <a:rPr lang="ru-RU" sz="2400" baseline="30000" smtClean="0"/>
              <a:t>3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</a:t>
            </a:r>
            <a:r>
              <a:rPr lang="ru-RU" sz="2400" baseline="-25000" smtClean="0"/>
              <a:t>2</a:t>
            </a:r>
            <a:r>
              <a:rPr lang="en-US" sz="2400" smtClean="0">
                <a:cs typeface="Times New Roman" pitchFamily="18" charset="0"/>
              </a:rPr>
              <a:t>PO</a:t>
            </a:r>
            <a:r>
              <a:rPr lang="ru-RU" sz="2400" baseline="-30000" smtClean="0"/>
              <a:t>4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HPO</a:t>
            </a:r>
            <a:r>
              <a:rPr lang="ru-RU" sz="2400" baseline="-30000" smtClean="0"/>
              <a:t>4</a:t>
            </a:r>
            <a:r>
              <a:rPr lang="en-US" sz="2400" baseline="30000" smtClean="0">
                <a:cs typeface="Times New Roman" pitchFamily="18" charset="0"/>
              </a:rPr>
              <a:t>2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</a:t>
            </a:r>
            <a:r>
              <a:rPr lang="ru-RU" sz="2400" smtClean="0"/>
              <a:t>6</a:t>
            </a:r>
            <a:r>
              <a:rPr lang="en-US" sz="2400" smtClean="0">
                <a:cs typeface="Times New Roman" pitchFamily="18" charset="0"/>
              </a:rPr>
              <a:t>,</a:t>
            </a:r>
            <a:r>
              <a:rPr lang="ru-RU" sz="2400" smtClean="0"/>
              <a:t>1</a:t>
            </a:r>
            <a:r>
              <a:rPr lang="en-US" sz="2400" smtClean="0">
                <a:cs typeface="Times New Roman" pitchFamily="18" charset="0"/>
              </a:rPr>
              <a:t>7·10</a:t>
            </a:r>
            <a:r>
              <a:rPr lang="en-US" sz="2400" baseline="30000" smtClean="0">
                <a:cs typeface="Times New Roman" pitchFamily="18" charset="0"/>
              </a:rPr>
              <a:t>–</a:t>
            </a:r>
            <a:r>
              <a:rPr lang="ru-RU" sz="2400" baseline="30000" smtClean="0"/>
              <a:t>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HPO</a:t>
            </a:r>
            <a:r>
              <a:rPr lang="ru-RU" sz="2400" baseline="-30000" smtClean="0"/>
              <a:t>4</a:t>
            </a:r>
            <a:r>
              <a:rPr lang="ru-RU" sz="2400" baseline="30000" smtClean="0"/>
              <a:t>2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400" smtClean="0">
                <a:cs typeface="Times New Roman" pitchFamily="18" charset="0"/>
              </a:rPr>
              <a:t> PO</a:t>
            </a:r>
            <a:r>
              <a:rPr lang="ru-RU" sz="2400" baseline="-30000" smtClean="0"/>
              <a:t>4</a:t>
            </a:r>
            <a:r>
              <a:rPr lang="ru-RU" sz="2400" baseline="30000" smtClean="0"/>
              <a:t>3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30000" smtClean="0">
                <a:cs typeface="Times New Roman" pitchFamily="18" charset="0"/>
              </a:rPr>
              <a:t>+</a:t>
            </a:r>
            <a:r>
              <a:rPr lang="en-US" sz="2400" smtClean="0">
                <a:cs typeface="Times New Roman" pitchFamily="18" charset="0"/>
              </a:rPr>
              <a:t>; </a:t>
            </a:r>
            <a:r>
              <a:rPr lang="en-US" sz="2400" i="1" smtClean="0">
                <a:cs typeface="Times New Roman" pitchFamily="18" charset="0"/>
              </a:rPr>
              <a:t>K</a:t>
            </a:r>
            <a:r>
              <a:rPr lang="en-US" sz="2400" baseline="-30000" smtClean="0">
                <a:cs typeface="Times New Roman" pitchFamily="18" charset="0"/>
              </a:rPr>
              <a:t>K</a:t>
            </a:r>
            <a:r>
              <a:rPr lang="en-US" sz="2400" smtClean="0">
                <a:cs typeface="Times New Roman" pitchFamily="18" charset="0"/>
              </a:rPr>
              <a:t> = </a:t>
            </a:r>
            <a:r>
              <a:rPr lang="ru-RU" sz="2400" smtClean="0"/>
              <a:t>4</a:t>
            </a:r>
            <a:r>
              <a:rPr lang="en-US" sz="2400" smtClean="0">
                <a:cs typeface="Times New Roman" pitchFamily="18" charset="0"/>
              </a:rPr>
              <a:t>,57·10</a:t>
            </a:r>
            <a:r>
              <a:rPr lang="en-US" sz="2400" baseline="30000" smtClean="0">
                <a:cs typeface="Times New Roman" pitchFamily="18" charset="0"/>
              </a:rPr>
              <a:t>–</a:t>
            </a:r>
            <a:r>
              <a:rPr lang="ru-RU" sz="2400" baseline="30000" smtClean="0"/>
              <a:t>13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aseline="300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2"/>
                </a:solidFill>
              </a:rPr>
              <a:t> Дифосфорная к-та </a:t>
            </a:r>
            <a:r>
              <a:rPr lang="en-US" sz="2400" smtClean="0">
                <a:solidFill>
                  <a:schemeClr val="tx2"/>
                </a:solidFill>
                <a:cs typeface="Times New Roman" pitchFamily="18" charset="0"/>
              </a:rPr>
              <a:t>H</a:t>
            </a:r>
            <a:r>
              <a:rPr lang="ru-RU" sz="2400" baseline="-30000" smtClean="0">
                <a:solidFill>
                  <a:schemeClr val="tx2"/>
                </a:solidFill>
              </a:rPr>
              <a:t>4</a:t>
            </a:r>
            <a:r>
              <a:rPr lang="en-US" sz="2400" smtClean="0">
                <a:solidFill>
                  <a:schemeClr val="tx2"/>
                </a:solidFill>
                <a:cs typeface="Times New Roman" pitchFamily="18" charset="0"/>
              </a:rPr>
              <a:t>P</a:t>
            </a:r>
            <a:r>
              <a:rPr lang="ru-RU" sz="2400" baseline="-25000" smtClean="0">
                <a:solidFill>
                  <a:schemeClr val="tx2"/>
                </a:solidFill>
              </a:rPr>
              <a:t>2</a:t>
            </a:r>
            <a:r>
              <a:rPr lang="en-US" sz="2400" smtClean="0">
                <a:solidFill>
                  <a:schemeClr val="tx2"/>
                </a:solidFill>
                <a:cs typeface="Times New Roman" pitchFamily="18" charset="0"/>
              </a:rPr>
              <a:t>O</a:t>
            </a:r>
            <a:r>
              <a:rPr lang="ru-RU" sz="2400" baseline="-30000" smtClean="0">
                <a:solidFill>
                  <a:schemeClr val="tx2"/>
                </a:solidFill>
              </a:rPr>
              <a:t>7</a:t>
            </a:r>
            <a:r>
              <a:rPr lang="ru-RU" sz="240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2"/>
                </a:solidFill>
              </a:rPr>
              <a:t> Полиметафосфорная к-та </a:t>
            </a:r>
            <a:r>
              <a:rPr lang="en-US" sz="2400" smtClean="0">
                <a:solidFill>
                  <a:schemeClr val="tx2"/>
                </a:solidFill>
              </a:rPr>
              <a:t>(HPO</a:t>
            </a:r>
            <a:r>
              <a:rPr lang="en-US" sz="2400" baseline="-25000" smtClean="0">
                <a:solidFill>
                  <a:schemeClr val="tx2"/>
                </a:solidFill>
              </a:rPr>
              <a:t>3</a:t>
            </a:r>
            <a:r>
              <a:rPr lang="en-US" sz="2400" smtClean="0">
                <a:solidFill>
                  <a:schemeClr val="tx2"/>
                </a:solidFill>
              </a:rPr>
              <a:t>)</a:t>
            </a:r>
            <a:r>
              <a:rPr lang="en-US" sz="2400" i="1" baseline="-25000" smtClean="0">
                <a:solidFill>
                  <a:schemeClr val="tx2"/>
                </a:solidFill>
              </a:rPr>
              <a:t>x</a:t>
            </a:r>
            <a:endParaRPr lang="ru-RU" sz="2400" i="1" baseline="-250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smtClean="0"/>
              <a:t>Строение кислородных кислот</a:t>
            </a:r>
            <a:r>
              <a:rPr lang="en-US" sz="3600" smtClean="0"/>
              <a:t>: </a:t>
            </a:r>
            <a:r>
              <a:rPr lang="en-US" sz="3600" i="1" smtClean="0"/>
              <a:t>sp </a:t>
            </a:r>
            <a:r>
              <a:rPr lang="en-US" sz="3600" baseline="30000" smtClean="0"/>
              <a:t>3</a:t>
            </a:r>
            <a:endParaRPr lang="ru-RU" sz="3600" baseline="30000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H</a:t>
            </a:r>
            <a:r>
              <a:rPr lang="en-US">
                <a:cs typeface="Times New Roman" pitchFamily="18" charset="0"/>
              </a:rPr>
              <a:t>(P</a:t>
            </a:r>
            <a:r>
              <a:rPr lang="en-US" baseline="30000">
                <a:solidFill>
                  <a:srgbClr val="FF0066"/>
                </a:solidFill>
                <a:cs typeface="Times New Roman" pitchFamily="18" charset="0"/>
              </a:rPr>
              <a:t>+I</a:t>
            </a:r>
            <a:r>
              <a:rPr lang="en-US">
                <a:cs typeface="Times New Roman" pitchFamily="18" charset="0"/>
              </a:rPr>
              <a:t>H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O</a:t>
            </a:r>
            <a:r>
              <a:rPr lang="en-US" baseline="-30000">
                <a:cs typeface="Times New Roman" pitchFamily="18" charset="0"/>
              </a:rPr>
              <a:t>2</a:t>
            </a:r>
            <a:r>
              <a:rPr lang="en-US">
                <a:cs typeface="Times New Roman" pitchFamily="18" charset="0"/>
              </a:rPr>
              <a:t>)</a:t>
            </a:r>
            <a:r>
              <a:rPr lang="ru-RU"/>
              <a:t> </a:t>
            </a:r>
            <a:r>
              <a:rPr lang="ru-RU" sz="2000"/>
              <a:t>фосфорноватистая к-та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57600" y="1295400"/>
            <a:ext cx="2324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/>
              <a:t>H</a:t>
            </a:r>
            <a:r>
              <a:rPr lang="ru-RU" baseline="-25000"/>
              <a:t>2</a:t>
            </a:r>
            <a:r>
              <a:rPr lang="en-US">
                <a:cs typeface="Times New Roman" pitchFamily="18" charset="0"/>
              </a:rPr>
              <a:t>(P</a:t>
            </a:r>
            <a:r>
              <a:rPr lang="en-US" baseline="30000">
                <a:solidFill>
                  <a:srgbClr val="FF0066"/>
                </a:solidFill>
                <a:cs typeface="Times New Roman" pitchFamily="18" charset="0"/>
              </a:rPr>
              <a:t>+III</a:t>
            </a:r>
            <a:r>
              <a:rPr lang="en-US">
                <a:cs typeface="Times New Roman" pitchFamily="18" charset="0"/>
              </a:rPr>
              <a:t>HO</a:t>
            </a:r>
            <a:r>
              <a:rPr lang="en-US" baseline="-30000">
                <a:cs typeface="Times New Roman" pitchFamily="18" charset="0"/>
              </a:rPr>
              <a:t>3</a:t>
            </a:r>
            <a:r>
              <a:rPr lang="en-US">
                <a:cs typeface="Times New Roman" pitchFamily="18" charset="0"/>
              </a:rPr>
              <a:t>) </a:t>
            </a:r>
            <a:r>
              <a:rPr lang="ru-RU" sz="2000"/>
              <a:t>фосфористая к-та</a:t>
            </a:r>
            <a:endParaRPr lang="ru-RU">
              <a:cs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96000" y="1295400"/>
            <a:ext cx="2705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/>
              <a:t>H</a:t>
            </a:r>
            <a:r>
              <a:rPr lang="ru-RU" baseline="-25000"/>
              <a:t>3</a:t>
            </a:r>
            <a:r>
              <a:rPr lang="en-US">
                <a:cs typeface="Times New Roman" pitchFamily="18" charset="0"/>
              </a:rPr>
              <a:t>P</a:t>
            </a:r>
            <a:r>
              <a:rPr lang="en-US" baseline="30000">
                <a:solidFill>
                  <a:srgbClr val="FF0066"/>
                </a:solidFill>
                <a:cs typeface="Times New Roman" pitchFamily="18" charset="0"/>
              </a:rPr>
              <a:t>+V</a:t>
            </a:r>
            <a:r>
              <a:rPr lang="en-US">
                <a:cs typeface="Times New Roman" pitchFamily="18" charset="0"/>
              </a:rPr>
              <a:t>O</a:t>
            </a:r>
            <a:r>
              <a:rPr lang="en-US" baseline="-30000">
                <a:cs typeface="Times New Roman" pitchFamily="18" charset="0"/>
              </a:rPr>
              <a:t>4</a:t>
            </a:r>
            <a:r>
              <a:rPr lang="en-US">
                <a:cs typeface="Times New Roman" pitchFamily="18" charset="0"/>
              </a:rPr>
              <a:t> </a:t>
            </a:r>
            <a:r>
              <a:rPr lang="ru-RU" sz="2000"/>
              <a:t>ортофосфорная к-та</a:t>
            </a:r>
            <a:endParaRPr lang="ru-RU">
              <a:cs typeface="Times New Roman" pitchFamily="18" charset="0"/>
            </a:endParaRPr>
          </a:p>
        </p:txBody>
      </p:sp>
      <p:grpSp>
        <p:nvGrpSpPr>
          <p:cNvPr id="22534" name="Group 85"/>
          <p:cNvGrpSpPr>
            <a:grpSpLocks/>
          </p:cNvGrpSpPr>
          <p:nvPr/>
        </p:nvGrpSpPr>
        <p:grpSpPr bwMode="auto">
          <a:xfrm>
            <a:off x="685800" y="2286000"/>
            <a:ext cx="2209800" cy="1905000"/>
            <a:chOff x="432" y="1584"/>
            <a:chExt cx="1392" cy="1200"/>
          </a:xfrm>
        </p:grpSpPr>
        <p:grpSp>
          <p:nvGrpSpPr>
            <p:cNvPr id="22635" name="Group 18"/>
            <p:cNvGrpSpPr>
              <a:grpSpLocks/>
            </p:cNvGrpSpPr>
            <p:nvPr/>
          </p:nvGrpSpPr>
          <p:grpSpPr bwMode="auto">
            <a:xfrm>
              <a:off x="768" y="1584"/>
              <a:ext cx="1056" cy="1200"/>
              <a:chOff x="768" y="1584"/>
              <a:chExt cx="1056" cy="1200"/>
            </a:xfrm>
          </p:grpSpPr>
          <p:sp>
            <p:nvSpPr>
              <p:cNvPr id="22638" name="Text Box 7"/>
              <p:cNvSpPr txBox="1">
                <a:spLocks noChangeArrowheads="1"/>
              </p:cNvSpPr>
              <p:nvPr/>
            </p:nvSpPr>
            <p:spPr bwMode="auto">
              <a:xfrm>
                <a:off x="1152" y="158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22639" name="Text Box 9"/>
              <p:cNvSpPr txBox="1">
                <a:spLocks noChangeArrowheads="1"/>
              </p:cNvSpPr>
              <p:nvPr/>
            </p:nvSpPr>
            <p:spPr bwMode="auto">
              <a:xfrm>
                <a:off x="1344" y="249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H</a:t>
                </a:r>
                <a:endParaRPr lang="ru-RU"/>
              </a:p>
            </p:txBody>
          </p:sp>
          <p:grpSp>
            <p:nvGrpSpPr>
              <p:cNvPr id="22640" name="Group 17"/>
              <p:cNvGrpSpPr>
                <a:grpSpLocks/>
              </p:cNvGrpSpPr>
              <p:nvPr/>
            </p:nvGrpSpPr>
            <p:grpSpPr bwMode="auto">
              <a:xfrm>
                <a:off x="768" y="1872"/>
                <a:ext cx="1056" cy="720"/>
                <a:chOff x="768" y="1872"/>
                <a:chExt cx="1056" cy="720"/>
              </a:xfrm>
            </p:grpSpPr>
            <p:sp>
              <p:nvSpPr>
                <p:cNvPr id="2264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52" y="2160"/>
                  <a:ext cx="240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2800"/>
                    <a:t>P</a:t>
                  </a:r>
                  <a:endParaRPr lang="ru-RU" sz="2800"/>
                </a:p>
              </p:txBody>
            </p:sp>
            <p:sp>
              <p:nvSpPr>
                <p:cNvPr id="2264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768" y="2304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O</a:t>
                  </a:r>
                  <a:endParaRPr lang="ru-RU"/>
                </a:p>
              </p:txBody>
            </p:sp>
            <p:sp>
              <p:nvSpPr>
                <p:cNvPr id="2264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584" y="2256"/>
                  <a:ext cx="24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H</a:t>
                  </a:r>
                  <a:endParaRPr lang="ru-RU"/>
                </a:p>
              </p:txBody>
            </p:sp>
            <p:sp>
              <p:nvSpPr>
                <p:cNvPr id="22644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2400"/>
                  <a:ext cx="96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2645" name="Line 12"/>
                <p:cNvSpPr>
                  <a:spLocks noChangeShapeType="1"/>
                </p:cNvSpPr>
                <p:nvPr/>
              </p:nvSpPr>
              <p:spPr bwMode="auto">
                <a:xfrm>
                  <a:off x="1392" y="2304"/>
                  <a:ext cx="192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264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960" y="2304"/>
                  <a:ext cx="192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grpSp>
              <p:nvGrpSpPr>
                <p:cNvPr id="22647" name="Group 16"/>
                <p:cNvGrpSpPr>
                  <a:grpSpLocks/>
                </p:cNvGrpSpPr>
                <p:nvPr/>
              </p:nvGrpSpPr>
              <p:grpSpPr bwMode="auto">
                <a:xfrm>
                  <a:off x="1248" y="1872"/>
                  <a:ext cx="48" cy="288"/>
                  <a:chOff x="1248" y="1872"/>
                  <a:chExt cx="48" cy="288"/>
                </a:xfrm>
              </p:grpSpPr>
              <p:sp>
                <p:nvSpPr>
                  <p:cNvPr id="2264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87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2264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1872"/>
                    <a:ext cx="0" cy="28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2636" name="Text Box 19"/>
            <p:cNvSpPr txBox="1">
              <a:spLocks noChangeArrowheads="1"/>
            </p:cNvSpPr>
            <p:nvPr/>
          </p:nvSpPr>
          <p:spPr bwMode="auto">
            <a:xfrm>
              <a:off x="432" y="23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H</a:t>
              </a:r>
              <a:endParaRPr lang="ru-RU"/>
            </a:p>
          </p:txBody>
        </p:sp>
        <p:sp>
          <p:nvSpPr>
            <p:cNvPr id="22637" name="Line 81"/>
            <p:cNvSpPr>
              <a:spLocks noChangeShapeType="1"/>
            </p:cNvSpPr>
            <p:nvPr/>
          </p:nvSpPr>
          <p:spPr bwMode="auto">
            <a:xfrm>
              <a:off x="624" y="244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2535" name="Group 157"/>
          <p:cNvGrpSpPr>
            <a:grpSpLocks/>
          </p:cNvGrpSpPr>
          <p:nvPr/>
        </p:nvGrpSpPr>
        <p:grpSpPr bwMode="auto">
          <a:xfrm>
            <a:off x="3200400" y="2133600"/>
            <a:ext cx="2743200" cy="2133600"/>
            <a:chOff x="1968" y="1488"/>
            <a:chExt cx="1728" cy="1344"/>
          </a:xfrm>
        </p:grpSpPr>
        <p:sp>
          <p:nvSpPr>
            <p:cNvPr id="22619" name="Text Box 21"/>
            <p:cNvSpPr txBox="1">
              <a:spLocks noChangeArrowheads="1"/>
            </p:cNvSpPr>
            <p:nvPr/>
          </p:nvSpPr>
          <p:spPr bwMode="auto">
            <a:xfrm>
              <a:off x="2736" y="14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20" name="Text Box 22"/>
            <p:cNvSpPr txBox="1">
              <a:spLocks noChangeArrowheads="1"/>
            </p:cNvSpPr>
            <p:nvPr/>
          </p:nvSpPr>
          <p:spPr bwMode="auto">
            <a:xfrm>
              <a:off x="2928" y="24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grpSp>
          <p:nvGrpSpPr>
            <p:cNvPr id="22621" name="Group 23"/>
            <p:cNvGrpSpPr>
              <a:grpSpLocks/>
            </p:cNvGrpSpPr>
            <p:nvPr/>
          </p:nvGrpSpPr>
          <p:grpSpPr bwMode="auto">
            <a:xfrm>
              <a:off x="2352" y="1776"/>
              <a:ext cx="1056" cy="720"/>
              <a:chOff x="768" y="1872"/>
              <a:chExt cx="1056" cy="720"/>
            </a:xfrm>
          </p:grpSpPr>
          <p:sp>
            <p:nvSpPr>
              <p:cNvPr id="22626" name="Text Box 24"/>
              <p:cNvSpPr txBox="1">
                <a:spLocks noChangeArrowheads="1"/>
              </p:cNvSpPr>
              <p:nvPr/>
            </p:nvSpPr>
            <p:spPr bwMode="auto">
              <a:xfrm>
                <a:off x="1152" y="2160"/>
                <a:ext cx="24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800" dirty="0"/>
                  <a:t>P</a:t>
                </a:r>
                <a:endParaRPr lang="ru-RU" sz="2800" dirty="0"/>
              </a:p>
            </p:txBody>
          </p:sp>
          <p:sp>
            <p:nvSpPr>
              <p:cNvPr id="22627" name="Text Box 25"/>
              <p:cNvSpPr txBox="1">
                <a:spLocks noChangeArrowheads="1"/>
              </p:cNvSpPr>
              <p:nvPr/>
            </p:nvSpPr>
            <p:spPr bwMode="auto">
              <a:xfrm>
                <a:off x="768" y="230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O</a:t>
                </a:r>
                <a:endParaRPr lang="ru-RU"/>
              </a:p>
            </p:txBody>
          </p:sp>
          <p:sp>
            <p:nvSpPr>
              <p:cNvPr id="22628" name="Text Box 26"/>
              <p:cNvSpPr txBox="1">
                <a:spLocks noChangeArrowheads="1"/>
              </p:cNvSpPr>
              <p:nvPr/>
            </p:nvSpPr>
            <p:spPr bwMode="auto">
              <a:xfrm>
                <a:off x="1584" y="2256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H</a:t>
                </a:r>
                <a:endParaRPr lang="ru-RU"/>
              </a:p>
            </p:txBody>
          </p:sp>
          <p:sp>
            <p:nvSpPr>
              <p:cNvPr id="22629" name="Line 27"/>
              <p:cNvSpPr>
                <a:spLocks noChangeShapeType="1"/>
              </p:cNvSpPr>
              <p:nvPr/>
            </p:nvSpPr>
            <p:spPr bwMode="auto">
              <a:xfrm>
                <a:off x="1296" y="2400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630" name="Line 28"/>
              <p:cNvSpPr>
                <a:spLocks noChangeShapeType="1"/>
              </p:cNvSpPr>
              <p:nvPr/>
            </p:nvSpPr>
            <p:spPr bwMode="auto">
              <a:xfrm>
                <a:off x="1392" y="2304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631" name="Line 29"/>
              <p:cNvSpPr>
                <a:spLocks noChangeShapeType="1"/>
              </p:cNvSpPr>
              <p:nvPr/>
            </p:nvSpPr>
            <p:spPr bwMode="auto">
              <a:xfrm flipV="1">
                <a:off x="960" y="2304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22632" name="Group 30"/>
              <p:cNvGrpSpPr>
                <a:grpSpLocks/>
              </p:cNvGrpSpPr>
              <p:nvPr/>
            </p:nvGrpSpPr>
            <p:grpSpPr bwMode="auto">
              <a:xfrm>
                <a:off x="1248" y="1872"/>
                <a:ext cx="48" cy="288"/>
                <a:chOff x="1248" y="1872"/>
                <a:chExt cx="48" cy="288"/>
              </a:xfrm>
            </p:grpSpPr>
            <p:sp>
              <p:nvSpPr>
                <p:cNvPr id="22633" name="Line 31"/>
                <p:cNvSpPr>
                  <a:spLocks noChangeShapeType="1"/>
                </p:cNvSpPr>
                <p:nvPr/>
              </p:nvSpPr>
              <p:spPr bwMode="auto">
                <a:xfrm>
                  <a:off x="1248" y="18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22634" name="Line 32"/>
                <p:cNvSpPr>
                  <a:spLocks noChangeShapeType="1"/>
                </p:cNvSpPr>
                <p:nvPr/>
              </p:nvSpPr>
              <p:spPr bwMode="auto">
                <a:xfrm>
                  <a:off x="1296" y="1872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22622" name="Line 67"/>
            <p:cNvSpPr>
              <a:spLocks noChangeShapeType="1"/>
            </p:cNvSpPr>
            <p:nvPr/>
          </p:nvSpPr>
          <p:spPr bwMode="auto">
            <a:xfrm>
              <a:off x="2208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23" name="Line 82"/>
            <p:cNvSpPr>
              <a:spLocks noChangeShapeType="1"/>
            </p:cNvSpPr>
            <p:nvPr/>
          </p:nvSpPr>
          <p:spPr bwMode="auto">
            <a:xfrm>
              <a:off x="3120" y="2592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24" name="Text Box 83"/>
            <p:cNvSpPr txBox="1">
              <a:spLocks noChangeArrowheads="1"/>
            </p:cNvSpPr>
            <p:nvPr/>
          </p:nvSpPr>
          <p:spPr bwMode="auto">
            <a:xfrm>
              <a:off x="1968" y="22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/>
                <a:t>H</a:t>
              </a:r>
              <a:endParaRPr lang="ru-RU"/>
            </a:p>
          </p:txBody>
        </p:sp>
        <p:sp>
          <p:nvSpPr>
            <p:cNvPr id="22625" name="Text Box 84"/>
            <p:cNvSpPr txBox="1">
              <a:spLocks noChangeArrowheads="1"/>
            </p:cNvSpPr>
            <p:nvPr/>
          </p:nvSpPr>
          <p:spPr bwMode="auto">
            <a:xfrm>
              <a:off x="3264" y="254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H</a:t>
              </a:r>
              <a:endParaRPr lang="ru-RU"/>
            </a:p>
          </p:txBody>
        </p:sp>
      </p:grpSp>
      <p:grpSp>
        <p:nvGrpSpPr>
          <p:cNvPr id="22536" name="Group 107"/>
          <p:cNvGrpSpPr>
            <a:grpSpLocks/>
          </p:cNvGrpSpPr>
          <p:nvPr/>
        </p:nvGrpSpPr>
        <p:grpSpPr bwMode="auto">
          <a:xfrm>
            <a:off x="5791200" y="2133600"/>
            <a:ext cx="2895600" cy="2133600"/>
            <a:chOff x="3648" y="1488"/>
            <a:chExt cx="1824" cy="1344"/>
          </a:xfrm>
        </p:grpSpPr>
        <p:sp>
          <p:nvSpPr>
            <p:cNvPr id="22602" name="Text Box 88"/>
            <p:cNvSpPr txBox="1">
              <a:spLocks noChangeArrowheads="1"/>
            </p:cNvSpPr>
            <p:nvPr/>
          </p:nvSpPr>
          <p:spPr bwMode="auto">
            <a:xfrm>
              <a:off x="4416" y="14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03" name="Text Box 89"/>
            <p:cNvSpPr txBox="1">
              <a:spLocks noChangeArrowheads="1"/>
            </p:cNvSpPr>
            <p:nvPr/>
          </p:nvSpPr>
          <p:spPr bwMode="auto">
            <a:xfrm>
              <a:off x="4608" y="24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04" name="Text Box 91"/>
            <p:cNvSpPr txBox="1">
              <a:spLocks noChangeArrowheads="1"/>
            </p:cNvSpPr>
            <p:nvPr/>
          </p:nvSpPr>
          <p:spPr bwMode="auto">
            <a:xfrm>
              <a:off x="4416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P</a:t>
              </a:r>
              <a:endParaRPr lang="ru-RU" sz="2800"/>
            </a:p>
          </p:txBody>
        </p:sp>
        <p:sp>
          <p:nvSpPr>
            <p:cNvPr id="22605" name="Text Box 92"/>
            <p:cNvSpPr txBox="1">
              <a:spLocks noChangeArrowheads="1"/>
            </p:cNvSpPr>
            <p:nvPr/>
          </p:nvSpPr>
          <p:spPr bwMode="auto">
            <a:xfrm>
              <a:off x="4032" y="22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06" name="Text Box 93"/>
            <p:cNvSpPr txBox="1">
              <a:spLocks noChangeArrowheads="1"/>
            </p:cNvSpPr>
            <p:nvPr/>
          </p:nvSpPr>
          <p:spPr bwMode="auto">
            <a:xfrm>
              <a:off x="484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07" name="Line 94"/>
            <p:cNvSpPr>
              <a:spLocks noChangeShapeType="1"/>
            </p:cNvSpPr>
            <p:nvPr/>
          </p:nvSpPr>
          <p:spPr bwMode="auto">
            <a:xfrm>
              <a:off x="4560" y="2304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08" name="Line 95"/>
            <p:cNvSpPr>
              <a:spLocks noChangeShapeType="1"/>
            </p:cNvSpPr>
            <p:nvPr/>
          </p:nvSpPr>
          <p:spPr bwMode="auto">
            <a:xfrm>
              <a:off x="4656" y="220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09" name="Line 96"/>
            <p:cNvSpPr>
              <a:spLocks noChangeShapeType="1"/>
            </p:cNvSpPr>
            <p:nvPr/>
          </p:nvSpPr>
          <p:spPr bwMode="auto">
            <a:xfrm flipV="1">
              <a:off x="4224" y="220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22610" name="Group 97"/>
            <p:cNvGrpSpPr>
              <a:grpSpLocks/>
            </p:cNvGrpSpPr>
            <p:nvPr/>
          </p:nvGrpSpPr>
          <p:grpSpPr bwMode="auto">
            <a:xfrm>
              <a:off x="4512" y="1776"/>
              <a:ext cx="48" cy="288"/>
              <a:chOff x="1248" y="1872"/>
              <a:chExt cx="48" cy="288"/>
            </a:xfrm>
          </p:grpSpPr>
          <p:sp>
            <p:nvSpPr>
              <p:cNvPr id="22617" name="Line 98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618" name="Line 99"/>
              <p:cNvSpPr>
                <a:spLocks noChangeShapeType="1"/>
              </p:cNvSpPr>
              <p:nvPr/>
            </p:nvSpPr>
            <p:spPr bwMode="auto">
              <a:xfrm>
                <a:off x="1296" y="18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2611" name="Line 100"/>
            <p:cNvSpPr>
              <a:spLocks noChangeShapeType="1"/>
            </p:cNvSpPr>
            <p:nvPr/>
          </p:nvSpPr>
          <p:spPr bwMode="auto">
            <a:xfrm>
              <a:off x="3888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12" name="Line 101"/>
            <p:cNvSpPr>
              <a:spLocks noChangeShapeType="1"/>
            </p:cNvSpPr>
            <p:nvPr/>
          </p:nvSpPr>
          <p:spPr bwMode="auto">
            <a:xfrm>
              <a:off x="4800" y="2592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13" name="Text Box 102"/>
            <p:cNvSpPr txBox="1">
              <a:spLocks noChangeArrowheads="1"/>
            </p:cNvSpPr>
            <p:nvPr/>
          </p:nvSpPr>
          <p:spPr bwMode="auto">
            <a:xfrm>
              <a:off x="3648" y="22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/>
                <a:t>H</a:t>
              </a:r>
              <a:endParaRPr lang="ru-RU"/>
            </a:p>
          </p:txBody>
        </p:sp>
        <p:sp>
          <p:nvSpPr>
            <p:cNvPr id="22614" name="Text Box 103"/>
            <p:cNvSpPr txBox="1">
              <a:spLocks noChangeArrowheads="1"/>
            </p:cNvSpPr>
            <p:nvPr/>
          </p:nvSpPr>
          <p:spPr bwMode="auto">
            <a:xfrm>
              <a:off x="4944" y="254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H</a:t>
              </a:r>
              <a:endParaRPr lang="ru-RU"/>
            </a:p>
          </p:txBody>
        </p:sp>
        <p:sp>
          <p:nvSpPr>
            <p:cNvPr id="22615" name="Text Box 104"/>
            <p:cNvSpPr txBox="1">
              <a:spLocks noChangeArrowheads="1"/>
            </p:cNvSpPr>
            <p:nvPr/>
          </p:nvSpPr>
          <p:spPr bwMode="auto">
            <a:xfrm>
              <a:off x="5184" y="21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/>
                <a:t>H</a:t>
              </a:r>
              <a:endParaRPr lang="ru-RU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5040" y="230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2537" name="Group 151"/>
          <p:cNvGrpSpPr>
            <a:grpSpLocks/>
          </p:cNvGrpSpPr>
          <p:nvPr/>
        </p:nvGrpSpPr>
        <p:grpSpPr bwMode="auto">
          <a:xfrm>
            <a:off x="914400" y="3962400"/>
            <a:ext cx="2286000" cy="1981200"/>
            <a:chOff x="672" y="2736"/>
            <a:chExt cx="1440" cy="1296"/>
          </a:xfrm>
        </p:grpSpPr>
        <p:grpSp>
          <p:nvGrpSpPr>
            <p:cNvPr id="22585" name="Group 47"/>
            <p:cNvGrpSpPr>
              <a:grpSpLocks/>
            </p:cNvGrpSpPr>
            <p:nvPr/>
          </p:nvGrpSpPr>
          <p:grpSpPr bwMode="auto">
            <a:xfrm>
              <a:off x="720" y="2784"/>
              <a:ext cx="1056" cy="1212"/>
              <a:chOff x="720" y="2784"/>
              <a:chExt cx="1056" cy="1212"/>
            </a:xfrm>
          </p:grpSpPr>
          <p:grpSp>
            <p:nvGrpSpPr>
              <p:cNvPr id="22588" name="Group 33"/>
              <p:cNvGrpSpPr>
                <a:grpSpLocks/>
              </p:cNvGrpSpPr>
              <p:nvPr/>
            </p:nvGrpSpPr>
            <p:grpSpPr bwMode="auto">
              <a:xfrm>
                <a:off x="720" y="2784"/>
                <a:ext cx="1056" cy="1212"/>
                <a:chOff x="768" y="1584"/>
                <a:chExt cx="1056" cy="1212"/>
              </a:xfrm>
            </p:grpSpPr>
            <p:sp>
              <p:nvSpPr>
                <p:cNvPr id="2259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152" y="1584"/>
                  <a:ext cx="240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O</a:t>
                  </a:r>
                  <a:endParaRPr lang="ru-RU"/>
                </a:p>
              </p:txBody>
            </p:sp>
            <p:sp>
              <p:nvSpPr>
                <p:cNvPr id="2259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44" y="2497"/>
                  <a:ext cx="240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H</a:t>
                  </a:r>
                  <a:endParaRPr lang="ru-RU"/>
                </a:p>
              </p:txBody>
            </p:sp>
            <p:grpSp>
              <p:nvGrpSpPr>
                <p:cNvPr id="22592" name="Group 36"/>
                <p:cNvGrpSpPr>
                  <a:grpSpLocks/>
                </p:cNvGrpSpPr>
                <p:nvPr/>
              </p:nvGrpSpPr>
              <p:grpSpPr bwMode="auto">
                <a:xfrm>
                  <a:off x="768" y="1872"/>
                  <a:ext cx="1056" cy="731"/>
                  <a:chOff x="768" y="1872"/>
                  <a:chExt cx="1056" cy="731"/>
                </a:xfrm>
              </p:grpSpPr>
              <p:sp>
                <p:nvSpPr>
                  <p:cNvPr id="22593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2160"/>
                    <a:ext cx="240" cy="3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 sz="2800"/>
                      <a:t>P</a:t>
                    </a:r>
                    <a:endParaRPr lang="ru-RU" sz="2800"/>
                  </a:p>
                </p:txBody>
              </p:sp>
              <p:sp>
                <p:nvSpPr>
                  <p:cNvPr id="22594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2303"/>
                    <a:ext cx="240" cy="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  <a:endParaRPr lang="ru-RU"/>
                  </a:p>
                </p:txBody>
              </p:sp>
              <p:sp>
                <p:nvSpPr>
                  <p:cNvPr id="22595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84" y="2256"/>
                    <a:ext cx="240" cy="2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H</a:t>
                    </a:r>
                    <a:endParaRPr lang="ru-RU"/>
                  </a:p>
                </p:txBody>
              </p:sp>
              <p:sp>
                <p:nvSpPr>
                  <p:cNvPr id="2259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400"/>
                    <a:ext cx="96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2259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2304"/>
                    <a:ext cx="192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22598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2304"/>
                    <a:ext cx="192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grpSp>
                <p:nvGrpSpPr>
                  <p:cNvPr id="22599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1248" y="1872"/>
                    <a:ext cx="48" cy="288"/>
                    <a:chOff x="1248" y="1872"/>
                    <a:chExt cx="48" cy="288"/>
                  </a:xfrm>
                </p:grpSpPr>
                <p:sp>
                  <p:nvSpPr>
                    <p:cNvPr id="22600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1872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601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1872"/>
                      <a:ext cx="0" cy="28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2589" name="Line 46"/>
              <p:cNvSpPr>
                <a:spLocks noChangeShapeType="1"/>
              </p:cNvSpPr>
              <p:nvPr/>
            </p:nvSpPr>
            <p:spPr bwMode="auto">
              <a:xfrm flipV="1">
                <a:off x="912" y="3552"/>
                <a:ext cx="192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2586" name="AutoShape 144"/>
            <p:cNvSpPr>
              <a:spLocks noChangeArrowheads="1"/>
            </p:cNvSpPr>
            <p:nvPr/>
          </p:nvSpPr>
          <p:spPr bwMode="auto">
            <a:xfrm>
              <a:off x="672" y="2832"/>
              <a:ext cx="1200" cy="120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87" name="Text Box 147"/>
            <p:cNvSpPr txBox="1">
              <a:spLocks noChangeArrowheads="1"/>
            </p:cNvSpPr>
            <p:nvPr/>
          </p:nvSpPr>
          <p:spPr bwMode="auto">
            <a:xfrm>
              <a:off x="1872" y="2736"/>
              <a:ext cx="24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rgbClr val="FF0066"/>
                  </a:solidFill>
                  <a:cs typeface="Tahoma" pitchFamily="34" charset="0"/>
                </a:rPr>
                <a:t>–</a:t>
              </a:r>
              <a:endParaRPr lang="ru-RU">
                <a:solidFill>
                  <a:srgbClr val="FF0066"/>
                </a:solidFill>
              </a:endParaRPr>
            </a:p>
          </p:txBody>
        </p:sp>
      </p:grpSp>
      <p:grpSp>
        <p:nvGrpSpPr>
          <p:cNvPr id="22538" name="Group 152"/>
          <p:cNvGrpSpPr>
            <a:grpSpLocks/>
          </p:cNvGrpSpPr>
          <p:nvPr/>
        </p:nvGrpSpPr>
        <p:grpSpPr bwMode="auto">
          <a:xfrm>
            <a:off x="3581400" y="4038600"/>
            <a:ext cx="2476500" cy="2057400"/>
            <a:chOff x="2280" y="2736"/>
            <a:chExt cx="1560" cy="1296"/>
          </a:xfrm>
        </p:grpSpPr>
        <p:grpSp>
          <p:nvGrpSpPr>
            <p:cNvPr id="22566" name="Group 66"/>
            <p:cNvGrpSpPr>
              <a:grpSpLocks/>
            </p:cNvGrpSpPr>
            <p:nvPr/>
          </p:nvGrpSpPr>
          <p:grpSpPr bwMode="auto">
            <a:xfrm>
              <a:off x="2352" y="2784"/>
              <a:ext cx="1056" cy="1200"/>
              <a:chOff x="2352" y="2784"/>
              <a:chExt cx="1056" cy="1200"/>
            </a:xfrm>
          </p:grpSpPr>
          <p:grpSp>
            <p:nvGrpSpPr>
              <p:cNvPr id="22569" name="Group 48"/>
              <p:cNvGrpSpPr>
                <a:grpSpLocks/>
              </p:cNvGrpSpPr>
              <p:nvPr/>
            </p:nvGrpSpPr>
            <p:grpSpPr bwMode="auto">
              <a:xfrm>
                <a:off x="2352" y="2784"/>
                <a:ext cx="1056" cy="1200"/>
                <a:chOff x="720" y="2784"/>
                <a:chExt cx="1056" cy="1200"/>
              </a:xfrm>
            </p:grpSpPr>
            <p:grpSp>
              <p:nvGrpSpPr>
                <p:cNvPr id="22571" name="Group 49"/>
                <p:cNvGrpSpPr>
                  <a:grpSpLocks/>
                </p:cNvGrpSpPr>
                <p:nvPr/>
              </p:nvGrpSpPr>
              <p:grpSpPr bwMode="auto">
                <a:xfrm>
                  <a:off x="720" y="2784"/>
                  <a:ext cx="1056" cy="1200"/>
                  <a:chOff x="768" y="1584"/>
                  <a:chExt cx="1056" cy="1200"/>
                </a:xfrm>
              </p:grpSpPr>
              <p:sp>
                <p:nvSpPr>
                  <p:cNvPr id="22573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2" y="1584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  <a:endParaRPr lang="ru-RU"/>
                  </a:p>
                </p:txBody>
              </p:sp>
              <p:sp>
                <p:nvSpPr>
                  <p:cNvPr id="22574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2496"/>
                    <a:ext cx="240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  <a:endParaRPr lang="ru-RU"/>
                  </a:p>
                </p:txBody>
              </p:sp>
              <p:grpSp>
                <p:nvGrpSpPr>
                  <p:cNvPr id="22575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768" y="1872"/>
                    <a:ext cx="1056" cy="720"/>
                    <a:chOff x="768" y="1872"/>
                    <a:chExt cx="1056" cy="720"/>
                  </a:xfrm>
                </p:grpSpPr>
                <p:sp>
                  <p:nvSpPr>
                    <p:cNvPr id="22576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2160"/>
                      <a:ext cx="240" cy="3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 sz="2800"/>
                        <a:t>P</a:t>
                      </a:r>
                      <a:endParaRPr lang="ru-RU" sz="2800"/>
                    </a:p>
                  </p:txBody>
                </p:sp>
                <p:sp>
                  <p:nvSpPr>
                    <p:cNvPr id="22577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68" y="2304"/>
                      <a:ext cx="24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/>
                        <a:t>O</a:t>
                      </a:r>
                      <a:endParaRPr lang="ru-RU"/>
                    </a:p>
                  </p:txBody>
                </p:sp>
                <p:sp>
                  <p:nvSpPr>
                    <p:cNvPr id="22578" name="Text Box 5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84" y="2256"/>
                      <a:ext cx="24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</a:pPr>
                      <a:r>
                        <a:rPr lang="en-US"/>
                        <a:t>H</a:t>
                      </a:r>
                      <a:endParaRPr lang="ru-RU"/>
                    </a:p>
                  </p:txBody>
                </p:sp>
                <p:sp>
                  <p:nvSpPr>
                    <p:cNvPr id="22579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00"/>
                      <a:ext cx="96" cy="1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80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304"/>
                      <a:ext cx="192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2581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60" y="2304"/>
                      <a:ext cx="192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2582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8" y="1872"/>
                      <a:ext cx="48" cy="288"/>
                      <a:chOff x="1248" y="1872"/>
                      <a:chExt cx="48" cy="288"/>
                    </a:xfrm>
                  </p:grpSpPr>
                  <p:sp>
                    <p:nvSpPr>
                      <p:cNvPr id="22583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1872"/>
                        <a:ext cx="0" cy="28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584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1872"/>
                        <a:ext cx="0" cy="28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prstDash val="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sp>
              <p:nvSpPr>
                <p:cNvPr id="22572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912" y="3552"/>
                  <a:ext cx="192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22570" name="Line 65"/>
              <p:cNvSpPr>
                <a:spLocks noChangeShapeType="1"/>
              </p:cNvSpPr>
              <p:nvPr/>
            </p:nvSpPr>
            <p:spPr bwMode="auto">
              <a:xfrm>
                <a:off x="2928" y="3552"/>
                <a:ext cx="96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2567" name="AutoShape 145"/>
            <p:cNvSpPr>
              <a:spLocks noChangeArrowheads="1"/>
            </p:cNvSpPr>
            <p:nvPr/>
          </p:nvSpPr>
          <p:spPr bwMode="auto">
            <a:xfrm>
              <a:off x="2280" y="2832"/>
              <a:ext cx="1200" cy="120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568" name="Text Box 148"/>
            <p:cNvSpPr txBox="1">
              <a:spLocks noChangeArrowheads="1"/>
            </p:cNvSpPr>
            <p:nvPr/>
          </p:nvSpPr>
          <p:spPr bwMode="auto">
            <a:xfrm>
              <a:off x="3504" y="2736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2</a:t>
              </a:r>
              <a:r>
                <a:rPr lang="ru-RU">
                  <a:solidFill>
                    <a:srgbClr val="FF0066"/>
                  </a:solidFill>
                  <a:cs typeface="Tahoma" pitchFamily="34" charset="0"/>
                </a:rPr>
                <a:t>–</a:t>
              </a:r>
            </a:p>
          </p:txBody>
        </p:sp>
      </p:grpSp>
      <p:grpSp>
        <p:nvGrpSpPr>
          <p:cNvPr id="22539" name="Group 158"/>
          <p:cNvGrpSpPr>
            <a:grpSpLocks/>
          </p:cNvGrpSpPr>
          <p:nvPr/>
        </p:nvGrpSpPr>
        <p:grpSpPr bwMode="auto">
          <a:xfrm>
            <a:off x="6172200" y="4038600"/>
            <a:ext cx="2590800" cy="2057400"/>
            <a:chOff x="3936" y="2640"/>
            <a:chExt cx="1632" cy="1296"/>
          </a:xfrm>
        </p:grpSpPr>
        <p:sp>
          <p:nvSpPr>
            <p:cNvPr id="22543" name="Text Box 149"/>
            <p:cNvSpPr txBox="1">
              <a:spLocks noChangeArrowheads="1"/>
            </p:cNvSpPr>
            <p:nvPr/>
          </p:nvSpPr>
          <p:spPr bwMode="auto">
            <a:xfrm>
              <a:off x="5232" y="278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grpSp>
          <p:nvGrpSpPr>
            <p:cNvPr id="22544" name="Group 153"/>
            <p:cNvGrpSpPr>
              <a:grpSpLocks/>
            </p:cNvGrpSpPr>
            <p:nvPr/>
          </p:nvGrpSpPr>
          <p:grpSpPr bwMode="auto">
            <a:xfrm>
              <a:off x="3936" y="2640"/>
              <a:ext cx="1632" cy="1296"/>
              <a:chOff x="3936" y="2736"/>
              <a:chExt cx="1632" cy="1296"/>
            </a:xfrm>
          </p:grpSpPr>
          <p:grpSp>
            <p:nvGrpSpPr>
              <p:cNvPr id="22545" name="Group 143"/>
              <p:cNvGrpSpPr>
                <a:grpSpLocks/>
              </p:cNvGrpSpPr>
              <p:nvPr/>
            </p:nvGrpSpPr>
            <p:grpSpPr bwMode="auto">
              <a:xfrm>
                <a:off x="4032" y="2736"/>
                <a:ext cx="1056" cy="1200"/>
                <a:chOff x="4032" y="2736"/>
                <a:chExt cx="1056" cy="1200"/>
              </a:xfrm>
            </p:grpSpPr>
            <p:grpSp>
              <p:nvGrpSpPr>
                <p:cNvPr id="22548" name="Group 125"/>
                <p:cNvGrpSpPr>
                  <a:grpSpLocks/>
                </p:cNvGrpSpPr>
                <p:nvPr/>
              </p:nvGrpSpPr>
              <p:grpSpPr bwMode="auto">
                <a:xfrm>
                  <a:off x="4032" y="2736"/>
                  <a:ext cx="1056" cy="1200"/>
                  <a:chOff x="2352" y="2784"/>
                  <a:chExt cx="1056" cy="1200"/>
                </a:xfrm>
              </p:grpSpPr>
              <p:grpSp>
                <p:nvGrpSpPr>
                  <p:cNvPr id="22550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2352" y="2784"/>
                    <a:ext cx="1056" cy="1200"/>
                    <a:chOff x="720" y="2784"/>
                    <a:chExt cx="1056" cy="1200"/>
                  </a:xfrm>
                </p:grpSpPr>
                <p:grpSp>
                  <p:nvGrpSpPr>
                    <p:cNvPr id="22552" name="Group 1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0" y="2784"/>
                      <a:ext cx="1056" cy="1200"/>
                      <a:chOff x="768" y="1584"/>
                      <a:chExt cx="1056" cy="1200"/>
                    </a:xfrm>
                  </p:grpSpPr>
                  <p:sp>
                    <p:nvSpPr>
                      <p:cNvPr id="22554" name="Text Box 1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52" y="1584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/>
                          <a:t>O</a:t>
                        </a:r>
                        <a:endParaRPr lang="ru-RU"/>
                      </a:p>
                    </p:txBody>
                  </p:sp>
                  <p:sp>
                    <p:nvSpPr>
                      <p:cNvPr id="22555" name="Text Box 1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44" y="2496"/>
                        <a:ext cx="240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1pPr>
                        <a:lvl2pPr marL="742950" indent="-28575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2pPr>
                        <a:lvl3pPr marL="11430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3pPr>
                        <a:lvl4pPr marL="16002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4pPr>
                        <a:lvl5pPr marL="2057400" indent="-228600" eaLnBrk="0" hangingPunct="0"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ahoma" pitchFamily="34" charset="0"/>
                          </a:defRPr>
                        </a:lvl9pPr>
                      </a:lstStyle>
                      <a:p>
                        <a:pPr algn="ctr" eaLnBrk="1" hangingPunct="1">
                          <a:spcBef>
                            <a:spcPct val="50000"/>
                          </a:spcBef>
                        </a:pPr>
                        <a:r>
                          <a:rPr lang="en-US"/>
                          <a:t>O</a:t>
                        </a:r>
                        <a:endParaRPr lang="ru-RU"/>
                      </a:p>
                    </p:txBody>
                  </p:sp>
                  <p:grpSp>
                    <p:nvGrpSpPr>
                      <p:cNvPr id="22556" name="Group 1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8" y="1872"/>
                        <a:ext cx="1056" cy="720"/>
                        <a:chOff x="768" y="1872"/>
                        <a:chExt cx="1056" cy="720"/>
                      </a:xfrm>
                    </p:grpSpPr>
                    <p:sp>
                      <p:nvSpPr>
                        <p:cNvPr id="22557" name="Text Box 1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152" y="2160"/>
                          <a:ext cx="240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sz="2800"/>
                            <a:t>P</a:t>
                          </a:r>
                          <a:endParaRPr lang="ru-RU" sz="2800"/>
                        </a:p>
                      </p:txBody>
                    </p:sp>
                    <p:sp>
                      <p:nvSpPr>
                        <p:cNvPr id="22558" name="Text Box 1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8" y="2304"/>
                          <a:ext cx="24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50000"/>
                            </a:spcBef>
                          </a:pPr>
                          <a:r>
                            <a:rPr lang="en-US"/>
                            <a:t>O</a:t>
                          </a:r>
                          <a:endParaRPr lang="ru-RU"/>
                        </a:p>
                      </p:txBody>
                    </p:sp>
                    <p:sp>
                      <p:nvSpPr>
                        <p:cNvPr id="22559" name="Text Box 13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84" y="2256"/>
                          <a:ext cx="240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1pPr>
                          <a:lvl2pPr marL="742950" indent="-28575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2pPr>
                          <a:lvl3pPr marL="11430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3pPr>
                          <a:lvl4pPr marL="16002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4pPr>
                          <a:lvl5pPr marL="2057400" indent="-228600" eaLnBrk="0" hangingPunct="0"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ahoma" pitchFamily="34" charset="0"/>
                            </a:defRPr>
                          </a:lvl9pPr>
                        </a:lstStyle>
                        <a:p>
                          <a:pPr algn="ctr" eaLnBrk="1" hangingPunct="1">
                            <a:spcBef>
                              <a:spcPct val="50000"/>
                            </a:spcBef>
                          </a:pPr>
                          <a:r>
                            <a:rPr lang="en-US"/>
                            <a:t>O</a:t>
                          </a:r>
                          <a:endParaRPr lang="ru-RU"/>
                        </a:p>
                      </p:txBody>
                    </p:sp>
                    <p:sp>
                      <p:nvSpPr>
                        <p:cNvPr id="22560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96" y="2400"/>
                          <a:ext cx="96" cy="192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61" name="Lin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92" y="2304"/>
                          <a:ext cx="192" cy="9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2562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60" y="2304"/>
                          <a:ext cx="192" cy="96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wrap="none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2563" name="Group 1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8" y="1872"/>
                          <a:ext cx="48" cy="288"/>
                          <a:chOff x="1248" y="1872"/>
                          <a:chExt cx="48" cy="288"/>
                        </a:xfrm>
                      </p:grpSpPr>
                      <p:sp>
                        <p:nvSpPr>
                          <p:cNvPr id="22564" name="Line 1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48" y="1872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2565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296" y="1872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38100">
                            <a:solidFill>
                              <a:schemeClr val="tx1"/>
                            </a:solidFill>
                            <a:prstDash val="dash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wrap="none"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sp>
                  <p:nvSpPr>
                    <p:cNvPr id="22553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12" y="3552"/>
                      <a:ext cx="192" cy="9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2551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3552"/>
                    <a:ext cx="96" cy="19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2549" name="Line 142"/>
                <p:cNvSpPr>
                  <a:spLocks noChangeShapeType="1"/>
                </p:cNvSpPr>
                <p:nvPr/>
              </p:nvSpPr>
              <p:spPr bwMode="auto">
                <a:xfrm>
                  <a:off x="4656" y="3408"/>
                  <a:ext cx="192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22546" name="AutoShape 146"/>
              <p:cNvSpPr>
                <a:spLocks noChangeArrowheads="1"/>
              </p:cNvSpPr>
              <p:nvPr/>
            </p:nvSpPr>
            <p:spPr bwMode="auto">
              <a:xfrm>
                <a:off x="3936" y="2832"/>
                <a:ext cx="1200" cy="1200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7" name="Text Box 150"/>
              <p:cNvSpPr txBox="1">
                <a:spLocks noChangeArrowheads="1"/>
              </p:cNvSpPr>
              <p:nvPr/>
            </p:nvSpPr>
            <p:spPr bwMode="auto">
              <a:xfrm>
                <a:off x="5232" y="2784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</a:rPr>
                  <a:t>3</a:t>
                </a:r>
                <a:r>
                  <a:rPr lang="ru-RU">
                    <a:solidFill>
                      <a:srgbClr val="FF0066"/>
                    </a:solidFill>
                    <a:cs typeface="Tahoma" pitchFamily="34" charset="0"/>
                  </a:rPr>
                  <a:t>–</a:t>
                </a:r>
              </a:p>
            </p:txBody>
          </p:sp>
        </p:grpSp>
      </p:grpSp>
      <p:sp>
        <p:nvSpPr>
          <p:cNvPr id="22540" name="Text Box 154"/>
          <p:cNvSpPr txBox="1">
            <a:spLocks noChangeArrowheads="1"/>
          </p:cNvSpPr>
          <p:nvPr/>
        </p:nvSpPr>
        <p:spPr bwMode="auto">
          <a:xfrm>
            <a:off x="685800" y="59436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Гипофосфит (</a:t>
            </a:r>
            <a:r>
              <a:rPr lang="ru-RU" sz="2000" i="1"/>
              <a:t>фосфинат</a:t>
            </a:r>
            <a:r>
              <a:rPr lang="ru-RU" sz="2000"/>
              <a:t>)-ион</a:t>
            </a:r>
          </a:p>
        </p:txBody>
      </p:sp>
      <p:sp>
        <p:nvSpPr>
          <p:cNvPr id="22541" name="Text Box 155"/>
          <p:cNvSpPr txBox="1">
            <a:spLocks noChangeArrowheads="1"/>
          </p:cNvSpPr>
          <p:nvPr/>
        </p:nvSpPr>
        <p:spPr bwMode="auto">
          <a:xfrm>
            <a:off x="6324600" y="6096000"/>
            <a:ext cx="2209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Ортофосфат-ион</a:t>
            </a:r>
          </a:p>
        </p:txBody>
      </p:sp>
      <p:sp>
        <p:nvSpPr>
          <p:cNvPr id="22542" name="Text Box 156"/>
          <p:cNvSpPr txBox="1">
            <a:spLocks noChangeArrowheads="1"/>
          </p:cNvSpPr>
          <p:nvPr/>
        </p:nvSpPr>
        <p:spPr bwMode="auto">
          <a:xfrm>
            <a:off x="3200400" y="60960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Фосфит(</a:t>
            </a:r>
            <a:r>
              <a:rPr lang="ru-RU" sz="2000" i="1"/>
              <a:t>фосфонат</a:t>
            </a:r>
            <a:r>
              <a:rPr lang="ru-RU" sz="2000"/>
              <a:t>)-ион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02705" y="3142743"/>
            <a:ext cx="5093252" cy="206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Производные </a:t>
            </a:r>
            <a:r>
              <a:rPr lang="en-US" dirty="0" smtClean="0"/>
              <a:t>H</a:t>
            </a:r>
            <a:r>
              <a:rPr lang="en-US" baseline="-25000" dirty="0" smtClean="0"/>
              <a:t>3</a:t>
            </a:r>
            <a:r>
              <a:rPr lang="en-US" dirty="0" smtClean="0"/>
              <a:t>PO</a:t>
            </a:r>
            <a:r>
              <a:rPr lang="en-US" baseline="-25000" dirty="0" smtClean="0"/>
              <a:t>3</a:t>
            </a:r>
            <a:r>
              <a:rPr lang="en-US" dirty="0" smtClean="0"/>
              <a:t> - </a:t>
            </a:r>
            <a:r>
              <a:rPr lang="ru-RU" dirty="0" smtClean="0"/>
              <a:t>ОВ</a:t>
            </a:r>
            <a:endParaRPr lang="ru-RU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773143" cy="19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284162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3" y="6021288"/>
            <a:ext cx="7481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/>
              <a:t>	</a:t>
            </a:r>
            <a:r>
              <a:rPr lang="ru-RU" sz="2800" dirty="0" smtClean="0"/>
              <a:t>Зарин		Зоман	</a:t>
            </a:r>
            <a:r>
              <a:rPr lang="en-US" sz="2800" dirty="0" smtClean="0"/>
              <a:t>	VX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H="1">
            <a:off x="1727684" y="2924944"/>
            <a:ext cx="1260140" cy="12961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151870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 bwMode="auto">
          <a:xfrm>
            <a:off x="4572000" y="3140968"/>
            <a:ext cx="0" cy="1316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4932040" y="2202533"/>
            <a:ext cx="1872208" cy="3939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Овал 9"/>
          <p:cNvSpPr/>
          <p:nvPr/>
        </p:nvSpPr>
        <p:spPr bwMode="auto">
          <a:xfrm>
            <a:off x="4919960" y="2399507"/>
            <a:ext cx="660151" cy="638944"/>
          </a:xfrm>
          <a:prstGeom prst="ellipse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876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58" y="0"/>
            <a:ext cx="7772400" cy="620688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Кислородные кислоты фосфора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299733" y="5949639"/>
            <a:ext cx="32209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dirty="0" smtClean="0">
                <a:cs typeface="Times New Roman" pitchFamily="18" charset="0"/>
              </a:rPr>
              <a:t>P</a:t>
            </a:r>
            <a:r>
              <a:rPr lang="en-US" baseline="-25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O</a:t>
            </a:r>
            <a:r>
              <a:rPr lang="en-US" baseline="-25000" dirty="0" smtClean="0">
                <a:cs typeface="Times New Roman" pitchFamily="18" charset="0"/>
              </a:rPr>
              <a:t>5</a:t>
            </a:r>
            <a:r>
              <a:rPr lang="en-US" dirty="0" smtClean="0">
                <a:cs typeface="Times New Roman" pitchFamily="18" charset="0"/>
              </a:rPr>
              <a:t>+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3</a:t>
            </a:r>
            <a:r>
              <a:rPr lang="en-US" dirty="0" smtClean="0">
                <a:cs typeface="Times New Roman" pitchFamily="18" charset="0"/>
              </a:rPr>
              <a:t>H</a:t>
            </a:r>
            <a:r>
              <a:rPr lang="en-US" baseline="-25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O=2H</a:t>
            </a:r>
            <a:r>
              <a:rPr lang="en-US" baseline="-25000" dirty="0" smtClean="0">
                <a:cs typeface="Times New Roman" pitchFamily="18" charset="0"/>
              </a:rPr>
              <a:t>3</a:t>
            </a:r>
            <a:r>
              <a:rPr lang="en-US" dirty="0" smtClean="0">
                <a:cs typeface="Times New Roman" pitchFamily="18" charset="0"/>
              </a:rPr>
              <a:t>PO</a:t>
            </a:r>
            <a:r>
              <a:rPr lang="en-US" baseline="-25000" dirty="0" smtClean="0">
                <a:cs typeface="Times New Roman" pitchFamily="18" charset="0"/>
              </a:rPr>
              <a:t>4</a:t>
            </a:r>
            <a:endParaRPr lang="ru-RU" baseline="-25000" dirty="0">
              <a:cs typeface="Times New Roman" pitchFamily="18" charset="0"/>
            </a:endParaRPr>
          </a:p>
        </p:txBody>
      </p:sp>
      <p:pic>
        <p:nvPicPr>
          <p:cNvPr id="44034" name="Picture 2" descr="Картинки по запросу метафосфорная кисл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4619"/>
            <a:ext cx="2952328" cy="238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317" y="921172"/>
            <a:ext cx="4047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= (</a:t>
            </a:r>
            <a:r>
              <a:rPr lang="en-US" baseline="30000" dirty="0" smtClean="0"/>
              <a:t>2</a:t>
            </a:r>
            <a:r>
              <a:rPr lang="en-US" dirty="0" smtClean="0"/>
              <a:t>/</a:t>
            </a:r>
            <a:r>
              <a:rPr lang="en-US" i="1" baseline="-25000" dirty="0" smtClean="0"/>
              <a:t>x</a:t>
            </a:r>
            <a:r>
              <a:rPr lang="en-US" dirty="0" smtClean="0"/>
              <a:t>) (HPO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i="1" baseline="-25000" dirty="0" smtClean="0"/>
              <a:t>x</a:t>
            </a:r>
            <a:endParaRPr lang="ru-RU" i="1" baseline="-25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268066" y="6136461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5</a:t>
            </a:r>
            <a:r>
              <a:rPr lang="en-US" dirty="0" smtClean="0"/>
              <a:t> +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= H</a:t>
            </a:r>
            <a:r>
              <a:rPr lang="en-US" baseline="-25000" dirty="0" smtClean="0"/>
              <a:t>4</a:t>
            </a:r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endParaRPr lang="ru-RU" i="1" baseline="-25000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6" y="4284616"/>
            <a:ext cx="2385081" cy="19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РЕЦЕПТ ПРИГОТОВЛЕНИЯ ОРТОФОСФА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220" y="1102817"/>
            <a:ext cx="4345238" cy="32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536" name="Group 107"/>
          <p:cNvGrpSpPr>
            <a:grpSpLocks/>
          </p:cNvGrpSpPr>
          <p:nvPr/>
        </p:nvGrpSpPr>
        <p:grpSpPr bwMode="auto">
          <a:xfrm>
            <a:off x="3925017" y="3717032"/>
            <a:ext cx="2743200" cy="1905000"/>
            <a:chOff x="3648" y="1488"/>
            <a:chExt cx="1824" cy="1344"/>
          </a:xfrm>
        </p:grpSpPr>
        <p:sp>
          <p:nvSpPr>
            <p:cNvPr id="22602" name="Text Box 88"/>
            <p:cNvSpPr txBox="1">
              <a:spLocks noChangeArrowheads="1"/>
            </p:cNvSpPr>
            <p:nvPr/>
          </p:nvSpPr>
          <p:spPr bwMode="auto">
            <a:xfrm>
              <a:off x="4416" y="14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O</a:t>
              </a:r>
              <a:endParaRPr lang="ru-RU" dirty="0"/>
            </a:p>
          </p:txBody>
        </p:sp>
        <p:sp>
          <p:nvSpPr>
            <p:cNvPr id="22603" name="Text Box 89"/>
            <p:cNvSpPr txBox="1">
              <a:spLocks noChangeArrowheads="1"/>
            </p:cNvSpPr>
            <p:nvPr/>
          </p:nvSpPr>
          <p:spPr bwMode="auto">
            <a:xfrm>
              <a:off x="4608" y="240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04" name="Text Box 91"/>
            <p:cNvSpPr txBox="1">
              <a:spLocks noChangeArrowheads="1"/>
            </p:cNvSpPr>
            <p:nvPr/>
          </p:nvSpPr>
          <p:spPr bwMode="auto">
            <a:xfrm>
              <a:off x="4416" y="206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 dirty="0"/>
                <a:t>P</a:t>
              </a:r>
              <a:endParaRPr lang="ru-RU" sz="2800" dirty="0"/>
            </a:p>
          </p:txBody>
        </p:sp>
        <p:sp>
          <p:nvSpPr>
            <p:cNvPr id="22605" name="Text Box 92"/>
            <p:cNvSpPr txBox="1">
              <a:spLocks noChangeArrowheads="1"/>
            </p:cNvSpPr>
            <p:nvPr/>
          </p:nvSpPr>
          <p:spPr bwMode="auto">
            <a:xfrm>
              <a:off x="4032" y="220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2606" name="Text Box 93"/>
            <p:cNvSpPr txBox="1">
              <a:spLocks noChangeArrowheads="1"/>
            </p:cNvSpPr>
            <p:nvPr/>
          </p:nvSpPr>
          <p:spPr bwMode="auto">
            <a:xfrm>
              <a:off x="4848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/>
                <a:t>O</a:t>
              </a:r>
              <a:endParaRPr lang="ru-RU" dirty="0"/>
            </a:p>
          </p:txBody>
        </p:sp>
        <p:sp>
          <p:nvSpPr>
            <p:cNvPr id="22607" name="Line 94"/>
            <p:cNvSpPr>
              <a:spLocks noChangeShapeType="1"/>
            </p:cNvSpPr>
            <p:nvPr/>
          </p:nvSpPr>
          <p:spPr bwMode="auto">
            <a:xfrm>
              <a:off x="4560" y="2304"/>
              <a:ext cx="96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08" name="Line 95"/>
            <p:cNvSpPr>
              <a:spLocks noChangeShapeType="1"/>
            </p:cNvSpPr>
            <p:nvPr/>
          </p:nvSpPr>
          <p:spPr bwMode="auto">
            <a:xfrm>
              <a:off x="4656" y="2208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09" name="Line 96"/>
            <p:cNvSpPr>
              <a:spLocks noChangeShapeType="1"/>
            </p:cNvSpPr>
            <p:nvPr/>
          </p:nvSpPr>
          <p:spPr bwMode="auto">
            <a:xfrm flipV="1">
              <a:off x="4184" y="2227"/>
              <a:ext cx="192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22610" name="Group 97"/>
            <p:cNvGrpSpPr>
              <a:grpSpLocks/>
            </p:cNvGrpSpPr>
            <p:nvPr/>
          </p:nvGrpSpPr>
          <p:grpSpPr bwMode="auto">
            <a:xfrm>
              <a:off x="4512" y="1776"/>
              <a:ext cx="48" cy="288"/>
              <a:chOff x="1248" y="1872"/>
              <a:chExt cx="48" cy="288"/>
            </a:xfrm>
          </p:grpSpPr>
          <p:sp>
            <p:nvSpPr>
              <p:cNvPr id="22617" name="Line 98"/>
              <p:cNvSpPr>
                <a:spLocks noChangeShapeType="1"/>
              </p:cNvSpPr>
              <p:nvPr/>
            </p:nvSpPr>
            <p:spPr bwMode="auto">
              <a:xfrm>
                <a:off x="1248" y="18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2618" name="Line 99"/>
              <p:cNvSpPr>
                <a:spLocks noChangeShapeType="1"/>
              </p:cNvSpPr>
              <p:nvPr/>
            </p:nvSpPr>
            <p:spPr bwMode="auto">
              <a:xfrm>
                <a:off x="1296" y="18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2611" name="Line 100"/>
            <p:cNvSpPr>
              <a:spLocks noChangeShapeType="1"/>
            </p:cNvSpPr>
            <p:nvPr/>
          </p:nvSpPr>
          <p:spPr bwMode="auto">
            <a:xfrm>
              <a:off x="3888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12" name="Line 101"/>
            <p:cNvSpPr>
              <a:spLocks noChangeShapeType="1"/>
            </p:cNvSpPr>
            <p:nvPr/>
          </p:nvSpPr>
          <p:spPr bwMode="auto">
            <a:xfrm>
              <a:off x="4800" y="2592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2613" name="Text Box 102"/>
            <p:cNvSpPr txBox="1">
              <a:spLocks noChangeArrowheads="1"/>
            </p:cNvSpPr>
            <p:nvPr/>
          </p:nvSpPr>
          <p:spPr bwMode="auto">
            <a:xfrm>
              <a:off x="3648" y="2256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/>
                <a:t>H</a:t>
              </a:r>
              <a:endParaRPr lang="ru-RU"/>
            </a:p>
          </p:txBody>
        </p:sp>
        <p:sp>
          <p:nvSpPr>
            <p:cNvPr id="22614" name="Text Box 103"/>
            <p:cNvSpPr txBox="1">
              <a:spLocks noChangeArrowheads="1"/>
            </p:cNvSpPr>
            <p:nvPr/>
          </p:nvSpPr>
          <p:spPr bwMode="auto">
            <a:xfrm>
              <a:off x="4944" y="254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H</a:t>
              </a:r>
              <a:endParaRPr lang="ru-RU"/>
            </a:p>
          </p:txBody>
        </p:sp>
        <p:sp>
          <p:nvSpPr>
            <p:cNvPr id="22615" name="Text Box 104"/>
            <p:cNvSpPr txBox="1">
              <a:spLocks noChangeArrowheads="1"/>
            </p:cNvSpPr>
            <p:nvPr/>
          </p:nvSpPr>
          <p:spPr bwMode="auto">
            <a:xfrm>
              <a:off x="5184" y="21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dirty="0"/>
                <a:t>H</a:t>
              </a:r>
              <a:endParaRPr lang="ru-RU" dirty="0"/>
            </a:p>
          </p:txBody>
        </p:sp>
        <p:sp>
          <p:nvSpPr>
            <p:cNvPr id="22616" name="Line 106"/>
            <p:cNvSpPr>
              <a:spLocks noChangeShapeType="1"/>
            </p:cNvSpPr>
            <p:nvPr/>
          </p:nvSpPr>
          <p:spPr bwMode="auto">
            <a:xfrm>
              <a:off x="5040" y="2304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464424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Кислородные кислоты фосфора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34129" cy="462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465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Кислородные кислоты фосфора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43711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*12Mo(W)O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фосформолибденовая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фосфорвольфрамовая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кислоты как пример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гетерополикислот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562862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20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6632"/>
            <a:ext cx="7772400" cy="914400"/>
          </a:xfrm>
        </p:spPr>
        <p:txBody>
          <a:bodyPr/>
          <a:lstStyle/>
          <a:p>
            <a:pPr eaLnBrk="1" hangingPunct="1"/>
            <a:r>
              <a:rPr lang="ru-RU" sz="3600" dirty="0" smtClean="0"/>
              <a:t>Кислородные кислоты фосфора</a:t>
            </a:r>
          </a:p>
        </p:txBody>
      </p:sp>
      <p:pic>
        <p:nvPicPr>
          <p:cNvPr id="2050" name="Picture 2" descr="https://pubchem.ncbi.nlm.nih.gov/image/img3d.cgi?cid=24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429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4436639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124744"/>
            <a:ext cx="4139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триполифосфаты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известные ПАВ, лиганды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ttps://upload.wikimedia.org/wikipedia/commons/thumb/1/16/Triphosphate_chelation.svg/180px-Triphosphate_chelat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4036"/>
            <a:ext cx="2120875" cy="216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4403" y="2982143"/>
            <a:ext cx="62320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триполифосфат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-иона с ионом металла - комплексообразователя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990494"/>
            <a:ext cx="52645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Фосфорноватая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кислота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Соли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гипофосф</a:t>
            </a:r>
            <a:r>
              <a:rPr lang="ru-RU" sz="2800" dirty="0" err="1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701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534400" cy="762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Строение оксидов</a:t>
            </a:r>
            <a:r>
              <a:rPr lang="en-US" sz="3200" smtClean="0"/>
              <a:t>: </a:t>
            </a:r>
            <a:r>
              <a:rPr lang="en-US" sz="3200" i="1" smtClean="0"/>
              <a:t>sp </a:t>
            </a:r>
            <a:r>
              <a:rPr lang="en-US" sz="3200" baseline="30000" smtClean="0"/>
              <a:t>3</a:t>
            </a:r>
            <a:r>
              <a:rPr lang="ru-RU" sz="3200" smtClean="0"/>
              <a:t>-гибридизация</a:t>
            </a:r>
          </a:p>
        </p:txBody>
      </p:sp>
      <p:grpSp>
        <p:nvGrpSpPr>
          <p:cNvPr id="23555" name="Group 165"/>
          <p:cNvGrpSpPr>
            <a:grpSpLocks/>
          </p:cNvGrpSpPr>
          <p:nvPr/>
        </p:nvGrpSpPr>
        <p:grpSpPr bwMode="auto">
          <a:xfrm>
            <a:off x="5562600" y="1981200"/>
            <a:ext cx="3505200" cy="3581400"/>
            <a:chOff x="3504" y="1248"/>
            <a:chExt cx="2208" cy="2256"/>
          </a:xfrm>
        </p:grpSpPr>
        <p:sp>
          <p:nvSpPr>
            <p:cNvPr id="23646" name="Text Box 98"/>
            <p:cNvSpPr txBox="1">
              <a:spLocks noChangeArrowheads="1"/>
            </p:cNvSpPr>
            <p:nvPr/>
          </p:nvSpPr>
          <p:spPr bwMode="auto">
            <a:xfrm>
              <a:off x="4159" y="1819"/>
              <a:ext cx="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3647" name="Text Box 99"/>
            <p:cNvSpPr txBox="1">
              <a:spLocks noChangeArrowheads="1"/>
            </p:cNvSpPr>
            <p:nvPr/>
          </p:nvSpPr>
          <p:spPr bwMode="auto">
            <a:xfrm>
              <a:off x="4517" y="1728"/>
              <a:ext cx="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48" name="Text Box 100"/>
            <p:cNvSpPr txBox="1">
              <a:spLocks noChangeArrowheads="1"/>
            </p:cNvSpPr>
            <p:nvPr/>
          </p:nvSpPr>
          <p:spPr bwMode="auto">
            <a:xfrm>
              <a:off x="4383" y="2725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49" name="Text Box 101"/>
            <p:cNvSpPr txBox="1">
              <a:spLocks noChangeArrowheads="1"/>
            </p:cNvSpPr>
            <p:nvPr/>
          </p:nvSpPr>
          <p:spPr bwMode="auto">
            <a:xfrm>
              <a:off x="4874" y="2272"/>
              <a:ext cx="35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50" name="Text Box 102"/>
            <p:cNvSpPr txBox="1">
              <a:spLocks noChangeArrowheads="1"/>
            </p:cNvSpPr>
            <p:nvPr/>
          </p:nvSpPr>
          <p:spPr bwMode="auto">
            <a:xfrm>
              <a:off x="3936" y="240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51" name="Line 103"/>
            <p:cNvSpPr>
              <a:spLocks noChangeShapeType="1"/>
            </p:cNvSpPr>
            <p:nvPr/>
          </p:nvSpPr>
          <p:spPr bwMode="auto">
            <a:xfrm flipH="1">
              <a:off x="4368" y="192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52" name="Line 104"/>
            <p:cNvSpPr>
              <a:spLocks noChangeShapeType="1"/>
            </p:cNvSpPr>
            <p:nvPr/>
          </p:nvSpPr>
          <p:spPr bwMode="auto">
            <a:xfrm flipH="1">
              <a:off x="4464" y="1968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53" name="Line 105"/>
            <p:cNvSpPr>
              <a:spLocks noChangeShapeType="1"/>
            </p:cNvSpPr>
            <p:nvPr/>
          </p:nvSpPr>
          <p:spPr bwMode="auto">
            <a:xfrm>
              <a:off x="4704" y="1920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54" name="Line 106"/>
            <p:cNvSpPr>
              <a:spLocks noChangeShapeType="1"/>
            </p:cNvSpPr>
            <p:nvPr/>
          </p:nvSpPr>
          <p:spPr bwMode="auto">
            <a:xfrm>
              <a:off x="4128" y="2640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55" name="Line 107"/>
            <p:cNvSpPr>
              <a:spLocks noChangeShapeType="1"/>
            </p:cNvSpPr>
            <p:nvPr/>
          </p:nvSpPr>
          <p:spPr bwMode="auto">
            <a:xfrm flipV="1">
              <a:off x="4992" y="2544"/>
              <a:ext cx="4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56" name="Text Box 132"/>
            <p:cNvSpPr txBox="1">
              <a:spLocks noChangeArrowheads="1"/>
            </p:cNvSpPr>
            <p:nvPr/>
          </p:nvSpPr>
          <p:spPr bwMode="auto">
            <a:xfrm>
              <a:off x="4224" y="206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3657" name="Line 133"/>
            <p:cNvSpPr>
              <a:spLocks noChangeShapeType="1"/>
            </p:cNvSpPr>
            <p:nvPr/>
          </p:nvSpPr>
          <p:spPr bwMode="auto">
            <a:xfrm flipH="1">
              <a:off x="4128" y="2208"/>
              <a:ext cx="96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58" name="Text Box 134"/>
            <p:cNvSpPr txBox="1">
              <a:spLocks noChangeArrowheads="1"/>
            </p:cNvSpPr>
            <p:nvPr/>
          </p:nvSpPr>
          <p:spPr bwMode="auto">
            <a:xfrm>
              <a:off x="4176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59" name="Line 135"/>
            <p:cNvSpPr>
              <a:spLocks noChangeShapeType="1"/>
            </p:cNvSpPr>
            <p:nvPr/>
          </p:nvSpPr>
          <p:spPr bwMode="auto">
            <a:xfrm>
              <a:off x="4992" y="2208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60" name="Text Box 136"/>
            <p:cNvSpPr txBox="1">
              <a:spLocks noChangeArrowheads="1"/>
            </p:cNvSpPr>
            <p:nvPr/>
          </p:nvSpPr>
          <p:spPr bwMode="auto">
            <a:xfrm>
              <a:off x="4800" y="19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61" name="Text Box 137"/>
            <p:cNvSpPr txBox="1">
              <a:spLocks noChangeArrowheads="1"/>
            </p:cNvSpPr>
            <p:nvPr/>
          </p:nvSpPr>
          <p:spPr bwMode="auto">
            <a:xfrm>
              <a:off x="4320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62" name="Text Box 138"/>
            <p:cNvSpPr txBox="1">
              <a:spLocks noChangeArrowheads="1"/>
            </p:cNvSpPr>
            <p:nvPr/>
          </p:nvSpPr>
          <p:spPr bwMode="auto">
            <a:xfrm>
              <a:off x="4512" y="225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/>
                <a:t>O</a:t>
              </a:r>
              <a:endParaRPr lang="ru-RU"/>
            </a:p>
          </p:txBody>
        </p:sp>
        <p:sp>
          <p:nvSpPr>
            <p:cNvPr id="23663" name="Line 139"/>
            <p:cNvSpPr>
              <a:spLocks noChangeShapeType="1"/>
            </p:cNvSpPr>
            <p:nvPr/>
          </p:nvSpPr>
          <p:spPr bwMode="auto">
            <a:xfrm>
              <a:off x="4464" y="2400"/>
              <a:ext cx="4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64" name="Text Box 140"/>
            <p:cNvSpPr txBox="1">
              <a:spLocks noChangeArrowheads="1"/>
            </p:cNvSpPr>
            <p:nvPr/>
          </p:nvSpPr>
          <p:spPr bwMode="auto">
            <a:xfrm>
              <a:off x="4800" y="264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65" name="Line 141"/>
            <p:cNvSpPr>
              <a:spLocks noChangeShapeType="1"/>
            </p:cNvSpPr>
            <p:nvPr/>
          </p:nvSpPr>
          <p:spPr bwMode="auto">
            <a:xfrm flipV="1">
              <a:off x="4656" y="2832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66" name="Text Box 142"/>
            <p:cNvSpPr txBox="1">
              <a:spLocks noChangeArrowheads="1"/>
            </p:cNvSpPr>
            <p:nvPr/>
          </p:nvSpPr>
          <p:spPr bwMode="auto">
            <a:xfrm>
              <a:off x="4128" y="264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67" name="Line 143"/>
            <p:cNvSpPr>
              <a:spLocks noChangeShapeType="1"/>
            </p:cNvSpPr>
            <p:nvPr/>
          </p:nvSpPr>
          <p:spPr bwMode="auto">
            <a:xfrm>
              <a:off x="4320" y="2832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68" name="Line 144"/>
            <p:cNvSpPr>
              <a:spLocks noChangeShapeType="1"/>
            </p:cNvSpPr>
            <p:nvPr/>
          </p:nvSpPr>
          <p:spPr bwMode="auto">
            <a:xfrm flipV="1">
              <a:off x="4176" y="2400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69" name="Line 145"/>
            <p:cNvSpPr>
              <a:spLocks noChangeShapeType="1"/>
            </p:cNvSpPr>
            <p:nvPr/>
          </p:nvSpPr>
          <p:spPr bwMode="auto">
            <a:xfrm>
              <a:off x="4752" y="240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23670" name="Group 148"/>
            <p:cNvGrpSpPr>
              <a:grpSpLocks/>
            </p:cNvGrpSpPr>
            <p:nvPr/>
          </p:nvGrpSpPr>
          <p:grpSpPr bwMode="auto">
            <a:xfrm rot="-246361">
              <a:off x="3744" y="2544"/>
              <a:ext cx="288" cy="48"/>
              <a:chOff x="3360" y="3600"/>
              <a:chExt cx="336" cy="48"/>
            </a:xfrm>
          </p:grpSpPr>
          <p:sp>
            <p:nvSpPr>
              <p:cNvPr id="23684" name="Line 146"/>
              <p:cNvSpPr>
                <a:spLocks noChangeShapeType="1"/>
              </p:cNvSpPr>
              <p:nvPr/>
            </p:nvSpPr>
            <p:spPr bwMode="auto">
              <a:xfrm>
                <a:off x="3360" y="3600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85" name="Line 147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671" name="Group 149"/>
            <p:cNvGrpSpPr>
              <a:grpSpLocks/>
            </p:cNvGrpSpPr>
            <p:nvPr/>
          </p:nvGrpSpPr>
          <p:grpSpPr bwMode="auto">
            <a:xfrm>
              <a:off x="5136" y="2400"/>
              <a:ext cx="336" cy="48"/>
              <a:chOff x="3360" y="3600"/>
              <a:chExt cx="336" cy="48"/>
            </a:xfrm>
          </p:grpSpPr>
          <p:sp>
            <p:nvSpPr>
              <p:cNvPr id="23682" name="Line 150"/>
              <p:cNvSpPr>
                <a:spLocks noChangeShapeType="1"/>
              </p:cNvSpPr>
              <p:nvPr/>
            </p:nvSpPr>
            <p:spPr bwMode="auto">
              <a:xfrm>
                <a:off x="3360" y="3600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83" name="Line 151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672" name="Group 152"/>
            <p:cNvGrpSpPr>
              <a:grpSpLocks/>
            </p:cNvGrpSpPr>
            <p:nvPr/>
          </p:nvGrpSpPr>
          <p:grpSpPr bwMode="auto">
            <a:xfrm rot="5386877">
              <a:off x="4489" y="1607"/>
              <a:ext cx="288" cy="49"/>
              <a:chOff x="3360" y="3600"/>
              <a:chExt cx="336" cy="48"/>
            </a:xfrm>
          </p:grpSpPr>
          <p:sp>
            <p:nvSpPr>
              <p:cNvPr id="23680" name="Line 153"/>
              <p:cNvSpPr>
                <a:spLocks noChangeShapeType="1"/>
              </p:cNvSpPr>
              <p:nvPr/>
            </p:nvSpPr>
            <p:spPr bwMode="auto">
              <a:xfrm>
                <a:off x="3360" y="3600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81" name="Line 154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673" name="Group 155"/>
            <p:cNvGrpSpPr>
              <a:grpSpLocks/>
            </p:cNvGrpSpPr>
            <p:nvPr/>
          </p:nvGrpSpPr>
          <p:grpSpPr bwMode="auto">
            <a:xfrm rot="-5196329">
              <a:off x="4395" y="3093"/>
              <a:ext cx="288" cy="54"/>
              <a:chOff x="3360" y="3600"/>
              <a:chExt cx="336" cy="48"/>
            </a:xfrm>
          </p:grpSpPr>
          <p:sp>
            <p:nvSpPr>
              <p:cNvPr id="23678" name="Line 156"/>
              <p:cNvSpPr>
                <a:spLocks noChangeShapeType="1"/>
              </p:cNvSpPr>
              <p:nvPr/>
            </p:nvSpPr>
            <p:spPr bwMode="auto">
              <a:xfrm>
                <a:off x="3360" y="3600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79" name="Line 157"/>
              <p:cNvSpPr>
                <a:spLocks noChangeShapeType="1"/>
              </p:cNvSpPr>
              <p:nvPr/>
            </p:nvSpPr>
            <p:spPr bwMode="auto">
              <a:xfrm>
                <a:off x="3360" y="3648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3674" name="Text Box 158"/>
            <p:cNvSpPr txBox="1">
              <a:spLocks noChangeArrowheads="1"/>
            </p:cNvSpPr>
            <p:nvPr/>
          </p:nvSpPr>
          <p:spPr bwMode="auto">
            <a:xfrm>
              <a:off x="3504" y="24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3675" name="Text Box 162"/>
            <p:cNvSpPr txBox="1">
              <a:spLocks noChangeArrowheads="1"/>
            </p:cNvSpPr>
            <p:nvPr/>
          </p:nvSpPr>
          <p:spPr bwMode="auto">
            <a:xfrm>
              <a:off x="5424" y="2256"/>
              <a:ext cx="2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3676" name="Text Box 163"/>
            <p:cNvSpPr txBox="1">
              <a:spLocks noChangeArrowheads="1"/>
            </p:cNvSpPr>
            <p:nvPr/>
          </p:nvSpPr>
          <p:spPr bwMode="auto">
            <a:xfrm>
              <a:off x="4512" y="1248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23677" name="Text Box 164"/>
            <p:cNvSpPr txBox="1">
              <a:spLocks noChangeArrowheads="1"/>
            </p:cNvSpPr>
            <p:nvPr/>
          </p:nvSpPr>
          <p:spPr bwMode="auto">
            <a:xfrm>
              <a:off x="4416" y="32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</p:grpSp>
      <p:grpSp>
        <p:nvGrpSpPr>
          <p:cNvPr id="23556" name="Group 96"/>
          <p:cNvGrpSpPr>
            <a:grpSpLocks/>
          </p:cNvGrpSpPr>
          <p:nvPr/>
        </p:nvGrpSpPr>
        <p:grpSpPr bwMode="auto">
          <a:xfrm>
            <a:off x="2743200" y="1219200"/>
            <a:ext cx="3111500" cy="3429000"/>
            <a:chOff x="1632" y="816"/>
            <a:chExt cx="1960" cy="2160"/>
          </a:xfrm>
        </p:grpSpPr>
        <p:sp>
          <p:nvSpPr>
            <p:cNvPr id="23598" name="Text Box 3"/>
            <p:cNvSpPr txBox="1">
              <a:spLocks noChangeArrowheads="1"/>
            </p:cNvSpPr>
            <p:nvPr/>
          </p:nvSpPr>
          <p:spPr bwMode="auto">
            <a:xfrm>
              <a:off x="2191" y="1339"/>
              <a:ext cx="5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3599" name="Text Box 4"/>
            <p:cNvSpPr txBox="1">
              <a:spLocks noChangeArrowheads="1"/>
            </p:cNvSpPr>
            <p:nvPr/>
          </p:nvSpPr>
          <p:spPr bwMode="auto">
            <a:xfrm>
              <a:off x="2549" y="1248"/>
              <a:ext cx="2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00" name="Text Box 5"/>
            <p:cNvSpPr txBox="1">
              <a:spLocks noChangeArrowheads="1"/>
            </p:cNvSpPr>
            <p:nvPr/>
          </p:nvSpPr>
          <p:spPr bwMode="auto">
            <a:xfrm>
              <a:off x="2415" y="2245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01" name="Text Box 6"/>
            <p:cNvSpPr txBox="1">
              <a:spLocks noChangeArrowheads="1"/>
            </p:cNvSpPr>
            <p:nvPr/>
          </p:nvSpPr>
          <p:spPr bwMode="auto">
            <a:xfrm>
              <a:off x="2906" y="1792"/>
              <a:ext cx="358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02" name="Text Box 7"/>
            <p:cNvSpPr txBox="1">
              <a:spLocks noChangeArrowheads="1"/>
            </p:cNvSpPr>
            <p:nvPr/>
          </p:nvSpPr>
          <p:spPr bwMode="auto">
            <a:xfrm>
              <a:off x="1968" y="1928"/>
              <a:ext cx="3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P</a:t>
              </a:r>
              <a:endParaRPr lang="ru-RU"/>
            </a:p>
          </p:txBody>
        </p:sp>
        <p:sp>
          <p:nvSpPr>
            <p:cNvPr id="23603" name="Line 8"/>
            <p:cNvSpPr>
              <a:spLocks noChangeShapeType="1"/>
            </p:cNvSpPr>
            <p:nvPr/>
          </p:nvSpPr>
          <p:spPr bwMode="auto">
            <a:xfrm flipH="1">
              <a:off x="2400" y="1440"/>
              <a:ext cx="192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04" name="Line 9"/>
            <p:cNvSpPr>
              <a:spLocks noChangeShapeType="1"/>
            </p:cNvSpPr>
            <p:nvPr/>
          </p:nvSpPr>
          <p:spPr bwMode="auto">
            <a:xfrm flipH="1">
              <a:off x="2496" y="1488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05" name="Line 10"/>
            <p:cNvSpPr>
              <a:spLocks noChangeShapeType="1"/>
            </p:cNvSpPr>
            <p:nvPr/>
          </p:nvSpPr>
          <p:spPr bwMode="auto">
            <a:xfrm>
              <a:off x="2736" y="1440"/>
              <a:ext cx="144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06" name="Line 11"/>
            <p:cNvSpPr>
              <a:spLocks noChangeShapeType="1"/>
            </p:cNvSpPr>
            <p:nvPr/>
          </p:nvSpPr>
          <p:spPr bwMode="auto">
            <a:xfrm>
              <a:off x="2160" y="2160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07" name="Line 12"/>
            <p:cNvSpPr>
              <a:spLocks noChangeShapeType="1"/>
            </p:cNvSpPr>
            <p:nvPr/>
          </p:nvSpPr>
          <p:spPr bwMode="auto">
            <a:xfrm flipV="1">
              <a:off x="3024" y="2064"/>
              <a:ext cx="4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23608" name="Group 54"/>
            <p:cNvGrpSpPr>
              <a:grpSpLocks/>
            </p:cNvGrpSpPr>
            <p:nvPr/>
          </p:nvGrpSpPr>
          <p:grpSpPr bwMode="auto">
            <a:xfrm rot="30781">
              <a:off x="2544" y="816"/>
              <a:ext cx="236" cy="484"/>
              <a:chOff x="4462" y="1824"/>
              <a:chExt cx="240" cy="432"/>
            </a:xfrm>
          </p:grpSpPr>
          <p:grpSp>
            <p:nvGrpSpPr>
              <p:cNvPr id="23641" name="Group 55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644" name="Freeform 56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5" name="Freeform 57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42" name="Line 58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43" name="Line 59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609" name="Group 60"/>
            <p:cNvGrpSpPr>
              <a:grpSpLocks/>
            </p:cNvGrpSpPr>
            <p:nvPr/>
          </p:nvGrpSpPr>
          <p:grpSpPr bwMode="auto">
            <a:xfrm rot="-10380374">
              <a:off x="2433" y="2492"/>
              <a:ext cx="236" cy="484"/>
              <a:chOff x="4462" y="1824"/>
              <a:chExt cx="240" cy="432"/>
            </a:xfrm>
          </p:grpSpPr>
          <p:grpSp>
            <p:nvGrpSpPr>
              <p:cNvPr id="23636" name="Group 61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639" name="Freeform 62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40" name="Freeform 63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37" name="Line 64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38" name="Line 65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610" name="Group 66"/>
            <p:cNvGrpSpPr>
              <a:grpSpLocks/>
            </p:cNvGrpSpPr>
            <p:nvPr/>
          </p:nvGrpSpPr>
          <p:grpSpPr bwMode="auto">
            <a:xfrm rot="-6106041">
              <a:off x="1709" y="1937"/>
              <a:ext cx="269" cy="424"/>
              <a:chOff x="4462" y="1824"/>
              <a:chExt cx="240" cy="432"/>
            </a:xfrm>
          </p:grpSpPr>
          <p:grpSp>
            <p:nvGrpSpPr>
              <p:cNvPr id="23631" name="Group 67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634" name="Freeform 68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35" name="Freeform 69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32" name="Line 70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33" name="Line 71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611" name="Group 72"/>
            <p:cNvGrpSpPr>
              <a:grpSpLocks/>
            </p:cNvGrpSpPr>
            <p:nvPr/>
          </p:nvGrpSpPr>
          <p:grpSpPr bwMode="auto">
            <a:xfrm rot="5609322">
              <a:off x="3245" y="1699"/>
              <a:ext cx="269" cy="424"/>
              <a:chOff x="4462" y="1824"/>
              <a:chExt cx="240" cy="432"/>
            </a:xfrm>
          </p:grpSpPr>
          <p:grpSp>
            <p:nvGrpSpPr>
              <p:cNvPr id="23626" name="Group 73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629" name="Freeform 74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30" name="Freeform 75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627" name="Line 76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628" name="Line 77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23612" name="Text Box 80"/>
            <p:cNvSpPr txBox="1">
              <a:spLocks noChangeArrowheads="1"/>
            </p:cNvSpPr>
            <p:nvPr/>
          </p:nvSpPr>
          <p:spPr bwMode="auto">
            <a:xfrm>
              <a:off x="2256" y="158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ru-RU"/>
            </a:p>
          </p:txBody>
        </p:sp>
        <p:sp>
          <p:nvSpPr>
            <p:cNvPr id="23613" name="Line 82"/>
            <p:cNvSpPr>
              <a:spLocks noChangeShapeType="1"/>
            </p:cNvSpPr>
            <p:nvPr/>
          </p:nvSpPr>
          <p:spPr bwMode="auto">
            <a:xfrm flipH="1">
              <a:off x="2160" y="1728"/>
              <a:ext cx="96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14" name="Text Box 83"/>
            <p:cNvSpPr txBox="1">
              <a:spLocks noChangeArrowheads="1"/>
            </p:cNvSpPr>
            <p:nvPr/>
          </p:nvSpPr>
          <p:spPr bwMode="auto">
            <a:xfrm>
              <a:off x="2208" y="14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15" name="Line 84"/>
            <p:cNvSpPr>
              <a:spLocks noChangeShapeType="1"/>
            </p:cNvSpPr>
            <p:nvPr/>
          </p:nvSpPr>
          <p:spPr bwMode="auto">
            <a:xfrm>
              <a:off x="3024" y="1728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16" name="Text Box 86"/>
            <p:cNvSpPr txBox="1">
              <a:spLocks noChangeArrowheads="1"/>
            </p:cNvSpPr>
            <p:nvPr/>
          </p:nvSpPr>
          <p:spPr bwMode="auto">
            <a:xfrm>
              <a:off x="2832" y="148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17" name="Text Box 87"/>
            <p:cNvSpPr txBox="1">
              <a:spLocks noChangeArrowheads="1"/>
            </p:cNvSpPr>
            <p:nvPr/>
          </p:nvSpPr>
          <p:spPr bwMode="auto">
            <a:xfrm>
              <a:off x="2352" y="168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18" name="Text Box 88"/>
            <p:cNvSpPr txBox="1">
              <a:spLocks noChangeArrowheads="1"/>
            </p:cNvSpPr>
            <p:nvPr/>
          </p:nvSpPr>
          <p:spPr bwMode="auto">
            <a:xfrm>
              <a:off x="2544" y="177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/>
                <a:t>O</a:t>
              </a:r>
              <a:endParaRPr lang="ru-RU"/>
            </a:p>
          </p:txBody>
        </p:sp>
        <p:sp>
          <p:nvSpPr>
            <p:cNvPr id="23619" name="Line 89"/>
            <p:cNvSpPr>
              <a:spLocks noChangeShapeType="1"/>
            </p:cNvSpPr>
            <p:nvPr/>
          </p:nvSpPr>
          <p:spPr bwMode="auto">
            <a:xfrm>
              <a:off x="2496" y="1920"/>
              <a:ext cx="4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20" name="Text Box 90"/>
            <p:cNvSpPr txBox="1">
              <a:spLocks noChangeArrowheads="1"/>
            </p:cNvSpPr>
            <p:nvPr/>
          </p:nvSpPr>
          <p:spPr bwMode="auto">
            <a:xfrm>
              <a:off x="2832" y="216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21" name="Line 91"/>
            <p:cNvSpPr>
              <a:spLocks noChangeShapeType="1"/>
            </p:cNvSpPr>
            <p:nvPr/>
          </p:nvSpPr>
          <p:spPr bwMode="auto">
            <a:xfrm flipV="1">
              <a:off x="2688" y="2352"/>
              <a:ext cx="19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22" name="Text Box 92"/>
            <p:cNvSpPr txBox="1">
              <a:spLocks noChangeArrowheads="1"/>
            </p:cNvSpPr>
            <p:nvPr/>
          </p:nvSpPr>
          <p:spPr bwMode="auto">
            <a:xfrm>
              <a:off x="2160" y="216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/>
                <a:t>O</a:t>
              </a:r>
              <a:endParaRPr lang="ru-RU"/>
            </a:p>
          </p:txBody>
        </p:sp>
        <p:sp>
          <p:nvSpPr>
            <p:cNvPr id="23623" name="Line 93"/>
            <p:cNvSpPr>
              <a:spLocks noChangeShapeType="1"/>
            </p:cNvSpPr>
            <p:nvPr/>
          </p:nvSpPr>
          <p:spPr bwMode="auto">
            <a:xfrm>
              <a:off x="2352" y="2352"/>
              <a:ext cx="14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24" name="Line 94"/>
            <p:cNvSpPr>
              <a:spLocks noChangeShapeType="1"/>
            </p:cNvSpPr>
            <p:nvPr/>
          </p:nvSpPr>
          <p:spPr bwMode="auto">
            <a:xfrm flipV="1">
              <a:off x="2208" y="1920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3625" name="Line 95"/>
            <p:cNvSpPr>
              <a:spLocks noChangeShapeType="1"/>
            </p:cNvSpPr>
            <p:nvPr/>
          </p:nvSpPr>
          <p:spPr bwMode="auto">
            <a:xfrm>
              <a:off x="2784" y="192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23557" name="Group 78"/>
          <p:cNvGrpSpPr>
            <a:grpSpLocks/>
          </p:cNvGrpSpPr>
          <p:nvPr/>
        </p:nvGrpSpPr>
        <p:grpSpPr bwMode="auto">
          <a:xfrm>
            <a:off x="228600" y="3200400"/>
            <a:ext cx="2514600" cy="2590800"/>
            <a:chOff x="0" y="2016"/>
            <a:chExt cx="1879" cy="1824"/>
          </a:xfrm>
        </p:grpSpPr>
        <p:grpSp>
          <p:nvGrpSpPr>
            <p:cNvPr id="23562" name="Group 15"/>
            <p:cNvGrpSpPr>
              <a:grpSpLocks/>
            </p:cNvGrpSpPr>
            <p:nvPr/>
          </p:nvGrpSpPr>
          <p:grpSpPr bwMode="auto">
            <a:xfrm>
              <a:off x="288" y="2400"/>
              <a:ext cx="1296" cy="1155"/>
              <a:chOff x="720" y="1440"/>
              <a:chExt cx="1392" cy="1465"/>
            </a:xfrm>
          </p:grpSpPr>
          <p:sp>
            <p:nvSpPr>
              <p:cNvPr id="23587" name="Text Box 16"/>
              <p:cNvSpPr txBox="1">
                <a:spLocks noChangeArrowheads="1"/>
              </p:cNvSpPr>
              <p:nvPr/>
            </p:nvSpPr>
            <p:spPr bwMode="auto">
              <a:xfrm>
                <a:off x="960" y="1536"/>
                <a:ext cx="575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23588" name="Text Box 17"/>
              <p:cNvSpPr txBox="1">
                <a:spLocks noChangeArrowheads="1"/>
              </p:cNvSpPr>
              <p:nvPr/>
            </p:nvSpPr>
            <p:spPr bwMode="auto">
              <a:xfrm>
                <a:off x="1345" y="1440"/>
                <a:ext cx="286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P</a:t>
                </a:r>
                <a:endParaRPr lang="ru-RU"/>
              </a:p>
            </p:txBody>
          </p:sp>
          <p:sp>
            <p:nvSpPr>
              <p:cNvPr id="23589" name="Text Box 18"/>
              <p:cNvSpPr txBox="1">
                <a:spLocks noChangeArrowheads="1"/>
              </p:cNvSpPr>
              <p:nvPr/>
            </p:nvSpPr>
            <p:spPr bwMode="auto">
              <a:xfrm>
                <a:off x="1200" y="2497"/>
                <a:ext cx="386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P</a:t>
                </a:r>
                <a:endParaRPr lang="ru-RU"/>
              </a:p>
            </p:txBody>
          </p:sp>
          <p:sp>
            <p:nvSpPr>
              <p:cNvPr id="23590" name="Text Box 19"/>
              <p:cNvSpPr txBox="1">
                <a:spLocks noChangeArrowheads="1"/>
              </p:cNvSpPr>
              <p:nvPr/>
            </p:nvSpPr>
            <p:spPr bwMode="auto">
              <a:xfrm>
                <a:off x="1726" y="2016"/>
                <a:ext cx="386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P</a:t>
                </a:r>
                <a:endParaRPr lang="ru-RU"/>
              </a:p>
            </p:txBody>
          </p:sp>
          <p:sp>
            <p:nvSpPr>
              <p:cNvPr id="23591" name="Text Box 20"/>
              <p:cNvSpPr txBox="1">
                <a:spLocks noChangeArrowheads="1"/>
              </p:cNvSpPr>
              <p:nvPr/>
            </p:nvSpPr>
            <p:spPr bwMode="auto">
              <a:xfrm>
                <a:off x="720" y="2159"/>
                <a:ext cx="387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P</a:t>
                </a:r>
                <a:endParaRPr lang="ru-RU"/>
              </a:p>
            </p:txBody>
          </p:sp>
          <p:sp>
            <p:nvSpPr>
              <p:cNvPr id="23592" name="Line 21"/>
              <p:cNvSpPr>
                <a:spLocks noChangeShapeType="1"/>
              </p:cNvSpPr>
              <p:nvPr/>
            </p:nvSpPr>
            <p:spPr bwMode="auto">
              <a:xfrm flipH="1">
                <a:off x="1008" y="1728"/>
                <a:ext cx="384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3" name="Line 22"/>
              <p:cNvSpPr>
                <a:spLocks noChangeShapeType="1"/>
              </p:cNvSpPr>
              <p:nvPr/>
            </p:nvSpPr>
            <p:spPr bwMode="auto">
              <a:xfrm flipH="1">
                <a:off x="1392" y="1776"/>
                <a:ext cx="96" cy="7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4" name="Line 23"/>
              <p:cNvSpPr>
                <a:spLocks noChangeShapeType="1"/>
              </p:cNvSpPr>
              <p:nvPr/>
            </p:nvSpPr>
            <p:spPr bwMode="auto">
              <a:xfrm>
                <a:off x="1584" y="1728"/>
                <a:ext cx="24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5" name="Line 24"/>
              <p:cNvSpPr>
                <a:spLocks noChangeShapeType="1"/>
              </p:cNvSpPr>
              <p:nvPr/>
            </p:nvSpPr>
            <p:spPr bwMode="auto">
              <a:xfrm>
                <a:off x="960" y="2352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6" name="Line 25"/>
              <p:cNvSpPr>
                <a:spLocks noChangeShapeType="1"/>
              </p:cNvSpPr>
              <p:nvPr/>
            </p:nvSpPr>
            <p:spPr bwMode="auto">
              <a:xfrm flipV="1">
                <a:off x="1488" y="2256"/>
                <a:ext cx="33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97" name="Line 26"/>
              <p:cNvSpPr>
                <a:spLocks noChangeShapeType="1"/>
              </p:cNvSpPr>
              <p:nvPr/>
            </p:nvSpPr>
            <p:spPr bwMode="auto">
              <a:xfrm flipV="1">
                <a:off x="1008" y="2160"/>
                <a:ext cx="76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3" name="Group 28"/>
            <p:cNvGrpSpPr>
              <a:grpSpLocks/>
            </p:cNvGrpSpPr>
            <p:nvPr/>
          </p:nvGrpSpPr>
          <p:grpSpPr bwMode="auto">
            <a:xfrm rot="30781">
              <a:off x="912" y="2016"/>
              <a:ext cx="217" cy="400"/>
              <a:chOff x="4462" y="1824"/>
              <a:chExt cx="240" cy="432"/>
            </a:xfrm>
          </p:grpSpPr>
          <p:grpSp>
            <p:nvGrpSpPr>
              <p:cNvPr id="23582" name="Group 29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585" name="Freeform 30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6" name="Freeform 31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83" name="Line 32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84" name="Line 33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4" name="Group 34"/>
            <p:cNvGrpSpPr>
              <a:grpSpLocks/>
            </p:cNvGrpSpPr>
            <p:nvPr/>
          </p:nvGrpSpPr>
          <p:grpSpPr bwMode="auto">
            <a:xfrm rot="-9910691">
              <a:off x="738" y="3440"/>
              <a:ext cx="217" cy="400"/>
              <a:chOff x="4462" y="1824"/>
              <a:chExt cx="240" cy="432"/>
            </a:xfrm>
          </p:grpSpPr>
          <p:grpSp>
            <p:nvGrpSpPr>
              <p:cNvPr id="23577" name="Group 35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580" name="Freeform 36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81" name="Freeform 37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78" name="Line 38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79" name="Line 39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5" name="Group 40"/>
            <p:cNvGrpSpPr>
              <a:grpSpLocks/>
            </p:cNvGrpSpPr>
            <p:nvPr/>
          </p:nvGrpSpPr>
          <p:grpSpPr bwMode="auto">
            <a:xfrm rot="-6106041">
              <a:off x="85" y="2960"/>
              <a:ext cx="222" cy="391"/>
              <a:chOff x="4462" y="1824"/>
              <a:chExt cx="240" cy="432"/>
            </a:xfrm>
          </p:grpSpPr>
          <p:grpSp>
            <p:nvGrpSpPr>
              <p:cNvPr id="23572" name="Group 41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575" name="Freeform 42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6" name="Freeform 43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73" name="Line 44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74" name="Line 45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3566" name="Group 46"/>
            <p:cNvGrpSpPr>
              <a:grpSpLocks/>
            </p:cNvGrpSpPr>
            <p:nvPr/>
          </p:nvGrpSpPr>
          <p:grpSpPr bwMode="auto">
            <a:xfrm rot="5815246">
              <a:off x="1572" y="2796"/>
              <a:ext cx="223" cy="391"/>
              <a:chOff x="4462" y="1824"/>
              <a:chExt cx="240" cy="432"/>
            </a:xfrm>
          </p:grpSpPr>
          <p:grpSp>
            <p:nvGrpSpPr>
              <p:cNvPr id="23567" name="Group 47"/>
              <p:cNvGrpSpPr>
                <a:grpSpLocks/>
              </p:cNvGrpSpPr>
              <p:nvPr/>
            </p:nvGrpSpPr>
            <p:grpSpPr bwMode="auto">
              <a:xfrm rot="5339572">
                <a:off x="4366" y="1920"/>
                <a:ext cx="432" cy="240"/>
                <a:chOff x="1056" y="1920"/>
                <a:chExt cx="1296" cy="480"/>
              </a:xfrm>
            </p:grpSpPr>
            <p:sp>
              <p:nvSpPr>
                <p:cNvPr id="23570" name="Freeform 48"/>
                <p:cNvSpPr>
                  <a:spLocks/>
                </p:cNvSpPr>
                <p:nvPr/>
              </p:nvSpPr>
              <p:spPr bwMode="auto">
                <a:xfrm>
                  <a:off x="1056" y="192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71" name="Freeform 49"/>
                <p:cNvSpPr>
                  <a:spLocks/>
                </p:cNvSpPr>
                <p:nvPr/>
              </p:nvSpPr>
              <p:spPr bwMode="auto">
                <a:xfrm flipV="1">
                  <a:off x="1056" y="2160"/>
                  <a:ext cx="1296" cy="240"/>
                </a:xfrm>
                <a:custGeom>
                  <a:avLst/>
                  <a:gdLst>
                    <a:gd name="T0" fmla="*/ 0 w 1296"/>
                    <a:gd name="T1" fmla="*/ 240 h 240"/>
                    <a:gd name="T2" fmla="*/ 336 w 1296"/>
                    <a:gd name="T3" fmla="*/ 0 h 240"/>
                    <a:gd name="T4" fmla="*/ 1296 w 1296"/>
                    <a:gd name="T5" fmla="*/ 240 h 240"/>
                    <a:gd name="T6" fmla="*/ 0 60000 65536"/>
                    <a:gd name="T7" fmla="*/ 0 60000 65536"/>
                    <a:gd name="T8" fmla="*/ 0 60000 65536"/>
                    <a:gd name="T9" fmla="*/ 0 w 1296"/>
                    <a:gd name="T10" fmla="*/ 0 h 240"/>
                    <a:gd name="T11" fmla="*/ 1296 w 1296"/>
                    <a:gd name="T12" fmla="*/ 240 h 2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solidFill>
                  <a:srgbClr val="DDE2F5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568" name="Line 50"/>
              <p:cNvSpPr>
                <a:spLocks noChangeShapeType="1"/>
              </p:cNvSpPr>
              <p:nvPr/>
            </p:nvSpPr>
            <p:spPr bwMode="auto">
              <a:xfrm>
                <a:off x="4556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23569" name="Line 51"/>
              <p:cNvSpPr>
                <a:spLocks noChangeShapeType="1"/>
              </p:cNvSpPr>
              <p:nvPr/>
            </p:nvSpPr>
            <p:spPr bwMode="auto">
              <a:xfrm flipV="1">
                <a:off x="4617" y="1913"/>
                <a:ext cx="0" cy="1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</p:grpSp>
      <p:sp>
        <p:nvSpPr>
          <p:cNvPr id="23558" name="Text Box 166"/>
          <p:cNvSpPr txBox="1">
            <a:spLocks noChangeArrowheads="1"/>
          </p:cNvSpPr>
          <p:nvPr/>
        </p:nvSpPr>
        <p:spPr bwMode="auto">
          <a:xfrm>
            <a:off x="685800" y="2590800"/>
            <a:ext cx="914400" cy="5286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 baseline="-25000">
                <a:solidFill>
                  <a:srgbClr val="FF0066"/>
                </a:solidFill>
              </a:rPr>
              <a:t>4</a:t>
            </a:r>
            <a:endParaRPr lang="ru-RU" sz="2800" baseline="-25000">
              <a:solidFill>
                <a:srgbClr val="FF0066"/>
              </a:solidFill>
            </a:endParaRPr>
          </a:p>
        </p:txBody>
      </p:sp>
      <p:sp>
        <p:nvSpPr>
          <p:cNvPr id="23559" name="Text Box 169"/>
          <p:cNvSpPr txBox="1">
            <a:spLocks noChangeArrowheads="1"/>
          </p:cNvSpPr>
          <p:nvPr/>
        </p:nvSpPr>
        <p:spPr bwMode="auto">
          <a:xfrm>
            <a:off x="3276600" y="4876800"/>
            <a:ext cx="1524000" cy="571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 baseline="-25000">
                <a:solidFill>
                  <a:srgbClr val="FF0066"/>
                </a:solidFill>
              </a:rPr>
              <a:t>4</a:t>
            </a:r>
            <a:r>
              <a:rPr lang="en-US" sz="2800">
                <a:solidFill>
                  <a:srgbClr val="FF0066"/>
                </a:solidFill>
              </a:rPr>
              <a:t>O</a:t>
            </a:r>
            <a:r>
              <a:rPr lang="en-US" sz="2800" baseline="-25000">
                <a:solidFill>
                  <a:srgbClr val="FF0066"/>
                </a:solidFill>
              </a:rPr>
              <a:t>6</a:t>
            </a:r>
            <a:endParaRPr lang="ru-RU" sz="2800" baseline="-25000">
              <a:solidFill>
                <a:srgbClr val="FF0066"/>
              </a:solidFill>
            </a:endParaRPr>
          </a:p>
        </p:txBody>
      </p:sp>
      <p:sp>
        <p:nvSpPr>
          <p:cNvPr id="23560" name="Text Box 170"/>
          <p:cNvSpPr txBox="1">
            <a:spLocks noChangeArrowheads="1"/>
          </p:cNvSpPr>
          <p:nvPr/>
        </p:nvSpPr>
        <p:spPr bwMode="auto">
          <a:xfrm>
            <a:off x="6553200" y="1295400"/>
            <a:ext cx="1524000" cy="5715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sz="2800">
                <a:solidFill>
                  <a:srgbClr val="FF0066"/>
                </a:solidFill>
              </a:rPr>
              <a:t>P</a:t>
            </a:r>
            <a:r>
              <a:rPr lang="en-US" sz="2800" baseline="-25000">
                <a:solidFill>
                  <a:srgbClr val="FF0066"/>
                </a:solidFill>
              </a:rPr>
              <a:t>4</a:t>
            </a:r>
            <a:r>
              <a:rPr lang="en-US" sz="2800">
                <a:solidFill>
                  <a:srgbClr val="FF0066"/>
                </a:solidFill>
              </a:rPr>
              <a:t>O</a:t>
            </a:r>
            <a:r>
              <a:rPr lang="en-US" sz="2800" baseline="-25000">
                <a:solidFill>
                  <a:srgbClr val="FF0066"/>
                </a:solidFill>
              </a:rPr>
              <a:t>10</a:t>
            </a:r>
            <a:endParaRPr lang="ru-RU" sz="2800" baseline="-25000">
              <a:solidFill>
                <a:srgbClr val="FF0066"/>
              </a:solidFill>
            </a:endParaRPr>
          </a:p>
        </p:txBody>
      </p:sp>
      <p:sp>
        <p:nvSpPr>
          <p:cNvPr id="23561" name="Text Box 171"/>
          <p:cNvSpPr txBox="1">
            <a:spLocks noChangeArrowheads="1"/>
          </p:cNvSpPr>
          <p:nvPr/>
        </p:nvSpPr>
        <p:spPr bwMode="auto">
          <a:xfrm>
            <a:off x="304800" y="6096000"/>
            <a:ext cx="8686800" cy="4064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Метафосфорная к-та </a:t>
            </a:r>
            <a:r>
              <a:rPr lang="en-US" sz="2000"/>
              <a:t>(HPO</a:t>
            </a:r>
            <a:r>
              <a:rPr lang="en-US" sz="2000" baseline="-25000"/>
              <a:t>3</a:t>
            </a:r>
            <a:r>
              <a:rPr lang="en-US" sz="2000"/>
              <a:t>)</a:t>
            </a:r>
            <a:r>
              <a:rPr lang="en-US" sz="2000" i="1" baseline="-25000"/>
              <a:t>x</a:t>
            </a:r>
            <a:r>
              <a:rPr lang="en-US" sz="2000"/>
              <a:t> – </a:t>
            </a:r>
            <a:r>
              <a:rPr lang="ru-RU" sz="2000"/>
              <a:t>тетраэдры, связанные углами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Окислительно-восстановительные свойства</a:t>
            </a:r>
          </a:p>
        </p:txBody>
      </p:sp>
      <p:sp>
        <p:nvSpPr>
          <p:cNvPr id="24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59688" cy="5410200"/>
          </a:xfrm>
          <a:solidFill>
            <a:srgbClr val="DDE2F5"/>
          </a:solidFill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Tahoma" pitchFamily="34" charset="0"/>
              </a:rPr>
              <a:t>рН &lt; 7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>H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 + H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O –2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i="1" dirty="0" smtClean="0"/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=  H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 + 2H</a:t>
            </a:r>
            <a:r>
              <a:rPr lang="en-US" sz="2800" baseline="30000" dirty="0" smtClean="0">
                <a:cs typeface="Times New Roman" pitchFamily="18" charset="0"/>
              </a:rPr>
              <a:t>+</a:t>
            </a:r>
            <a:r>
              <a:rPr lang="ru-RU" sz="2800" dirty="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 = –0,49 </a:t>
            </a:r>
            <a:r>
              <a:rPr lang="ru-RU" sz="2800" dirty="0" smtClean="0">
                <a:solidFill>
                  <a:srgbClr val="FF0066"/>
                </a:solidFill>
                <a:cs typeface="Times New Roman" pitchFamily="18" charset="0"/>
              </a:rPr>
              <a:t>В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tx2"/>
                </a:solidFill>
                <a:cs typeface="Tahoma" pitchFamily="34" charset="0"/>
              </a:rPr>
              <a:t>рН &gt; 7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>H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+ 3 OH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–2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i="1" dirty="0" smtClean="0"/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= HPO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baseline="30000" dirty="0" smtClean="0"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+ 2H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O</a:t>
            </a:r>
            <a:r>
              <a:rPr lang="ru-RU" sz="2800" dirty="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 = –1,57 </a:t>
            </a:r>
            <a:r>
              <a:rPr lang="ru-RU" sz="2800" dirty="0" smtClean="0">
                <a:solidFill>
                  <a:srgbClr val="FF0066"/>
                </a:solidFill>
                <a:cs typeface="Times New Roman" pitchFamily="18" charset="0"/>
              </a:rPr>
              <a:t>В</a:t>
            </a:r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Tahoma" pitchFamily="34" charset="0"/>
              </a:rPr>
              <a:t>рН &lt; 7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en-US" sz="2800" dirty="0" smtClean="0">
                <a:cs typeface="Times New Roman" pitchFamily="18" charset="0"/>
              </a:rPr>
              <a:t>H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 + H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O –2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i="1" dirty="0" smtClean="0"/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=  H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 + 2H</a:t>
            </a:r>
            <a:r>
              <a:rPr lang="en-US" sz="2800" baseline="30000" dirty="0" smtClean="0">
                <a:cs typeface="Times New Roman" pitchFamily="18" charset="0"/>
              </a:rPr>
              <a:t>+</a:t>
            </a:r>
            <a:endParaRPr lang="ru-RU" sz="2800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 = –0,28 </a:t>
            </a:r>
            <a:r>
              <a:rPr lang="ru-RU" sz="2800" dirty="0" smtClean="0">
                <a:solidFill>
                  <a:srgbClr val="FF0066"/>
                </a:solidFill>
                <a:cs typeface="Times New Roman" pitchFamily="18" charset="0"/>
              </a:rPr>
              <a:t>В</a:t>
            </a:r>
            <a:endParaRPr lang="ru-RU" sz="2800" dirty="0" smtClean="0">
              <a:solidFill>
                <a:srgbClr val="FF0066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tx2"/>
                </a:solidFill>
                <a:cs typeface="Tahoma" pitchFamily="34" charset="0"/>
              </a:rPr>
              <a:t>рН &gt; 7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r>
              <a:rPr lang="ru-RU" sz="2800" dirty="0" smtClean="0"/>
              <a:t> </a:t>
            </a:r>
            <a:r>
              <a:rPr lang="en-US" sz="2800" dirty="0" smtClean="0"/>
              <a:t>H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baseline="30000" dirty="0" smtClean="0">
                <a:cs typeface="Times New Roman" pitchFamily="18" charset="0"/>
              </a:rPr>
              <a:t>2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+ 3 OH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–2</a:t>
            </a:r>
            <a:r>
              <a:rPr lang="en-US" sz="2800" i="1" dirty="0" smtClean="0">
                <a:cs typeface="Times New Roman" pitchFamily="18" charset="0"/>
              </a:rPr>
              <a:t>e</a:t>
            </a:r>
            <a:r>
              <a:rPr lang="ru-RU" sz="2800" i="1" dirty="0" smtClean="0"/>
              <a:t>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= PO</a:t>
            </a:r>
            <a:r>
              <a:rPr lang="en-US" sz="2800" baseline="-30000" dirty="0" smtClean="0">
                <a:cs typeface="Times New Roman" pitchFamily="18" charset="0"/>
              </a:rPr>
              <a:t>4</a:t>
            </a:r>
            <a:r>
              <a:rPr lang="en-US" sz="2800" baseline="30000" dirty="0" smtClean="0">
                <a:cs typeface="Times New Roman" pitchFamily="18" charset="0"/>
              </a:rPr>
              <a:t>3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en-US" sz="2800" dirty="0" smtClean="0">
                <a:cs typeface="Times New Roman" pitchFamily="18" charset="0"/>
              </a:rPr>
              <a:t> + 2H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O</a:t>
            </a:r>
            <a:endParaRPr lang="ru-RU" sz="2800" dirty="0" smtClean="0"/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800" dirty="0" smtClean="0">
                <a:solidFill>
                  <a:srgbClr val="FF0066"/>
                </a:solidFill>
                <a:cs typeface="Times New Roman" pitchFamily="18" charset="0"/>
              </a:rPr>
              <a:t> = –1,12 </a:t>
            </a:r>
            <a:r>
              <a:rPr lang="ru-RU" sz="2800" dirty="0" smtClean="0">
                <a:solidFill>
                  <a:srgbClr val="FF0066"/>
                </a:solidFill>
                <a:cs typeface="Times New Roman" pitchFamily="18" charset="0"/>
              </a:rPr>
              <a:t>В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Пример: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cs typeface="Times New Roman" pitchFamily="18" charset="0"/>
              </a:rPr>
              <a:t>H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 + 2AgNO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 + H</a:t>
            </a:r>
            <a:r>
              <a:rPr lang="en-US" sz="2800" baseline="-30000" dirty="0" smtClean="0">
                <a:cs typeface="Times New Roman" pitchFamily="18" charset="0"/>
              </a:rPr>
              <a:t>2</a:t>
            </a:r>
            <a:r>
              <a:rPr lang="en-US" sz="2800" dirty="0" smtClean="0">
                <a:cs typeface="Times New Roman" pitchFamily="18" charset="0"/>
              </a:rPr>
              <a:t>O = H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en-US" sz="2800" dirty="0" smtClean="0">
                <a:cs typeface="Times New Roman" pitchFamily="18" charset="0"/>
              </a:rPr>
              <a:t>PO</a:t>
            </a:r>
            <a:r>
              <a:rPr lang="en-US" sz="2800" baseline="-30000" dirty="0" smtClean="0">
                <a:cs typeface="Times New Roman" pitchFamily="18" charset="0"/>
              </a:rPr>
              <a:t>4</a:t>
            </a:r>
            <a:r>
              <a:rPr lang="en-US" sz="2800" dirty="0" smtClean="0">
                <a:cs typeface="Times New Roman" pitchFamily="18" charset="0"/>
              </a:rPr>
              <a:t> + 2Ag + 2HNO</a:t>
            </a:r>
            <a:r>
              <a:rPr lang="en-US" sz="2800" baseline="-30000" dirty="0" smtClean="0">
                <a:cs typeface="Times New Roman" pitchFamily="18" charset="0"/>
              </a:rPr>
              <a:t>3</a:t>
            </a:r>
            <a:r>
              <a:rPr lang="ru-RU" sz="2800" baseline="-30000" dirty="0" smtClean="0">
                <a:cs typeface="Times New Roman" pitchFamily="18" charset="0"/>
              </a:rPr>
              <a:t> </a:t>
            </a:r>
            <a:r>
              <a:rPr lang="ru-RU" sz="2800" baseline="-30000" dirty="0" err="1" smtClean="0">
                <a:cs typeface="Times New Roman" pitchFamily="18" charset="0"/>
              </a:rPr>
              <a:t>разб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324600" cy="11430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Разделение сурьмы и висмута (сульфидный метод)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3152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/>
              <a:t>Осаждение сульфидов (+</a:t>
            </a:r>
            <a:r>
              <a:rPr lang="en-US"/>
              <a:t>H</a:t>
            </a:r>
            <a:r>
              <a:rPr lang="en-US" baseline="-25000"/>
              <a:t>2</a:t>
            </a:r>
            <a:r>
              <a:rPr lang="en-US"/>
              <a:t>S)</a:t>
            </a:r>
            <a:endParaRPr lang="ru-RU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7315200" cy="519113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+V		As</a:t>
            </a:r>
            <a:r>
              <a:rPr lang="en-US" sz="2800" baseline="-25000"/>
              <a:t>2</a:t>
            </a:r>
            <a:r>
              <a:rPr lang="en-US" sz="2800"/>
              <a:t>S</a:t>
            </a:r>
            <a:r>
              <a:rPr lang="en-US" sz="2800" baseline="-25000"/>
              <a:t>5</a:t>
            </a:r>
            <a:r>
              <a:rPr lang="en-US" sz="2800"/>
              <a:t>		Sb</a:t>
            </a:r>
            <a:r>
              <a:rPr lang="en-US" sz="2800" baseline="-25000"/>
              <a:t>2</a:t>
            </a:r>
            <a:r>
              <a:rPr lang="en-US" sz="2800"/>
              <a:t>S</a:t>
            </a:r>
            <a:r>
              <a:rPr lang="en-US" sz="2800" baseline="-25000"/>
              <a:t>5</a:t>
            </a:r>
            <a:r>
              <a:rPr lang="en-US" sz="2800"/>
              <a:t>		Bi</a:t>
            </a:r>
            <a:r>
              <a:rPr lang="en-US" sz="2800" baseline="-25000"/>
              <a:t>2</a:t>
            </a:r>
            <a:r>
              <a:rPr lang="en-US" sz="2800"/>
              <a:t>S</a:t>
            </a:r>
            <a:r>
              <a:rPr lang="en-US" sz="2800" baseline="-25000"/>
              <a:t>5</a:t>
            </a:r>
            <a:endParaRPr lang="ru-RU" sz="2800" baseline="-25000"/>
          </a:p>
        </p:txBody>
      </p:sp>
      <p:grpSp>
        <p:nvGrpSpPr>
          <p:cNvPr id="25605" name="Group 12"/>
          <p:cNvGrpSpPr>
            <a:grpSpLocks/>
          </p:cNvGrpSpPr>
          <p:nvPr/>
        </p:nvGrpSpPr>
        <p:grpSpPr bwMode="auto">
          <a:xfrm>
            <a:off x="6248400" y="2286000"/>
            <a:ext cx="1219200" cy="533400"/>
            <a:chOff x="3936" y="1440"/>
            <a:chExt cx="768" cy="336"/>
          </a:xfrm>
        </p:grpSpPr>
        <p:sp>
          <p:nvSpPr>
            <p:cNvPr id="25611" name="Line 5"/>
            <p:cNvSpPr>
              <a:spLocks noChangeShapeType="1"/>
            </p:cNvSpPr>
            <p:nvPr/>
          </p:nvSpPr>
          <p:spPr bwMode="auto">
            <a:xfrm>
              <a:off x="3936" y="1440"/>
              <a:ext cx="720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5612" name="Line 6"/>
            <p:cNvSpPr>
              <a:spLocks noChangeShapeType="1"/>
            </p:cNvSpPr>
            <p:nvPr/>
          </p:nvSpPr>
          <p:spPr bwMode="auto">
            <a:xfrm flipV="1">
              <a:off x="3936" y="1440"/>
              <a:ext cx="768" cy="33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914400" y="2909888"/>
            <a:ext cx="7315200" cy="1160462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+III		As</a:t>
            </a:r>
            <a:r>
              <a:rPr lang="en-US" sz="2800" baseline="-25000"/>
              <a:t>2</a:t>
            </a:r>
            <a:r>
              <a:rPr lang="en-US" sz="2800"/>
              <a:t>S</a:t>
            </a:r>
            <a:r>
              <a:rPr lang="en-US" sz="2800" baseline="-25000"/>
              <a:t>3</a:t>
            </a:r>
            <a:r>
              <a:rPr lang="en-US" sz="2800"/>
              <a:t>		Sb</a:t>
            </a:r>
            <a:r>
              <a:rPr lang="en-US" sz="2800" baseline="-25000"/>
              <a:t>2</a:t>
            </a:r>
            <a:r>
              <a:rPr lang="en-US" sz="2800"/>
              <a:t>S</a:t>
            </a:r>
            <a:r>
              <a:rPr lang="en-US" sz="2800" baseline="-25000"/>
              <a:t>3</a:t>
            </a:r>
            <a:r>
              <a:rPr lang="en-US" sz="2800"/>
              <a:t>		Bi</a:t>
            </a:r>
            <a:r>
              <a:rPr lang="en-US" sz="2800" baseline="-25000"/>
              <a:t>2</a:t>
            </a:r>
            <a:r>
              <a:rPr lang="en-US" sz="2800"/>
              <a:t>S</a:t>
            </a:r>
            <a:r>
              <a:rPr lang="en-US" sz="2800" baseline="-25000"/>
              <a:t>3</a:t>
            </a:r>
            <a:endParaRPr lang="ru-RU" sz="2800" baseline="-25000"/>
          </a:p>
          <a:p>
            <a:pPr algn="ctr" eaLnBrk="1" hangingPunct="1">
              <a:spcBef>
                <a:spcPct val="50000"/>
              </a:spcBef>
            </a:pPr>
            <a:r>
              <a:rPr lang="ru-RU" sz="2800"/>
              <a:t>(ПР </a:t>
            </a:r>
            <a:r>
              <a:rPr lang="ru-RU" sz="2800">
                <a:sym typeface="Symbol" pitchFamily="18" charset="2"/>
              </a:rPr>
              <a:t> 10</a:t>
            </a:r>
            <a:r>
              <a:rPr lang="ru-RU" sz="2800" baseline="30000">
                <a:cs typeface="Tahoma" pitchFamily="34" charset="0"/>
                <a:sym typeface="Symbol" pitchFamily="18" charset="2"/>
              </a:rPr>
              <a:t>–</a:t>
            </a:r>
            <a:r>
              <a:rPr lang="ru-RU" sz="2800" baseline="30000">
                <a:sym typeface="Symbol" pitchFamily="18" charset="2"/>
              </a:rPr>
              <a:t>90 </a:t>
            </a:r>
            <a:r>
              <a:rPr lang="ru-RU" sz="2800">
                <a:sym typeface="Symbol" pitchFamily="18" charset="2"/>
              </a:rPr>
              <a:t> 10</a:t>
            </a:r>
            <a:r>
              <a:rPr lang="ru-RU" sz="2800" baseline="30000">
                <a:cs typeface="Tahoma" pitchFamily="34" charset="0"/>
                <a:sym typeface="Symbol" pitchFamily="18" charset="2"/>
              </a:rPr>
              <a:t>–</a:t>
            </a:r>
            <a:r>
              <a:rPr lang="ru-RU" sz="2800" baseline="30000">
                <a:sym typeface="Symbol" pitchFamily="18" charset="2"/>
              </a:rPr>
              <a:t>105</a:t>
            </a:r>
            <a:r>
              <a:rPr lang="ru-RU" sz="2800"/>
              <a:t>)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04800" y="4267200"/>
            <a:ext cx="36576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2.  Растворение (+</a:t>
            </a:r>
            <a:r>
              <a:rPr lang="en-US"/>
              <a:t>Na</a:t>
            </a:r>
            <a:r>
              <a:rPr lang="en-US" baseline="-25000"/>
              <a:t>2</a:t>
            </a:r>
            <a:r>
              <a:rPr lang="en-US"/>
              <a:t>S)</a:t>
            </a:r>
            <a:endParaRPr lang="ru-RU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04800" y="4876800"/>
            <a:ext cx="3657600" cy="1552575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Sb</a:t>
            </a:r>
            <a:r>
              <a:rPr lang="en-US" baseline="-25000">
                <a:cs typeface="Tahoma" pitchFamily="34" charset="0"/>
              </a:rPr>
              <a:t>2</a:t>
            </a:r>
            <a:r>
              <a:rPr lang="en-US">
                <a:cs typeface="Tahoma" pitchFamily="34" charset="0"/>
              </a:rPr>
              <a:t>S</a:t>
            </a:r>
            <a:r>
              <a:rPr lang="en-US" baseline="-25000">
                <a:cs typeface="Tahoma" pitchFamily="34" charset="0"/>
              </a:rPr>
              <a:t>5</a:t>
            </a:r>
            <a:r>
              <a:rPr lang="ru-RU" baseline="-25000"/>
              <a:t>(т)</a:t>
            </a:r>
            <a:r>
              <a:rPr lang="en-US" baseline="-25000">
                <a:cs typeface="Tahoma" pitchFamily="34" charset="0"/>
              </a:rPr>
              <a:t> </a:t>
            </a:r>
            <a:r>
              <a:rPr lang="ru-RU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S</a:t>
            </a:r>
            <a:r>
              <a:rPr lang="ru-RU" baseline="30000"/>
              <a:t>2</a:t>
            </a:r>
            <a:r>
              <a:rPr lang="ru-RU" baseline="30000">
                <a:cs typeface="Tahoma" pitchFamily="34" charset="0"/>
              </a:rPr>
              <a:t>–</a:t>
            </a:r>
            <a:r>
              <a:rPr lang="en-US">
                <a:cs typeface="Tahoma" pitchFamily="34" charset="0"/>
              </a:rPr>
              <a:t> </a:t>
            </a:r>
            <a:r>
              <a:rPr lang="en-US">
                <a:cs typeface="Tahoma" pitchFamily="34" charset="0"/>
                <a:sym typeface="Wingdings 3" pitchFamily="18" charset="2"/>
              </a:rPr>
              <a:t></a:t>
            </a:r>
            <a:r>
              <a:rPr lang="en-US">
                <a:cs typeface="Tahoma" pitchFamily="34" charset="0"/>
                <a:sym typeface="Symbol" pitchFamily="18" charset="2"/>
              </a:rPr>
              <a:t> 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[SbS</a:t>
            </a:r>
            <a:r>
              <a:rPr lang="en-US" baseline="-25000">
                <a:solidFill>
                  <a:srgbClr val="FF0066"/>
                </a:solidFill>
                <a:cs typeface="Tahoma" pitchFamily="34" charset="0"/>
              </a:rPr>
              <a:t>4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]</a:t>
            </a:r>
            <a:r>
              <a:rPr lang="en-US" baseline="30000">
                <a:solidFill>
                  <a:srgbClr val="FF0066"/>
                </a:solidFill>
                <a:cs typeface="Tahoma" pitchFamily="34" charset="0"/>
              </a:rPr>
              <a:t>3–</a:t>
            </a:r>
            <a:endParaRPr lang="en-US">
              <a:solidFill>
                <a:srgbClr val="FF0066"/>
              </a:solidFill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Sb</a:t>
            </a:r>
            <a:r>
              <a:rPr lang="en-US" baseline="-25000">
                <a:cs typeface="Tahoma" pitchFamily="34" charset="0"/>
              </a:rPr>
              <a:t>2</a:t>
            </a:r>
            <a:r>
              <a:rPr lang="en-US">
                <a:cs typeface="Tahoma" pitchFamily="34" charset="0"/>
              </a:rPr>
              <a:t>S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ru-RU" baseline="-25000"/>
              <a:t>(т)</a:t>
            </a:r>
            <a:r>
              <a:rPr lang="en-US">
                <a:cs typeface="Tahoma" pitchFamily="34" charset="0"/>
              </a:rPr>
              <a:t> </a:t>
            </a:r>
            <a:r>
              <a:rPr lang="ru-RU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S</a:t>
            </a:r>
            <a:r>
              <a:rPr lang="ru-RU" baseline="30000"/>
              <a:t>2</a:t>
            </a:r>
            <a:r>
              <a:rPr lang="ru-RU" baseline="30000">
                <a:cs typeface="Tahoma" pitchFamily="34" charset="0"/>
              </a:rPr>
              <a:t>–</a:t>
            </a:r>
            <a:r>
              <a:rPr lang="ru-RU" baseline="30000"/>
              <a:t> </a:t>
            </a:r>
            <a:r>
              <a:rPr lang="en-US">
                <a:cs typeface="Tahoma" pitchFamily="34" charset="0"/>
                <a:sym typeface="Wingdings 3" pitchFamily="18" charset="2"/>
              </a:rPr>
              <a:t></a:t>
            </a:r>
            <a:r>
              <a:rPr lang="en-US">
                <a:cs typeface="Tahoma" pitchFamily="34" charset="0"/>
              </a:rPr>
              <a:t> 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[SbS</a:t>
            </a:r>
            <a:r>
              <a:rPr lang="en-US" baseline="-25000">
                <a:solidFill>
                  <a:srgbClr val="FF0066"/>
                </a:solidFill>
                <a:cs typeface="Tahoma" pitchFamily="34" charset="0"/>
              </a:rPr>
              <a:t>3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]</a:t>
            </a:r>
            <a:r>
              <a:rPr lang="en-US" baseline="30000">
                <a:solidFill>
                  <a:srgbClr val="FF0066"/>
                </a:solidFill>
                <a:cs typeface="Tahoma" pitchFamily="34" charset="0"/>
              </a:rPr>
              <a:t>3–</a:t>
            </a:r>
            <a:endParaRPr lang="en-US">
              <a:solidFill>
                <a:srgbClr val="FF0066"/>
              </a:solidFill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Bi</a:t>
            </a:r>
            <a:r>
              <a:rPr lang="en-US" baseline="-25000">
                <a:cs typeface="Tahoma" pitchFamily="34" charset="0"/>
              </a:rPr>
              <a:t>2</a:t>
            </a:r>
            <a:r>
              <a:rPr lang="en-US">
                <a:cs typeface="Tahoma" pitchFamily="34" charset="0"/>
              </a:rPr>
              <a:t>S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ru-RU" baseline="-25000"/>
              <a:t>(т)</a:t>
            </a:r>
            <a:r>
              <a:rPr lang="en-US" baseline="-25000">
                <a:cs typeface="Tahoma" pitchFamily="34" charset="0"/>
              </a:rPr>
              <a:t> </a:t>
            </a:r>
            <a:r>
              <a:rPr lang="ru-RU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S</a:t>
            </a:r>
            <a:r>
              <a:rPr lang="ru-RU" baseline="30000"/>
              <a:t>2</a:t>
            </a:r>
            <a:r>
              <a:rPr lang="ru-RU" baseline="30000">
                <a:cs typeface="Tahoma" pitchFamily="34" charset="0"/>
              </a:rPr>
              <a:t>–</a:t>
            </a:r>
            <a:r>
              <a:rPr lang="ru-RU" baseline="30000"/>
              <a:t> </a:t>
            </a:r>
            <a:r>
              <a:rPr lang="ru-RU">
                <a:sym typeface="Symbol" pitchFamily="18" charset="2"/>
              </a:rPr>
              <a:t>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4572000" y="4267200"/>
            <a:ext cx="36576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3</a:t>
            </a:r>
            <a:r>
              <a:rPr lang="ru-RU"/>
              <a:t>.  Осаждение  (+</a:t>
            </a:r>
            <a:r>
              <a:rPr lang="en-US"/>
              <a:t>HCl)</a:t>
            </a:r>
            <a:endParaRPr lang="ru-RU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4114800" y="4876800"/>
            <a:ext cx="5029200" cy="1552575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[SbS</a:t>
            </a:r>
            <a:r>
              <a:rPr lang="en-US" baseline="-25000">
                <a:cs typeface="Tahoma" pitchFamily="34" charset="0"/>
              </a:rPr>
              <a:t>4</a:t>
            </a:r>
            <a:r>
              <a:rPr lang="en-US">
                <a:cs typeface="Tahoma" pitchFamily="34" charset="0"/>
              </a:rPr>
              <a:t>]</a:t>
            </a:r>
            <a:r>
              <a:rPr lang="en-US" baseline="30000">
                <a:cs typeface="Tahoma" pitchFamily="34" charset="0"/>
              </a:rPr>
              <a:t>3– </a:t>
            </a:r>
            <a:r>
              <a:rPr lang="ru-RU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H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en-US">
                <a:cs typeface="Tahoma" pitchFamily="34" charset="0"/>
              </a:rPr>
              <a:t>O</a:t>
            </a:r>
            <a:r>
              <a:rPr lang="en-US" baseline="30000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</a:t>
            </a:r>
            <a:r>
              <a:rPr lang="en-US">
                <a:cs typeface="Tahoma" pitchFamily="34" charset="0"/>
                <a:sym typeface="Wingdings 3" pitchFamily="18" charset="2"/>
              </a:rPr>
              <a:t> 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Sb</a:t>
            </a:r>
            <a:r>
              <a:rPr lang="en-US" baseline="-25000">
                <a:solidFill>
                  <a:srgbClr val="FF0066"/>
                </a:solidFill>
                <a:cs typeface="Tahoma" pitchFamily="34" charset="0"/>
              </a:rPr>
              <a:t>2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S</a:t>
            </a:r>
            <a:r>
              <a:rPr lang="en-US" baseline="-25000">
                <a:solidFill>
                  <a:srgbClr val="FF0066"/>
                </a:solidFill>
                <a:cs typeface="Tahoma" pitchFamily="34" charset="0"/>
              </a:rPr>
              <a:t>5</a:t>
            </a:r>
            <a:r>
              <a:rPr lang="ru-RU" baseline="-25000">
                <a:solidFill>
                  <a:srgbClr val="FF0066"/>
                </a:solidFill>
              </a:rPr>
              <a:t>(т)</a:t>
            </a:r>
            <a:r>
              <a:rPr lang="en-US" baseline="-25000">
                <a:solidFill>
                  <a:srgbClr val="FF0066"/>
                </a:solidFill>
              </a:rPr>
              <a:t> </a:t>
            </a:r>
            <a:r>
              <a:rPr lang="ru-RU"/>
              <a:t>+</a:t>
            </a:r>
            <a:r>
              <a:rPr lang="en-US"/>
              <a:t> H</a:t>
            </a:r>
            <a:r>
              <a:rPr lang="en-US" baseline="-25000"/>
              <a:t>2</a:t>
            </a:r>
            <a:r>
              <a:rPr lang="en-US"/>
              <a:t>S</a:t>
            </a:r>
            <a:r>
              <a:rPr lang="en-US">
                <a:sym typeface="Symbol" pitchFamily="18" charset="2"/>
              </a:rPr>
              <a:t>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[SbS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en-US">
                <a:cs typeface="Tahoma" pitchFamily="34" charset="0"/>
              </a:rPr>
              <a:t>]</a:t>
            </a:r>
            <a:r>
              <a:rPr lang="en-US" baseline="30000">
                <a:cs typeface="Tahoma" pitchFamily="34" charset="0"/>
              </a:rPr>
              <a:t>3– </a:t>
            </a:r>
            <a:r>
              <a:rPr lang="ru-RU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H</a:t>
            </a:r>
            <a:r>
              <a:rPr lang="en-US" baseline="-25000">
                <a:cs typeface="Tahoma" pitchFamily="34" charset="0"/>
              </a:rPr>
              <a:t>3</a:t>
            </a:r>
            <a:r>
              <a:rPr lang="en-US">
                <a:cs typeface="Tahoma" pitchFamily="34" charset="0"/>
              </a:rPr>
              <a:t>O</a:t>
            </a:r>
            <a:r>
              <a:rPr lang="en-US" baseline="30000">
                <a:cs typeface="Tahoma" pitchFamily="34" charset="0"/>
              </a:rPr>
              <a:t>+</a:t>
            </a:r>
            <a:r>
              <a:rPr lang="en-US">
                <a:cs typeface="Tahoma" pitchFamily="34" charset="0"/>
              </a:rPr>
              <a:t> </a:t>
            </a:r>
            <a:r>
              <a:rPr lang="en-US">
                <a:cs typeface="Tahoma" pitchFamily="34" charset="0"/>
                <a:sym typeface="Wingdings 3" pitchFamily="18" charset="2"/>
              </a:rPr>
              <a:t> 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Sb</a:t>
            </a:r>
            <a:r>
              <a:rPr lang="en-US" baseline="-25000">
                <a:solidFill>
                  <a:srgbClr val="FF0066"/>
                </a:solidFill>
                <a:cs typeface="Tahoma" pitchFamily="34" charset="0"/>
              </a:rPr>
              <a:t>2</a:t>
            </a:r>
            <a:r>
              <a:rPr lang="en-US">
                <a:solidFill>
                  <a:srgbClr val="FF0066"/>
                </a:solidFill>
                <a:cs typeface="Tahoma" pitchFamily="34" charset="0"/>
              </a:rPr>
              <a:t>S</a:t>
            </a:r>
            <a:r>
              <a:rPr lang="en-US" baseline="-25000">
                <a:solidFill>
                  <a:srgbClr val="FF0066"/>
                </a:solidFill>
                <a:cs typeface="Tahoma" pitchFamily="34" charset="0"/>
              </a:rPr>
              <a:t>3</a:t>
            </a:r>
            <a:r>
              <a:rPr lang="ru-RU" baseline="-25000">
                <a:solidFill>
                  <a:srgbClr val="FF0066"/>
                </a:solidFill>
              </a:rPr>
              <a:t>(т) </a:t>
            </a:r>
            <a:r>
              <a:rPr lang="ru-RU"/>
              <a:t>+</a:t>
            </a:r>
            <a:r>
              <a:rPr lang="en-US"/>
              <a:t> H</a:t>
            </a:r>
            <a:r>
              <a:rPr lang="en-US" baseline="-25000"/>
              <a:t>2</a:t>
            </a:r>
            <a:r>
              <a:rPr lang="en-US"/>
              <a:t>S</a:t>
            </a:r>
            <a:r>
              <a:rPr lang="en-US">
                <a:sym typeface="Symbol" pitchFamily="18" charset="2"/>
              </a:rPr>
              <a:t></a:t>
            </a:r>
          </a:p>
          <a:p>
            <a:pPr eaLnBrk="1" hangingPunct="1">
              <a:spcBef>
                <a:spcPct val="50000"/>
              </a:spcBef>
            </a:pPr>
            <a:endParaRPr lang="en-US">
              <a:cs typeface="Tahoma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029200" cy="838200"/>
          </a:xfrm>
        </p:spPr>
        <p:txBody>
          <a:bodyPr/>
          <a:lstStyle/>
          <a:p>
            <a:pPr eaLnBrk="1" hangingPunct="1"/>
            <a:r>
              <a:rPr lang="ru-RU" sz="3600" smtClean="0">
                <a:cs typeface="Times New Roman" pitchFamily="18" charset="0"/>
              </a:rPr>
              <a:t>Оксид диазота N</a:t>
            </a:r>
            <a:r>
              <a:rPr lang="ru-RU" sz="3600" baseline="-30000" smtClean="0">
                <a:cs typeface="Times New Roman" pitchFamily="18" charset="0"/>
              </a:rPr>
              <a:t>2</a:t>
            </a:r>
            <a:r>
              <a:rPr lang="ru-RU" sz="3600" smtClean="0">
                <a:cs typeface="Times New Roman" pitchFamily="18" charset="0"/>
              </a:rPr>
              <a:t>O</a:t>
            </a:r>
            <a:r>
              <a:rPr lang="ru-RU" smtClean="0">
                <a:cs typeface="Times New Roman" pitchFamily="18" charset="0"/>
              </a:rPr>
              <a:t> 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85813" y="2500313"/>
            <a:ext cx="4786312" cy="3929062"/>
          </a:xfrm>
          <a:solidFill>
            <a:schemeClr val="folHlink"/>
          </a:solidFill>
        </p:spPr>
        <p:txBody>
          <a:bodyPr/>
          <a:lstStyle/>
          <a:p>
            <a:pPr eaLnBrk="1" hangingPunct="1"/>
            <a:r>
              <a:rPr lang="ru-RU" smtClean="0"/>
              <a:t>  </a:t>
            </a:r>
            <a:r>
              <a:rPr lang="ru-RU" sz="2400" smtClean="0">
                <a:cs typeface="Tahoma" pitchFamily="34" charset="0"/>
              </a:rPr>
              <a:t>N</a:t>
            </a:r>
            <a:r>
              <a:rPr lang="ru-RU" sz="2400" baseline="-30000" smtClean="0">
                <a:cs typeface="Tahoma" pitchFamily="34" charset="0"/>
              </a:rPr>
              <a:t>2</a:t>
            </a:r>
            <a:r>
              <a:rPr lang="ru-RU" sz="2400" smtClean="0">
                <a:cs typeface="Tahoma" pitchFamily="34" charset="0"/>
              </a:rPr>
              <a:t>O – бесцв. газ со слабым приятным запахом и слабонаркотическим действием, т.пл. –91 °С, т.кип. –89 °С.</a:t>
            </a:r>
          </a:p>
          <a:p>
            <a:pPr eaLnBrk="1" hangingPunct="1"/>
            <a:r>
              <a:rPr lang="ru-RU" sz="2400" smtClean="0">
                <a:cs typeface="Tahoma" pitchFamily="34" charset="0"/>
              </a:rPr>
              <a:t>  N</a:t>
            </a:r>
            <a:r>
              <a:rPr lang="ru-RU" sz="2400" baseline="-30000" smtClean="0">
                <a:cs typeface="Tahoma" pitchFamily="34" charset="0"/>
              </a:rPr>
              <a:t>2</a:t>
            </a:r>
            <a:r>
              <a:rPr lang="ru-RU" sz="2400" smtClean="0">
                <a:cs typeface="Tahoma" pitchFamily="34" charset="0"/>
              </a:rPr>
              <a:t>O – несолеобр. оксид, сильный окислитель. </a:t>
            </a:r>
          </a:p>
          <a:p>
            <a:pPr eaLnBrk="1" hangingPunct="1"/>
            <a:r>
              <a:rPr lang="ru-RU" sz="2400" smtClean="0">
                <a:cs typeface="Tahoma" pitchFamily="34" charset="0"/>
              </a:rPr>
              <a:t>  </a:t>
            </a:r>
            <a:r>
              <a:rPr lang="ru-RU" sz="2400" smtClean="0">
                <a:solidFill>
                  <a:srgbClr val="FF0066"/>
                </a:solidFill>
                <a:cs typeface="Tahoma" pitchFamily="34" charset="0"/>
              </a:rPr>
              <a:t>Разложение</a:t>
            </a:r>
            <a:r>
              <a:rPr lang="ru-RU" sz="2400" smtClean="0">
                <a:cs typeface="Tahoma" pitchFamily="34" charset="0"/>
              </a:rPr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cs typeface="Tahoma" pitchFamily="34" charset="0"/>
              </a:rPr>
              <a:t>2N</a:t>
            </a:r>
            <a:r>
              <a:rPr lang="ru-RU" sz="2400" baseline="-30000" smtClean="0">
                <a:cs typeface="Tahoma" pitchFamily="34" charset="0"/>
              </a:rPr>
              <a:t>2</a:t>
            </a:r>
            <a:r>
              <a:rPr lang="ru-RU" sz="2400" smtClean="0">
                <a:cs typeface="Tahoma" pitchFamily="34" charset="0"/>
              </a:rPr>
              <a:t>O = 2N</a:t>
            </a:r>
            <a:r>
              <a:rPr lang="ru-RU" sz="2400" baseline="-30000" smtClean="0">
                <a:cs typeface="Tahoma" pitchFamily="34" charset="0"/>
              </a:rPr>
              <a:t>2</a:t>
            </a:r>
            <a:r>
              <a:rPr lang="ru-RU" sz="2400" smtClean="0">
                <a:cs typeface="Tahoma" pitchFamily="34" charset="0"/>
              </a:rPr>
              <a:t>O + O</a:t>
            </a:r>
            <a:r>
              <a:rPr lang="ru-RU" sz="2400" baseline="-30000" smtClean="0">
                <a:cs typeface="Tahoma" pitchFamily="34" charset="0"/>
              </a:rPr>
              <a:t>2</a:t>
            </a:r>
            <a:r>
              <a:rPr lang="ru-RU" sz="2400" smtClean="0">
                <a:cs typeface="Tahoma" pitchFamily="34" charset="0"/>
              </a:rPr>
              <a:t> </a:t>
            </a:r>
          </a:p>
        </p:txBody>
      </p:sp>
      <p:pic>
        <p:nvPicPr>
          <p:cNvPr id="5124" name="Picture 4" descr="D:\backup\MAMA\2008-09лекции\pictures\элементы\nos-для наркоз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1866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:\backup\MAMA\2008-09лекции\pictures\элементы\N2O-au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2514600" cy="1944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backup\MAMA\2008-09лекции\pictures\элементы\N2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828800" cy="1370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27" name="Group 43"/>
          <p:cNvGrpSpPr>
            <a:grpSpLocks/>
          </p:cNvGrpSpPr>
          <p:nvPr/>
        </p:nvGrpSpPr>
        <p:grpSpPr bwMode="auto">
          <a:xfrm>
            <a:off x="1143000" y="1447800"/>
            <a:ext cx="2057400" cy="1082675"/>
            <a:chOff x="720" y="912"/>
            <a:chExt cx="1296" cy="682"/>
          </a:xfrm>
        </p:grpSpPr>
        <p:grpSp>
          <p:nvGrpSpPr>
            <p:cNvPr id="5145" name="Group 37"/>
            <p:cNvGrpSpPr>
              <a:grpSpLocks/>
            </p:cNvGrpSpPr>
            <p:nvPr/>
          </p:nvGrpSpPr>
          <p:grpSpPr bwMode="auto">
            <a:xfrm>
              <a:off x="720" y="912"/>
              <a:ext cx="1296" cy="528"/>
              <a:chOff x="720" y="912"/>
              <a:chExt cx="1296" cy="528"/>
            </a:xfrm>
          </p:grpSpPr>
          <p:grpSp>
            <p:nvGrpSpPr>
              <p:cNvPr id="5148" name="Group 18"/>
              <p:cNvGrpSpPr>
                <a:grpSpLocks/>
              </p:cNvGrpSpPr>
              <p:nvPr/>
            </p:nvGrpSpPr>
            <p:grpSpPr bwMode="auto">
              <a:xfrm>
                <a:off x="720" y="1152"/>
                <a:ext cx="1200" cy="288"/>
                <a:chOff x="624" y="1056"/>
                <a:chExt cx="1200" cy="288"/>
              </a:xfrm>
            </p:grpSpPr>
            <p:sp>
              <p:nvSpPr>
                <p:cNvPr id="515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24" y="105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N</a:t>
                  </a:r>
                  <a:endParaRPr lang="ru-RU"/>
                </a:p>
              </p:txBody>
            </p:sp>
            <p:sp>
              <p:nvSpPr>
                <p:cNvPr id="515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056" y="105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N</a:t>
                  </a:r>
                  <a:endParaRPr lang="ru-RU"/>
                </a:p>
              </p:txBody>
            </p:sp>
            <p:sp>
              <p:nvSpPr>
                <p:cNvPr id="515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488" y="105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O</a:t>
                  </a:r>
                  <a:endParaRPr lang="ru-RU"/>
                </a:p>
              </p:txBody>
            </p:sp>
            <p:sp>
              <p:nvSpPr>
                <p:cNvPr id="5155" name="Line 22"/>
                <p:cNvSpPr>
                  <a:spLocks noChangeShapeType="1"/>
                </p:cNvSpPr>
                <p:nvPr/>
              </p:nvSpPr>
              <p:spPr bwMode="auto">
                <a:xfrm>
                  <a:off x="864" y="120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6" name="Line 23"/>
                <p:cNvSpPr>
                  <a:spLocks noChangeShapeType="1"/>
                </p:cNvSpPr>
                <p:nvPr/>
              </p:nvSpPr>
              <p:spPr bwMode="auto">
                <a:xfrm>
                  <a:off x="864" y="1248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7" name="Line 24"/>
                <p:cNvSpPr>
                  <a:spLocks noChangeShapeType="1"/>
                </p:cNvSpPr>
                <p:nvPr/>
              </p:nvSpPr>
              <p:spPr bwMode="auto">
                <a:xfrm>
                  <a:off x="864" y="1152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5158" name="Line 25"/>
                <p:cNvSpPr>
                  <a:spLocks noChangeShapeType="1"/>
                </p:cNvSpPr>
                <p:nvPr/>
              </p:nvSpPr>
              <p:spPr bwMode="auto">
                <a:xfrm>
                  <a:off x="1296" y="120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5149" name="Text Box 31"/>
              <p:cNvSpPr txBox="1">
                <a:spLocks noChangeArrowheads="1"/>
              </p:cNvSpPr>
              <p:nvPr/>
            </p:nvSpPr>
            <p:spPr bwMode="auto">
              <a:xfrm>
                <a:off x="768" y="912"/>
                <a:ext cx="24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/>
                  <a:t>0</a:t>
                </a:r>
                <a:endParaRPr lang="ru-RU" sz="2000"/>
              </a:p>
            </p:txBody>
          </p:sp>
          <p:sp>
            <p:nvSpPr>
              <p:cNvPr id="5150" name="Text Box 32"/>
              <p:cNvSpPr txBox="1">
                <a:spLocks noChangeArrowheads="1"/>
              </p:cNvSpPr>
              <p:nvPr/>
            </p:nvSpPr>
            <p:spPr bwMode="auto">
              <a:xfrm>
                <a:off x="1104" y="91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/>
                  <a:t>+II</a:t>
                </a:r>
                <a:endParaRPr lang="ru-RU" sz="2000"/>
              </a:p>
            </p:txBody>
          </p:sp>
          <p:sp>
            <p:nvSpPr>
              <p:cNvPr id="5151" name="Text Box 33"/>
              <p:cNvSpPr txBox="1">
                <a:spLocks noChangeArrowheads="1"/>
              </p:cNvSpPr>
              <p:nvPr/>
            </p:nvSpPr>
            <p:spPr bwMode="auto">
              <a:xfrm>
                <a:off x="1632" y="91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cs typeface="Tahoma" pitchFamily="34" charset="0"/>
                  </a:rPr>
                  <a:t>–</a:t>
                </a:r>
                <a:r>
                  <a:rPr lang="en-US" sz="2000"/>
                  <a:t>II</a:t>
                </a:r>
                <a:endParaRPr lang="ru-RU" sz="2000"/>
              </a:p>
            </p:txBody>
          </p:sp>
        </p:grpSp>
        <p:sp>
          <p:nvSpPr>
            <p:cNvPr id="5146" name="Text Box 39"/>
            <p:cNvSpPr txBox="1">
              <a:spLocks noChangeArrowheads="1"/>
            </p:cNvSpPr>
            <p:nvPr/>
          </p:nvSpPr>
          <p:spPr bwMode="auto">
            <a:xfrm>
              <a:off x="816" y="13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>
                  <a:sym typeface="Symbol" pitchFamily="18" charset="2"/>
                </a:rPr>
                <a:t></a:t>
              </a:r>
              <a:r>
                <a:rPr lang="en-US" sz="2000">
                  <a:sym typeface="Symbol" pitchFamily="18" charset="2"/>
                </a:rPr>
                <a:t>,</a:t>
              </a:r>
              <a:r>
                <a:rPr lang="ru-RU" sz="2000">
                  <a:sym typeface="Symbol" pitchFamily="18" charset="2"/>
                </a:rPr>
                <a:t></a:t>
              </a:r>
              <a:r>
                <a:rPr lang="en-US" sz="2000">
                  <a:sym typeface="Symbol" pitchFamily="18" charset="2"/>
                </a:rPr>
                <a:t>,</a:t>
              </a:r>
              <a:r>
                <a:rPr lang="ru-RU" sz="2000">
                  <a:sym typeface="Symbol" pitchFamily="18" charset="2"/>
                </a:rPr>
                <a:t></a:t>
              </a:r>
              <a:endParaRPr lang="ru-RU" sz="2000"/>
            </a:p>
          </p:txBody>
        </p:sp>
        <p:sp>
          <p:nvSpPr>
            <p:cNvPr id="5147" name="Text Box 40"/>
            <p:cNvSpPr txBox="1">
              <a:spLocks noChangeArrowheads="1"/>
            </p:cNvSpPr>
            <p:nvPr/>
          </p:nvSpPr>
          <p:spPr bwMode="auto">
            <a:xfrm>
              <a:off x="1392" y="1344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ym typeface="Symbol" pitchFamily="18" charset="2"/>
                </a:rPr>
                <a:t></a:t>
              </a:r>
              <a:endParaRPr lang="ru-RU" sz="2000"/>
            </a:p>
          </p:txBody>
        </p:sp>
      </p:grpSp>
      <p:grpSp>
        <p:nvGrpSpPr>
          <p:cNvPr id="5128" name="Group 44"/>
          <p:cNvGrpSpPr>
            <a:grpSpLocks/>
          </p:cNvGrpSpPr>
          <p:nvPr/>
        </p:nvGrpSpPr>
        <p:grpSpPr bwMode="auto">
          <a:xfrm>
            <a:off x="3581400" y="1447800"/>
            <a:ext cx="2057400" cy="1082675"/>
            <a:chOff x="2256" y="912"/>
            <a:chExt cx="1296" cy="682"/>
          </a:xfrm>
        </p:grpSpPr>
        <p:grpSp>
          <p:nvGrpSpPr>
            <p:cNvPr id="5129" name="Group 38"/>
            <p:cNvGrpSpPr>
              <a:grpSpLocks/>
            </p:cNvGrpSpPr>
            <p:nvPr/>
          </p:nvGrpSpPr>
          <p:grpSpPr bwMode="auto">
            <a:xfrm>
              <a:off x="2256" y="912"/>
              <a:ext cx="1296" cy="528"/>
              <a:chOff x="2256" y="912"/>
              <a:chExt cx="1296" cy="528"/>
            </a:xfrm>
          </p:grpSpPr>
          <p:grpSp>
            <p:nvGrpSpPr>
              <p:cNvPr id="5132" name="Group 30"/>
              <p:cNvGrpSpPr>
                <a:grpSpLocks/>
              </p:cNvGrpSpPr>
              <p:nvPr/>
            </p:nvGrpSpPr>
            <p:grpSpPr bwMode="auto">
              <a:xfrm>
                <a:off x="2268" y="1152"/>
                <a:ext cx="1224" cy="288"/>
                <a:chOff x="2280" y="1104"/>
                <a:chExt cx="1224" cy="288"/>
              </a:xfrm>
            </p:grpSpPr>
            <p:sp>
              <p:nvSpPr>
                <p:cNvPr id="513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280" y="110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N</a:t>
                  </a:r>
                  <a:endParaRPr lang="ru-RU"/>
                </a:p>
              </p:txBody>
            </p:sp>
            <p:sp>
              <p:nvSpPr>
                <p:cNvPr id="513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12" y="110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N</a:t>
                  </a:r>
                  <a:endParaRPr lang="ru-RU"/>
                </a:p>
              </p:txBody>
            </p:sp>
            <p:sp>
              <p:nvSpPr>
                <p:cNvPr id="5138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168" y="1104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O</a:t>
                  </a:r>
                  <a:endParaRPr lang="ru-RU"/>
                </a:p>
              </p:txBody>
            </p:sp>
            <p:grpSp>
              <p:nvGrpSpPr>
                <p:cNvPr id="5139" name="Group 26"/>
                <p:cNvGrpSpPr>
                  <a:grpSpLocks/>
                </p:cNvGrpSpPr>
                <p:nvPr/>
              </p:nvGrpSpPr>
              <p:grpSpPr bwMode="auto">
                <a:xfrm>
                  <a:off x="2520" y="1200"/>
                  <a:ext cx="288" cy="48"/>
                  <a:chOff x="2520" y="1200"/>
                  <a:chExt cx="288" cy="48"/>
                </a:xfrm>
              </p:grpSpPr>
              <p:sp>
                <p:nvSpPr>
                  <p:cNvPr id="514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48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514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00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140" name="Group 27"/>
                <p:cNvGrpSpPr>
                  <a:grpSpLocks/>
                </p:cNvGrpSpPr>
                <p:nvPr/>
              </p:nvGrpSpPr>
              <p:grpSpPr bwMode="auto">
                <a:xfrm>
                  <a:off x="2976" y="1200"/>
                  <a:ext cx="288" cy="48"/>
                  <a:chOff x="2520" y="1200"/>
                  <a:chExt cx="288" cy="48"/>
                </a:xfrm>
              </p:grpSpPr>
              <p:sp>
                <p:nvSpPr>
                  <p:cNvPr id="514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48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514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1200"/>
                    <a:ext cx="28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133" name="Text Box 34"/>
              <p:cNvSpPr txBox="1">
                <a:spLocks noChangeArrowheads="1"/>
              </p:cNvSpPr>
              <p:nvPr/>
            </p:nvSpPr>
            <p:spPr bwMode="auto">
              <a:xfrm>
                <a:off x="2256" y="91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cs typeface="Tahoma" pitchFamily="34" charset="0"/>
                  </a:rPr>
                  <a:t>–</a:t>
                </a:r>
                <a:r>
                  <a:rPr lang="en-US" sz="2000"/>
                  <a:t>I</a:t>
                </a:r>
                <a:endParaRPr lang="ru-RU" sz="2000"/>
              </a:p>
            </p:txBody>
          </p:sp>
          <p:sp>
            <p:nvSpPr>
              <p:cNvPr id="5134" name="Text Box 35"/>
              <p:cNvSpPr txBox="1">
                <a:spLocks noChangeArrowheads="1"/>
              </p:cNvSpPr>
              <p:nvPr/>
            </p:nvSpPr>
            <p:spPr bwMode="auto">
              <a:xfrm>
                <a:off x="2640" y="912"/>
                <a:ext cx="4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/>
                  <a:t>+III</a:t>
                </a:r>
                <a:endParaRPr lang="ru-RU" sz="2000"/>
              </a:p>
            </p:txBody>
          </p:sp>
          <p:sp>
            <p:nvSpPr>
              <p:cNvPr id="5135" name="Text Box 36"/>
              <p:cNvSpPr txBox="1">
                <a:spLocks noChangeArrowheads="1"/>
              </p:cNvSpPr>
              <p:nvPr/>
            </p:nvSpPr>
            <p:spPr bwMode="auto">
              <a:xfrm>
                <a:off x="3168" y="912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>
                    <a:cs typeface="Tahoma" pitchFamily="34" charset="0"/>
                  </a:rPr>
                  <a:t>–</a:t>
                </a:r>
                <a:r>
                  <a:rPr lang="en-US" sz="2000"/>
                  <a:t>II</a:t>
                </a:r>
                <a:endParaRPr lang="ru-RU" sz="2000"/>
              </a:p>
            </p:txBody>
          </p:sp>
        </p:grpSp>
        <p:sp>
          <p:nvSpPr>
            <p:cNvPr id="5130" name="Text Box 41"/>
            <p:cNvSpPr txBox="1">
              <a:spLocks noChangeArrowheads="1"/>
            </p:cNvSpPr>
            <p:nvPr/>
          </p:nvSpPr>
          <p:spPr bwMode="auto">
            <a:xfrm>
              <a:off x="2352" y="13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ym typeface="Symbol" pitchFamily="18" charset="2"/>
                </a:rPr>
                <a:t></a:t>
              </a:r>
              <a:r>
                <a:rPr lang="en-US" sz="2000">
                  <a:sym typeface="Symbol" pitchFamily="18" charset="2"/>
                </a:rPr>
                <a:t>,</a:t>
              </a:r>
              <a:r>
                <a:rPr lang="ru-RU" sz="2000">
                  <a:sym typeface="Symbol" pitchFamily="18" charset="2"/>
                </a:rPr>
                <a:t></a:t>
              </a:r>
              <a:endParaRPr lang="ru-RU" sz="2000"/>
            </a:p>
          </p:txBody>
        </p:sp>
        <p:sp>
          <p:nvSpPr>
            <p:cNvPr id="5131" name="Text Box 42"/>
            <p:cNvSpPr txBox="1">
              <a:spLocks noChangeArrowheads="1"/>
            </p:cNvSpPr>
            <p:nvPr/>
          </p:nvSpPr>
          <p:spPr bwMode="auto">
            <a:xfrm>
              <a:off x="2880" y="1344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>
                  <a:sym typeface="Symbol" pitchFamily="18" charset="2"/>
                </a:rPr>
                <a:t></a:t>
              </a:r>
              <a:r>
                <a:rPr lang="en-US" sz="2000">
                  <a:sym typeface="Symbol" pitchFamily="18" charset="2"/>
                </a:rPr>
                <a:t>,</a:t>
              </a:r>
              <a:r>
                <a:rPr lang="ru-RU" sz="2000">
                  <a:sym typeface="Symbol" pitchFamily="18" charset="2"/>
                </a:rPr>
                <a:t></a:t>
              </a:r>
              <a:endParaRPr lang="ru-RU" sz="2000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химии висмута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414224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 + 6HNO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Bi(NO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Bi(NO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→ [Bi(OH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+ 3NO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;  pH&lt;&lt;7</a:t>
            </a:r>
          </a:p>
          <a:p>
            <a:endParaRPr lang="en-US" sz="32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[Bi(OH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+ 2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 dirty="0" smtClean="0">
                <a:latin typeface="Times New Roman"/>
                <a:cs typeface="Times New Roman"/>
              </a:rPr>
              <a:t>→ [Bi(OH)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(OH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)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 + 2H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dirty="0" smtClean="0">
                <a:latin typeface="Times New Roman"/>
                <a:cs typeface="Times New Roman"/>
              </a:rPr>
              <a:t>	OH</a:t>
            </a:r>
            <a:r>
              <a:rPr lang="en-US" sz="2800" baseline="30000" dirty="0" smtClean="0">
                <a:latin typeface="Times New Roman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cs typeface="Times New Roman"/>
              </a:rPr>
              <a:t>		</a:t>
            </a:r>
            <a:r>
              <a:rPr lang="en-US" sz="2800" dirty="0" err="1" smtClean="0">
                <a:latin typeface="Times New Roman"/>
                <a:cs typeface="Times New Roman"/>
              </a:rPr>
              <a:t>BiO</a:t>
            </a:r>
            <a:r>
              <a:rPr lang="en-US" sz="2800" baseline="30000" dirty="0" smtClean="0">
                <a:latin typeface="Times New Roman"/>
                <a:cs typeface="Times New Roman"/>
              </a:rPr>
              <a:t>+</a:t>
            </a:r>
            <a:r>
              <a:rPr lang="en-US" sz="2800" dirty="0" smtClean="0">
                <a:latin typeface="Times New Roman"/>
                <a:cs typeface="Times New Roman"/>
              </a:rPr>
              <a:t> + 5H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( 2&lt;pH&lt;6)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</a:p>
          <a:p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[Bi(OH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3+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+ 4I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→ [BiI</a:t>
            </a:r>
            <a:r>
              <a:rPr lang="en-US" sz="2800" baseline="-25000" dirty="0" smtClean="0">
                <a:latin typeface="Times New Roman"/>
                <a:cs typeface="Times New Roman"/>
              </a:rPr>
              <a:t>4</a:t>
            </a:r>
            <a:r>
              <a:rPr lang="en-US" sz="2800" dirty="0" smtClean="0">
                <a:latin typeface="Times New Roman"/>
                <a:cs typeface="Times New Roman"/>
              </a:rPr>
              <a:t>]</a:t>
            </a:r>
            <a:r>
              <a:rPr lang="en-US" sz="2800" baseline="30000" dirty="0" smtClean="0">
                <a:latin typeface="Times New Roman"/>
                <a:cs typeface="Times New Roman"/>
              </a:rPr>
              <a:t>-</a:t>
            </a:r>
            <a:r>
              <a:rPr lang="en-US" sz="2800" dirty="0" smtClean="0">
                <a:latin typeface="Times New Roman"/>
                <a:cs typeface="Times New Roman"/>
              </a:rPr>
              <a:t> +6H</a:t>
            </a:r>
            <a:r>
              <a:rPr lang="en-US" sz="2800" baseline="-25000" dirty="0" smtClean="0">
                <a:latin typeface="Times New Roman"/>
                <a:cs typeface="Times New Roman"/>
              </a:rPr>
              <a:t>2</a:t>
            </a:r>
            <a:r>
              <a:rPr lang="en-US" sz="2800" dirty="0" smtClean="0">
                <a:latin typeface="Times New Roman"/>
                <a:cs typeface="Times New Roman"/>
              </a:rPr>
              <a:t>O</a:t>
            </a:r>
          </a:p>
          <a:p>
            <a:endParaRPr lang="en-US" sz="2800" dirty="0" smtClean="0">
              <a:latin typeface="Times New Roman"/>
              <a:cs typeface="Times New Roman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Bi(OH)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+ KOH </a:t>
            </a:r>
            <a:r>
              <a:rPr lang="en-US" sz="2800" dirty="0" smtClean="0">
                <a:latin typeface="Times New Roman"/>
                <a:cs typeface="Times New Roman"/>
              </a:rPr>
              <a:t>→ KBiO</a:t>
            </a:r>
            <a:r>
              <a:rPr lang="en-US" sz="2800" baseline="-25000" dirty="0" smtClean="0">
                <a:latin typeface="Times New Roman"/>
                <a:cs typeface="Times New Roman"/>
              </a:rPr>
              <a:t>3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 + H</a:t>
            </a:r>
            <a:r>
              <a:rPr lang="en-US" sz="2800" baseline="-25000" dirty="0" smtClean="0">
                <a:latin typeface="Times New Roman"/>
                <a:cs typeface="Times New Roman"/>
                <a:sym typeface="Symbol"/>
              </a:rPr>
              <a:t>2</a:t>
            </a:r>
            <a:r>
              <a:rPr lang="en-US" sz="2800" dirty="0" smtClean="0">
                <a:latin typeface="Times New Roman"/>
                <a:cs typeface="Times New Roman"/>
                <a:sym typeface="Symbol"/>
              </a:rPr>
              <a:t>O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>
            <a:off x="4680012" y="3645024"/>
            <a:ext cx="0" cy="4314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3330228" y="4624068"/>
            <a:ext cx="144016" cy="2523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flipH="1">
            <a:off x="1691680" y="4327624"/>
            <a:ext cx="2592288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54943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6482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cs typeface="Times New Roman" pitchFamily="18" charset="0"/>
              </a:rPr>
              <a:t>Монооксид азота NO</a:t>
            </a:r>
            <a:r>
              <a:rPr lang="ru-RU" smtClean="0">
                <a:cs typeface="Times New Roman" pitchFamily="18" charset="0"/>
              </a:rPr>
              <a:t> 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4800600" cy="4953000"/>
          </a:xfrm>
          <a:solidFill>
            <a:srgbClr val="DDE2F5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cs typeface="Times New Roman" pitchFamily="18" charset="0"/>
              </a:rPr>
              <a:t>NO – бесцв</a:t>
            </a:r>
            <a:r>
              <a:rPr lang="ru-RU" sz="2400" smtClean="0"/>
              <a:t>.</a:t>
            </a:r>
            <a:r>
              <a:rPr lang="ru-RU" sz="2400" smtClean="0">
                <a:cs typeface="Times New Roman" pitchFamily="18" charset="0"/>
              </a:rPr>
              <a:t> газ,</a:t>
            </a:r>
            <a:r>
              <a:rPr lang="ru-RU" sz="2400" smtClean="0"/>
              <a:t> </a:t>
            </a:r>
            <a:r>
              <a:rPr lang="ru-RU" sz="2400" smtClean="0">
                <a:cs typeface="Times New Roman" pitchFamily="18" charset="0"/>
              </a:rPr>
              <a:t>несолеобр</a:t>
            </a:r>
            <a:r>
              <a:rPr lang="ru-RU" sz="2400" smtClean="0"/>
              <a:t>. оксид,</a:t>
            </a:r>
            <a:r>
              <a:rPr lang="en-US" sz="2400" smtClean="0"/>
              <a:t> </a:t>
            </a:r>
            <a:r>
              <a:rPr lang="ru-RU" sz="2400" smtClean="0"/>
              <a:t>т. пл. </a:t>
            </a:r>
            <a:r>
              <a:rPr lang="ru-RU" sz="2400" smtClean="0">
                <a:cs typeface="Tahoma" pitchFamily="34" charset="0"/>
              </a:rPr>
              <a:t>–</a:t>
            </a:r>
            <a:r>
              <a:rPr lang="ru-RU" sz="2400" smtClean="0"/>
              <a:t>164 </a:t>
            </a:r>
            <a:r>
              <a:rPr lang="ru-RU" sz="2400" smtClean="0">
                <a:cs typeface="Tahoma" pitchFamily="34" charset="0"/>
              </a:rPr>
              <a:t>°</a:t>
            </a:r>
            <a:r>
              <a:rPr lang="ru-RU" sz="2400" smtClean="0"/>
              <a:t>С, т. кип.  </a:t>
            </a:r>
            <a:r>
              <a:rPr lang="en-US" sz="2400" smtClean="0"/>
              <a:t>    </a:t>
            </a:r>
            <a:r>
              <a:rPr lang="ru-RU" sz="2400" smtClean="0">
                <a:cs typeface="Tahoma" pitchFamily="34" charset="0"/>
              </a:rPr>
              <a:t>–</a:t>
            </a:r>
            <a:r>
              <a:rPr lang="ru-RU" sz="2400" smtClean="0"/>
              <a:t>152 </a:t>
            </a:r>
            <a:r>
              <a:rPr lang="ru-RU" sz="2400" smtClean="0">
                <a:cs typeface="Tahoma" pitchFamily="34" charset="0"/>
              </a:rPr>
              <a:t>°</a:t>
            </a:r>
            <a:r>
              <a:rPr lang="ru-RU" sz="2400" smtClean="0"/>
              <a:t>С</a:t>
            </a:r>
            <a:r>
              <a:rPr lang="ru-RU" sz="2400" smtClean="0">
                <a:cs typeface="Times New Roman" pitchFamily="18" charset="0"/>
              </a:rPr>
              <a:t>.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0066"/>
                </a:solidFill>
              </a:rPr>
              <a:t>Димеризация</a:t>
            </a:r>
            <a:r>
              <a:rPr lang="ru-RU" sz="2400" smtClean="0"/>
              <a:t>: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400" smtClean="0"/>
              <a:t>2</a:t>
            </a:r>
            <a:r>
              <a:rPr lang="ru-RU" sz="2400" smtClean="0">
                <a:cs typeface="Times New Roman" pitchFamily="18" charset="0"/>
              </a:rPr>
              <a:t>NO</a:t>
            </a:r>
            <a:r>
              <a:rPr lang="ru-RU" sz="2400" baseline="-25000" smtClean="0"/>
              <a:t>(г)</a:t>
            </a:r>
            <a:r>
              <a:rPr lang="ru-RU" sz="2400" smtClean="0"/>
              <a:t> </a:t>
            </a:r>
            <a:r>
              <a:rPr lang="ru-RU" sz="2400" smtClean="0">
                <a:sym typeface="Wingdings 3" pitchFamily="18" charset="2"/>
              </a:rPr>
              <a:t> </a:t>
            </a:r>
            <a:r>
              <a:rPr lang="ru-RU" sz="2400" smtClean="0">
                <a:cs typeface="Times New Roman" pitchFamily="18" charset="0"/>
              </a:rPr>
              <a:t>N</a:t>
            </a:r>
            <a:r>
              <a:rPr lang="ru-RU" sz="2400" baseline="-25000" smtClean="0"/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baseline="-25000" smtClean="0"/>
              <a:t>2(ж)</a:t>
            </a:r>
            <a:r>
              <a:rPr lang="ru-RU" sz="2400" smtClean="0">
                <a:cs typeface="Times New Roman" pitchFamily="18" charset="0"/>
              </a:rPr>
              <a:t> </a:t>
            </a:r>
            <a:endParaRPr 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0066"/>
                </a:solidFill>
              </a:rPr>
              <a:t>Окисление</a:t>
            </a:r>
            <a:r>
              <a:rPr lang="ru-RU" sz="2400" smtClean="0"/>
              <a:t>: 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NO </a:t>
            </a:r>
            <a:r>
              <a:rPr lang="ru-RU" sz="2400" smtClean="0"/>
              <a:t>+ </a:t>
            </a:r>
            <a:r>
              <a:rPr lang="en-US" sz="2400" smtClean="0"/>
              <a:t>O</a:t>
            </a:r>
            <a:r>
              <a:rPr lang="en-US" sz="2400" baseline="-25000" smtClean="0"/>
              <a:t>2</a:t>
            </a:r>
            <a:r>
              <a:rPr lang="en-US" sz="2400" smtClean="0"/>
              <a:t> =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en-US" sz="2400" smtClean="0">
                <a:cs typeface="Times New Roman" pitchFamily="18" charset="0"/>
              </a:rPr>
              <a:t>2NO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endParaRPr lang="ru-RU" sz="2400" baseline="-30000" smtClean="0"/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FF0066"/>
                </a:solidFill>
              </a:rPr>
              <a:t>Получение</a:t>
            </a:r>
            <a:r>
              <a:rPr lang="ru-RU" sz="2400" smtClean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3</a:t>
            </a:r>
            <a:r>
              <a:rPr lang="en-US" sz="2400" smtClean="0"/>
              <a:t>Cu + 8HNO</a:t>
            </a:r>
            <a:r>
              <a:rPr lang="en-US" sz="2400" baseline="-25000" smtClean="0"/>
              <a:t>3</a:t>
            </a:r>
            <a:r>
              <a:rPr lang="en-US" sz="2400" smtClean="0"/>
              <a:t> =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= 3Cu(NO</a:t>
            </a:r>
            <a:r>
              <a:rPr lang="en-US" sz="2400" baseline="-25000" smtClean="0"/>
              <a:t>3</a:t>
            </a:r>
            <a:r>
              <a:rPr lang="en-US" sz="2400" smtClean="0"/>
              <a:t>)</a:t>
            </a:r>
            <a:r>
              <a:rPr lang="en-US" sz="2400" baseline="-25000" smtClean="0"/>
              <a:t>2</a:t>
            </a:r>
            <a:r>
              <a:rPr lang="en-US" sz="2400" smtClean="0"/>
              <a:t> + 2NO</a:t>
            </a:r>
            <a:r>
              <a:rPr lang="en-US" sz="2400" smtClean="0">
                <a:sym typeface="Symbol" pitchFamily="18" charset="2"/>
              </a:rPr>
              <a:t></a:t>
            </a:r>
            <a:r>
              <a:rPr lang="en-US" sz="2400" smtClean="0"/>
              <a:t> + 4H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3</a:t>
            </a:r>
            <a:r>
              <a:rPr lang="en-US" sz="2400" smtClean="0"/>
              <a:t>SO</a:t>
            </a:r>
            <a:r>
              <a:rPr lang="ru-RU" sz="2400" baseline="-25000" smtClean="0"/>
              <a:t>2</a:t>
            </a:r>
            <a:r>
              <a:rPr lang="ru-RU" sz="2400" smtClean="0"/>
              <a:t> +</a:t>
            </a:r>
            <a:r>
              <a:rPr lang="en-US" sz="2400" smtClean="0"/>
              <a:t> 2HNO</a:t>
            </a:r>
            <a:r>
              <a:rPr lang="en-US" sz="2400" baseline="-25000" smtClean="0"/>
              <a:t>3</a:t>
            </a:r>
            <a:r>
              <a:rPr lang="en-US" sz="2400" smtClean="0"/>
              <a:t> + 4H</a:t>
            </a:r>
            <a:r>
              <a:rPr lang="en-US" sz="2400" baseline="-25000" smtClean="0"/>
              <a:t>2</a:t>
            </a:r>
            <a:r>
              <a:rPr lang="en-US" sz="2400" smtClean="0"/>
              <a:t>O =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= 3H</a:t>
            </a:r>
            <a:r>
              <a:rPr lang="en-US" sz="2400" baseline="-25000" smtClean="0"/>
              <a:t>2</a:t>
            </a:r>
            <a:r>
              <a:rPr lang="en-US" sz="2400" smtClean="0"/>
              <a:t>SO</a:t>
            </a:r>
            <a:r>
              <a:rPr lang="en-US" sz="2400" baseline="-25000" smtClean="0"/>
              <a:t>4</a:t>
            </a:r>
            <a:r>
              <a:rPr lang="en-US" sz="2400" smtClean="0"/>
              <a:t> + 2NO</a:t>
            </a:r>
            <a:r>
              <a:rPr lang="en-US" sz="2400" smtClean="0">
                <a:sym typeface="Symbol" pitchFamily="18" charset="2"/>
              </a:rPr>
              <a:t></a:t>
            </a:r>
            <a:endParaRPr lang="ru-RU" sz="2400" smtClean="0"/>
          </a:p>
        </p:txBody>
      </p:sp>
      <p:sp>
        <p:nvSpPr>
          <p:cNvPr id="6148" name="Line 14"/>
          <p:cNvSpPr>
            <a:spLocks noChangeShapeType="1"/>
          </p:cNvSpPr>
          <p:nvPr/>
        </p:nvSpPr>
        <p:spPr bwMode="auto">
          <a:xfrm>
            <a:off x="7239000" y="22860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5943600" y="762000"/>
            <a:ext cx="2438400" cy="1371600"/>
            <a:chOff x="3696" y="768"/>
            <a:chExt cx="1536" cy="864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3696" y="960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FF0066"/>
                  </a:solidFill>
                  <a:cs typeface="Tahoma" pitchFamily="34" charset="0"/>
                </a:rPr>
                <a:t>• </a:t>
              </a:r>
              <a:r>
                <a:rPr lang="en-US" sz="4000"/>
                <a:t>N</a:t>
              </a:r>
              <a:endParaRPr lang="ru-RU" sz="4000"/>
            </a:p>
          </p:txBody>
        </p:sp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4800" y="960"/>
              <a:ext cx="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/>
                <a:t>O</a:t>
              </a:r>
              <a:endParaRPr lang="ru-RU" sz="4000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>
              <a:off x="4224" y="115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>
              <a:off x="4224" y="124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64" name="Text Box 20"/>
            <p:cNvSpPr txBox="1">
              <a:spLocks noChangeArrowheads="1"/>
            </p:cNvSpPr>
            <p:nvPr/>
          </p:nvSpPr>
          <p:spPr bwMode="auto">
            <a:xfrm>
              <a:off x="3840" y="7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+II</a:t>
              </a:r>
              <a:endParaRPr lang="ru-RU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4704" y="76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cs typeface="Tahoma" pitchFamily="34" charset="0"/>
                </a:rPr>
                <a:t>–</a:t>
              </a:r>
              <a:r>
                <a:rPr lang="en-US"/>
                <a:t>II</a:t>
              </a:r>
              <a:endParaRPr lang="ru-RU"/>
            </a:p>
          </p:txBody>
        </p:sp>
        <p:sp>
          <p:nvSpPr>
            <p:cNvPr id="6166" name="Text Box 22"/>
            <p:cNvSpPr txBox="1">
              <a:spLocks noChangeArrowheads="1"/>
            </p:cNvSpPr>
            <p:nvPr/>
          </p:nvSpPr>
          <p:spPr bwMode="auto">
            <a:xfrm>
              <a:off x="4224" y="134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>
                <a:latin typeface="Times New Roman" pitchFamily="18" charset="0"/>
              </a:endParaRPr>
            </a:p>
          </p:txBody>
        </p:sp>
      </p:grpSp>
      <p:grpSp>
        <p:nvGrpSpPr>
          <p:cNvPr id="6150" name="Group 30"/>
          <p:cNvGrpSpPr>
            <a:grpSpLocks/>
          </p:cNvGrpSpPr>
          <p:nvPr/>
        </p:nvGrpSpPr>
        <p:grpSpPr bwMode="auto">
          <a:xfrm>
            <a:off x="5943600" y="2971800"/>
            <a:ext cx="2743200" cy="1295400"/>
            <a:chOff x="3696" y="2304"/>
            <a:chExt cx="1728" cy="816"/>
          </a:xfrm>
        </p:grpSpPr>
        <p:sp>
          <p:nvSpPr>
            <p:cNvPr id="6152" name="Text Box 5"/>
            <p:cNvSpPr txBox="1">
              <a:spLocks noChangeArrowheads="1"/>
            </p:cNvSpPr>
            <p:nvPr/>
          </p:nvSpPr>
          <p:spPr bwMode="auto">
            <a:xfrm>
              <a:off x="3696" y="2448"/>
              <a:ext cx="57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4000"/>
                <a:t>N </a:t>
              </a:r>
              <a:endParaRPr lang="ru-RU" sz="4000"/>
            </a:p>
          </p:txBody>
        </p:sp>
        <p:sp>
          <p:nvSpPr>
            <p:cNvPr id="6153" name="Text Box 6"/>
            <p:cNvSpPr txBox="1">
              <a:spLocks noChangeArrowheads="1"/>
            </p:cNvSpPr>
            <p:nvPr/>
          </p:nvSpPr>
          <p:spPr bwMode="auto">
            <a:xfrm>
              <a:off x="4752" y="2448"/>
              <a:ext cx="43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000"/>
                <a:t>O</a:t>
              </a:r>
              <a:endParaRPr lang="ru-RU" sz="4000"/>
            </a:p>
          </p:txBody>
        </p:sp>
        <p:sp>
          <p:nvSpPr>
            <p:cNvPr id="6154" name="Line 7"/>
            <p:cNvSpPr>
              <a:spLocks noChangeShapeType="1"/>
            </p:cNvSpPr>
            <p:nvPr/>
          </p:nvSpPr>
          <p:spPr bwMode="auto">
            <a:xfrm>
              <a:off x="4176" y="2640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55" name="Line 8"/>
            <p:cNvSpPr>
              <a:spLocks noChangeShapeType="1"/>
            </p:cNvSpPr>
            <p:nvPr/>
          </p:nvSpPr>
          <p:spPr bwMode="auto">
            <a:xfrm>
              <a:off x="4176" y="2736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56" name="Text Box 12"/>
            <p:cNvSpPr txBox="1">
              <a:spLocks noChangeArrowheads="1"/>
            </p:cNvSpPr>
            <p:nvPr/>
          </p:nvSpPr>
          <p:spPr bwMode="auto">
            <a:xfrm>
              <a:off x="4176" y="2832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sym typeface="Symbol" pitchFamily="18" charset="2"/>
                </a:rPr>
                <a:t> 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,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6157" name="Line 27"/>
            <p:cNvSpPr>
              <a:spLocks noChangeShapeType="1"/>
            </p:cNvSpPr>
            <p:nvPr/>
          </p:nvSpPr>
          <p:spPr bwMode="auto">
            <a:xfrm>
              <a:off x="4176" y="254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58" name="AutoShape 28"/>
            <p:cNvSpPr>
              <a:spLocks noChangeArrowheads="1"/>
            </p:cNvSpPr>
            <p:nvPr/>
          </p:nvSpPr>
          <p:spPr bwMode="auto">
            <a:xfrm>
              <a:off x="3792" y="2352"/>
              <a:ext cx="1296" cy="768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Text Box 29"/>
            <p:cNvSpPr txBox="1">
              <a:spLocks noChangeArrowheads="1"/>
            </p:cNvSpPr>
            <p:nvPr/>
          </p:nvSpPr>
          <p:spPr bwMode="auto">
            <a:xfrm>
              <a:off x="5088" y="2304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+</a:t>
              </a:r>
              <a:endParaRPr lang="ru-RU">
                <a:solidFill>
                  <a:srgbClr val="FF0066"/>
                </a:solidFill>
              </a:endParaRPr>
            </a:p>
          </p:txBody>
        </p:sp>
      </p:grpSp>
      <p:sp>
        <p:nvSpPr>
          <p:cNvPr id="6151" name="Text Box 31"/>
          <p:cNvSpPr txBox="1">
            <a:spLocks noChangeArrowheads="1"/>
          </p:cNvSpPr>
          <p:nvPr/>
        </p:nvSpPr>
        <p:spPr bwMode="auto">
          <a:xfrm>
            <a:off x="5715000" y="4495800"/>
            <a:ext cx="3276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cs typeface="Times New Roman" pitchFamily="18" charset="0"/>
              </a:rPr>
              <a:t>Нитрозил</a:t>
            </a:r>
            <a:r>
              <a:rPr lang="en-US">
                <a:cs typeface="Times New Roman" pitchFamily="18" charset="0"/>
              </a:rPr>
              <a:t>-</a:t>
            </a:r>
            <a:r>
              <a:rPr lang="ru-RU">
                <a:latin typeface="Times New Roman" pitchFamily="18" charset="0"/>
              </a:rPr>
              <a:t>катион</a:t>
            </a:r>
            <a:r>
              <a:rPr lang="ru-RU"/>
              <a:t> </a:t>
            </a:r>
            <a:r>
              <a:rPr lang="ru-RU">
                <a:cs typeface="Times New Roman" pitchFamily="18" charset="0"/>
              </a:rPr>
              <a:t>NO</a:t>
            </a:r>
            <a:r>
              <a:rPr lang="ru-RU" baseline="30000">
                <a:cs typeface="Times New Roman" pitchFamily="18" charset="0"/>
              </a:rPr>
              <a:t>+</a:t>
            </a:r>
            <a:r>
              <a:rPr lang="ru-RU"/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соль</a:t>
            </a:r>
            <a:r>
              <a:rPr lang="ru-RU">
                <a:cs typeface="Times New Roman" pitchFamily="18" charset="0"/>
              </a:rPr>
              <a:t> (NO)HSO</a:t>
            </a:r>
            <a:r>
              <a:rPr lang="ru-RU" baseline="-30000"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4648200" cy="914400"/>
          </a:xfrm>
        </p:spPr>
        <p:txBody>
          <a:bodyPr/>
          <a:lstStyle/>
          <a:p>
            <a:pPr algn="ctr" eaLnBrk="1" hangingPunct="1"/>
            <a:r>
              <a:rPr lang="ru-RU" sz="3200" smtClean="0">
                <a:cs typeface="Times New Roman" pitchFamily="18" charset="0"/>
              </a:rPr>
              <a:t>Триоксид диазота N</a:t>
            </a:r>
            <a:r>
              <a:rPr lang="ru-RU" sz="3200" baseline="-30000" smtClean="0">
                <a:cs typeface="Times New Roman" pitchFamily="18" charset="0"/>
              </a:rPr>
              <a:t>2</a:t>
            </a:r>
            <a:r>
              <a:rPr lang="ru-RU" sz="3200" smtClean="0">
                <a:cs typeface="Times New Roman" pitchFamily="18" charset="0"/>
              </a:rPr>
              <a:t>O</a:t>
            </a:r>
            <a:r>
              <a:rPr lang="ru-RU" sz="3200" baseline="-30000" smtClean="0">
                <a:cs typeface="Times New Roman" pitchFamily="18" charset="0"/>
              </a:rPr>
              <a:t>3</a:t>
            </a:r>
            <a:r>
              <a:rPr lang="ru-RU" smtClean="0"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7171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685800"/>
            <a:ext cx="3829050" cy="5791200"/>
          </a:xfrm>
          <a:solidFill>
            <a:schemeClr val="folHlink"/>
          </a:solidFill>
        </p:spPr>
        <p:txBody>
          <a:bodyPr/>
          <a:lstStyle/>
          <a:p>
            <a:pPr marL="0" indent="0" eaLnBrk="1" hangingPunct="1"/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N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smtClean="0">
                <a:cs typeface="Times New Roman" pitchFamily="18" charset="0"/>
              </a:rPr>
              <a:t>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smtClean="0">
                <a:cs typeface="Times New Roman" pitchFamily="18" charset="0"/>
              </a:rPr>
              <a:t> – термич</a:t>
            </a:r>
            <a:r>
              <a:rPr lang="ru-RU" sz="2800" smtClean="0"/>
              <a:t>ески</a:t>
            </a:r>
            <a:r>
              <a:rPr lang="ru-RU" sz="2800" smtClean="0">
                <a:cs typeface="Times New Roman" pitchFamily="18" charset="0"/>
              </a:rPr>
              <a:t> неуст.</a:t>
            </a:r>
            <a:r>
              <a:rPr lang="ru-RU" sz="2800" smtClean="0"/>
              <a:t>,</a:t>
            </a:r>
            <a:r>
              <a:rPr lang="ru-RU" sz="2800" smtClean="0">
                <a:cs typeface="Times New Roman" pitchFamily="18" charset="0"/>
              </a:rPr>
              <a:t> жидк. синего цвета</a:t>
            </a:r>
            <a:r>
              <a:rPr lang="ru-RU" sz="2800" smtClean="0"/>
              <a:t>, т.пл. </a:t>
            </a:r>
            <a:r>
              <a:rPr lang="ru-RU" sz="2800" smtClean="0">
                <a:cs typeface="Tahoma" pitchFamily="34" charset="0"/>
              </a:rPr>
              <a:t>–</a:t>
            </a:r>
            <a:r>
              <a:rPr lang="ru-RU" sz="2800" smtClean="0"/>
              <a:t>100 </a:t>
            </a:r>
            <a:r>
              <a:rPr lang="ru-RU" sz="2800" smtClean="0">
                <a:cs typeface="Tahoma" pitchFamily="34" charset="0"/>
              </a:rPr>
              <a:t>°</a:t>
            </a:r>
            <a:r>
              <a:rPr lang="ru-RU" sz="2800" smtClean="0"/>
              <a:t>С, т.кип. +3 </a:t>
            </a:r>
            <a:r>
              <a:rPr lang="ru-RU" sz="2800" smtClean="0">
                <a:cs typeface="Tahoma" pitchFamily="34" charset="0"/>
              </a:rPr>
              <a:t>°</a:t>
            </a:r>
            <a:r>
              <a:rPr lang="ru-RU" sz="2800" smtClean="0"/>
              <a:t>С</a:t>
            </a:r>
            <a:r>
              <a:rPr lang="ru-RU" sz="2800" smtClean="0">
                <a:cs typeface="Times New Roman" pitchFamily="18" charset="0"/>
              </a:rPr>
              <a:t>. </a:t>
            </a:r>
          </a:p>
          <a:p>
            <a:pPr marL="0" indent="0" eaLnBrk="1" hangingPunct="1"/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N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smtClean="0">
                <a:cs typeface="Times New Roman" pitchFamily="18" charset="0"/>
              </a:rPr>
              <a:t>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baseline="-30000" smtClean="0"/>
              <a:t> </a:t>
            </a:r>
            <a:r>
              <a:rPr lang="ru-RU" sz="2800" smtClean="0"/>
              <a:t>– кислотный оксид. </a:t>
            </a:r>
          </a:p>
          <a:p>
            <a:pPr marL="0" indent="0" eaLnBrk="1" hangingPunct="1"/>
            <a:r>
              <a:rPr lang="ru-RU" sz="2800" smtClean="0"/>
              <a:t> </a:t>
            </a:r>
            <a:r>
              <a:rPr lang="ru-RU" sz="2800" smtClean="0">
                <a:solidFill>
                  <a:srgbClr val="FF0066"/>
                </a:solidFill>
              </a:rPr>
              <a:t>Дисмутация</a:t>
            </a:r>
            <a:r>
              <a:rPr lang="ru-RU" sz="2800" smtClean="0"/>
              <a:t>:</a:t>
            </a:r>
          </a:p>
          <a:p>
            <a:pPr marL="0" indent="0" eaLnBrk="1" hangingPunct="1"/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N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smtClean="0">
                <a:cs typeface="Times New Roman" pitchFamily="18" charset="0"/>
              </a:rPr>
              <a:t>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smtClean="0">
                <a:cs typeface="Times New Roman" pitchFamily="18" charset="0"/>
              </a:rPr>
              <a:t> </a:t>
            </a:r>
            <a:r>
              <a:rPr lang="ru-RU" sz="2800" smtClean="0"/>
              <a:t>=</a:t>
            </a:r>
            <a:r>
              <a:rPr lang="ru-RU" sz="2800" smtClean="0">
                <a:cs typeface="Times New Roman" pitchFamily="18" charset="0"/>
              </a:rPr>
              <a:t> NO </a:t>
            </a:r>
            <a:r>
              <a:rPr lang="ru-RU" sz="2800" smtClean="0"/>
              <a:t>+</a:t>
            </a:r>
            <a:r>
              <a:rPr lang="ru-RU" sz="2800" smtClean="0">
                <a:cs typeface="Times New Roman" pitchFamily="18" charset="0"/>
              </a:rPr>
              <a:t> NO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endParaRPr lang="ru-RU" sz="280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800" smtClean="0"/>
              <a:t> 	</a:t>
            </a:r>
            <a:r>
              <a:rPr lang="ru-RU" sz="2400" smtClean="0">
                <a:solidFill>
                  <a:srgbClr val="FF0066"/>
                </a:solidFill>
                <a:cs typeface="Tahoma" pitchFamily="34" charset="0"/>
              </a:rPr>
              <a:t>25 °С: </a:t>
            </a:r>
            <a:r>
              <a:rPr lang="ru-RU" sz="2400" smtClean="0">
                <a:solidFill>
                  <a:srgbClr val="FF0066"/>
                </a:solidFill>
                <a:cs typeface="Tahoma" pitchFamily="34" charset="0"/>
                <a:sym typeface="Symbol" pitchFamily="18" charset="2"/>
              </a:rPr>
              <a:t> = 90%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smtClean="0">
                <a:solidFill>
                  <a:srgbClr val="FF0066"/>
                </a:solidFill>
                <a:cs typeface="Tahoma" pitchFamily="34" charset="0"/>
              </a:rPr>
              <a:t>         120 °С: </a:t>
            </a:r>
            <a:r>
              <a:rPr lang="ru-RU" sz="2400" smtClean="0">
                <a:solidFill>
                  <a:srgbClr val="FF0066"/>
                </a:solidFill>
                <a:cs typeface="Tahoma" pitchFamily="34" charset="0"/>
                <a:sym typeface="Symbol" pitchFamily="18" charset="2"/>
              </a:rPr>
              <a:t> = 100%</a:t>
            </a:r>
            <a:endParaRPr lang="ru-RU" sz="2400" smtClean="0">
              <a:cs typeface="Tahoma" pitchFamily="34" charset="0"/>
            </a:endParaRPr>
          </a:p>
          <a:p>
            <a:pPr marL="0" indent="0" eaLnBrk="1" hangingPunct="1"/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N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smtClean="0">
                <a:cs typeface="Times New Roman" pitchFamily="18" charset="0"/>
              </a:rPr>
              <a:t>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smtClean="0">
                <a:cs typeface="Times New Roman" pitchFamily="18" charset="0"/>
              </a:rPr>
              <a:t> </a:t>
            </a:r>
            <a:r>
              <a:rPr lang="ru-RU" sz="2800" smtClean="0"/>
              <a:t>+</a:t>
            </a:r>
            <a:r>
              <a:rPr lang="en-US" sz="2800" smtClean="0"/>
              <a:t>H</a:t>
            </a:r>
            <a:r>
              <a:rPr lang="en-US" sz="2800" baseline="-25000" smtClean="0"/>
              <a:t>2</a:t>
            </a:r>
            <a:r>
              <a:rPr lang="en-US" sz="2800" smtClean="0"/>
              <a:t>O =</a:t>
            </a:r>
            <a:r>
              <a:rPr lang="ru-RU" sz="2800" smtClean="0">
                <a:cs typeface="Times New Roman" pitchFamily="18" charset="0"/>
              </a:rPr>
              <a:t> </a:t>
            </a:r>
            <a:endParaRPr lang="en-US" sz="2800" smtClean="0">
              <a:cs typeface="Times New Roman" pitchFamily="18" charset="0"/>
            </a:endParaRPr>
          </a:p>
          <a:p>
            <a:pPr marL="0" indent="0" algn="r"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= HNO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+</a:t>
            </a:r>
            <a:r>
              <a:rPr lang="ru-RU" sz="2800" smtClean="0">
                <a:cs typeface="Times New Roman" pitchFamily="18" charset="0"/>
              </a:rPr>
              <a:t> </a:t>
            </a:r>
            <a:r>
              <a:rPr lang="en-US" sz="2800" smtClean="0">
                <a:cs typeface="Times New Roman" pitchFamily="18" charset="0"/>
              </a:rPr>
              <a:t>NO</a:t>
            </a:r>
            <a:endParaRPr lang="ru-RU" sz="2800" smtClean="0">
              <a:cs typeface="Times New Roman" pitchFamily="18" charset="0"/>
            </a:endParaRPr>
          </a:p>
        </p:txBody>
      </p:sp>
      <p:sp>
        <p:nvSpPr>
          <p:cNvPr id="7172" name="Text Box 61"/>
          <p:cNvSpPr txBox="1">
            <a:spLocks noChangeArrowheads="1"/>
          </p:cNvSpPr>
          <p:nvPr/>
        </p:nvSpPr>
        <p:spPr bwMode="auto">
          <a:xfrm>
            <a:off x="2133600" y="28194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>
                <a:solidFill>
                  <a:srgbClr val="FF0066"/>
                </a:solidFill>
                <a:sym typeface="Wingdings 3" pitchFamily="18" charset="2"/>
              </a:rPr>
              <a:t></a:t>
            </a:r>
            <a:endParaRPr lang="ru-RU" sz="4400">
              <a:solidFill>
                <a:srgbClr val="FF0066"/>
              </a:solidFill>
            </a:endParaRPr>
          </a:p>
        </p:txBody>
      </p:sp>
      <p:grpSp>
        <p:nvGrpSpPr>
          <p:cNvPr id="7173" name="Group 103"/>
          <p:cNvGrpSpPr>
            <a:grpSpLocks/>
          </p:cNvGrpSpPr>
          <p:nvPr/>
        </p:nvGrpSpPr>
        <p:grpSpPr bwMode="auto">
          <a:xfrm>
            <a:off x="609600" y="1600200"/>
            <a:ext cx="3657600" cy="1219200"/>
            <a:chOff x="384" y="1008"/>
            <a:chExt cx="2304" cy="768"/>
          </a:xfrm>
        </p:grpSpPr>
        <p:grpSp>
          <p:nvGrpSpPr>
            <p:cNvPr id="7201" name="Group 34"/>
            <p:cNvGrpSpPr>
              <a:grpSpLocks/>
            </p:cNvGrpSpPr>
            <p:nvPr/>
          </p:nvGrpSpPr>
          <p:grpSpPr bwMode="auto">
            <a:xfrm>
              <a:off x="384" y="1008"/>
              <a:ext cx="2304" cy="768"/>
              <a:chOff x="384" y="1008"/>
              <a:chExt cx="2304" cy="768"/>
            </a:xfrm>
          </p:grpSpPr>
          <p:grpSp>
            <p:nvGrpSpPr>
              <p:cNvPr id="7206" name="Group 21"/>
              <p:cNvGrpSpPr>
                <a:grpSpLocks/>
              </p:cNvGrpSpPr>
              <p:nvPr/>
            </p:nvGrpSpPr>
            <p:grpSpPr bwMode="auto">
              <a:xfrm>
                <a:off x="384" y="1488"/>
                <a:ext cx="2304" cy="288"/>
                <a:chOff x="384" y="1488"/>
                <a:chExt cx="2304" cy="288"/>
              </a:xfrm>
            </p:grpSpPr>
            <p:sp>
              <p:nvSpPr>
                <p:cNvPr id="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84" y="148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O</a:t>
                  </a:r>
                  <a:endParaRPr lang="ru-RU"/>
                </a:p>
              </p:txBody>
            </p:sp>
            <p:sp>
              <p:nvSpPr>
                <p:cNvPr id="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04" y="1488"/>
                  <a:ext cx="38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/>
                    <a:t>O</a:t>
                  </a:r>
                  <a:endParaRPr lang="ru-RU"/>
                </a:p>
              </p:txBody>
            </p:sp>
            <p:grpSp>
              <p:nvGrpSpPr>
                <p:cNvPr id="7221" name="Group 20"/>
                <p:cNvGrpSpPr>
                  <a:grpSpLocks/>
                </p:cNvGrpSpPr>
                <p:nvPr/>
              </p:nvGrpSpPr>
              <p:grpSpPr bwMode="auto">
                <a:xfrm>
                  <a:off x="672" y="1488"/>
                  <a:ext cx="1728" cy="288"/>
                  <a:chOff x="672" y="1488"/>
                  <a:chExt cx="1728" cy="288"/>
                </a:xfrm>
              </p:grpSpPr>
              <p:sp>
                <p:nvSpPr>
                  <p:cNvPr id="7222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4" y="1488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N</a:t>
                    </a:r>
                    <a:endParaRPr lang="ru-RU"/>
                  </a:p>
                </p:txBody>
              </p:sp>
              <p:sp>
                <p:nvSpPr>
                  <p:cNvPr id="7223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4" y="1488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O</a:t>
                    </a:r>
                    <a:endParaRPr lang="ru-RU"/>
                  </a:p>
                </p:txBody>
              </p:sp>
              <p:sp>
                <p:nvSpPr>
                  <p:cNvPr id="722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24" y="1488"/>
                    <a:ext cx="384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ahoma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</a:pPr>
                    <a:r>
                      <a:rPr lang="en-US"/>
                      <a:t>N</a:t>
                    </a:r>
                    <a:endParaRPr lang="ru-RU"/>
                  </a:p>
                </p:txBody>
              </p:sp>
              <p:sp>
                <p:nvSpPr>
                  <p:cNvPr id="722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15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72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722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72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632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72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680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  <p:sp>
                <p:nvSpPr>
                  <p:cNvPr id="72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680"/>
                    <a:ext cx="288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7207" name="Group 22"/>
              <p:cNvGrpSpPr>
                <a:grpSpLocks/>
              </p:cNvGrpSpPr>
              <p:nvPr/>
            </p:nvGrpSpPr>
            <p:grpSpPr bwMode="auto">
              <a:xfrm>
                <a:off x="912" y="1008"/>
                <a:ext cx="240" cy="528"/>
                <a:chOff x="1199" y="1150"/>
                <a:chExt cx="384" cy="1044"/>
              </a:xfrm>
            </p:grpSpPr>
            <p:grpSp>
              <p:nvGrpSpPr>
                <p:cNvPr id="7214" name="Group 23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4" name="Freeform 24"/>
                  <p:cNvSpPr>
                    <a:spLocks/>
                  </p:cNvSpPr>
                  <p:nvPr/>
                </p:nvSpPr>
                <p:spPr bwMode="auto">
                  <a:xfrm>
                    <a:off x="1049" y="1926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" name="Freeform 25"/>
                  <p:cNvSpPr>
                    <a:spLocks/>
                  </p:cNvSpPr>
                  <p:nvPr/>
                </p:nvSpPr>
                <p:spPr bwMode="auto">
                  <a:xfrm flipV="1">
                    <a:off x="1056" y="2160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7215" name="Line 26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21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7208" name="Group 28"/>
              <p:cNvGrpSpPr>
                <a:grpSpLocks/>
              </p:cNvGrpSpPr>
              <p:nvPr/>
            </p:nvGrpSpPr>
            <p:grpSpPr bwMode="auto">
              <a:xfrm>
                <a:off x="1872" y="1008"/>
                <a:ext cx="240" cy="576"/>
                <a:chOff x="1199" y="1150"/>
                <a:chExt cx="384" cy="1044"/>
              </a:xfrm>
            </p:grpSpPr>
            <p:grpSp>
              <p:nvGrpSpPr>
                <p:cNvPr id="7209" name="Group 29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6" name="Freeform 30"/>
                  <p:cNvSpPr>
                    <a:spLocks/>
                  </p:cNvSpPr>
                  <p:nvPr/>
                </p:nvSpPr>
                <p:spPr bwMode="auto">
                  <a:xfrm>
                    <a:off x="1049" y="1926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" name="Freeform 31"/>
                  <p:cNvSpPr>
                    <a:spLocks/>
                  </p:cNvSpPr>
                  <p:nvPr/>
                </p:nvSpPr>
                <p:spPr bwMode="auto">
                  <a:xfrm flipV="1">
                    <a:off x="1056" y="2160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7210" name="Line 32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721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7202" name="Text Box 95"/>
            <p:cNvSpPr txBox="1">
              <a:spLocks noChangeArrowheads="1"/>
            </p:cNvSpPr>
            <p:nvPr/>
          </p:nvSpPr>
          <p:spPr bwMode="auto">
            <a:xfrm>
              <a:off x="480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7203" name="Text Box 96"/>
            <p:cNvSpPr txBox="1">
              <a:spLocks noChangeArrowheads="1"/>
            </p:cNvSpPr>
            <p:nvPr/>
          </p:nvSpPr>
          <p:spPr bwMode="auto">
            <a:xfrm>
              <a:off x="1056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endParaRPr lang="ru-RU"/>
            </a:p>
          </p:txBody>
        </p:sp>
        <p:sp>
          <p:nvSpPr>
            <p:cNvPr id="7204" name="Text Box 97"/>
            <p:cNvSpPr txBox="1">
              <a:spLocks noChangeArrowheads="1"/>
            </p:cNvSpPr>
            <p:nvPr/>
          </p:nvSpPr>
          <p:spPr bwMode="auto">
            <a:xfrm>
              <a:off x="1536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endParaRPr lang="ru-RU"/>
            </a:p>
          </p:txBody>
        </p:sp>
        <p:sp>
          <p:nvSpPr>
            <p:cNvPr id="7205" name="Text Box 98"/>
            <p:cNvSpPr txBox="1">
              <a:spLocks noChangeArrowheads="1"/>
            </p:cNvSpPr>
            <p:nvPr/>
          </p:nvSpPr>
          <p:spPr bwMode="auto">
            <a:xfrm>
              <a:off x="2064" y="12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/>
            </a:p>
          </p:txBody>
        </p:sp>
      </p:grpSp>
      <p:grpSp>
        <p:nvGrpSpPr>
          <p:cNvPr id="7174" name="Group 106"/>
          <p:cNvGrpSpPr>
            <a:grpSpLocks/>
          </p:cNvGrpSpPr>
          <p:nvPr/>
        </p:nvGrpSpPr>
        <p:grpSpPr bwMode="auto">
          <a:xfrm>
            <a:off x="1219200" y="3581400"/>
            <a:ext cx="2590800" cy="1600200"/>
            <a:chOff x="768" y="2256"/>
            <a:chExt cx="1632" cy="1008"/>
          </a:xfrm>
        </p:grpSpPr>
        <p:sp>
          <p:nvSpPr>
            <p:cNvPr id="7176" name="Text Box 37"/>
            <p:cNvSpPr txBox="1">
              <a:spLocks noChangeArrowheads="1"/>
            </p:cNvSpPr>
            <p:nvPr/>
          </p:nvSpPr>
          <p:spPr bwMode="auto">
            <a:xfrm>
              <a:off x="768" y="29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7177" name="Text Box 38"/>
            <p:cNvSpPr txBox="1">
              <a:spLocks noChangeArrowheads="1"/>
            </p:cNvSpPr>
            <p:nvPr/>
          </p:nvSpPr>
          <p:spPr bwMode="auto">
            <a:xfrm>
              <a:off x="2160" y="230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7178" name="Text Box 40"/>
            <p:cNvSpPr txBox="1">
              <a:spLocks noChangeArrowheads="1"/>
            </p:cNvSpPr>
            <p:nvPr/>
          </p:nvSpPr>
          <p:spPr bwMode="auto">
            <a:xfrm>
              <a:off x="1104" y="26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7179" name="Text Box 42"/>
            <p:cNvSpPr txBox="1">
              <a:spLocks noChangeArrowheads="1"/>
            </p:cNvSpPr>
            <p:nvPr/>
          </p:nvSpPr>
          <p:spPr bwMode="auto">
            <a:xfrm>
              <a:off x="1632" y="2640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N</a:t>
              </a:r>
              <a:endParaRPr lang="ru-RU"/>
            </a:p>
          </p:txBody>
        </p:sp>
        <p:sp>
          <p:nvSpPr>
            <p:cNvPr id="7180" name="Line 44"/>
            <p:cNvSpPr>
              <a:spLocks noChangeShapeType="1"/>
            </p:cNvSpPr>
            <p:nvPr/>
          </p:nvSpPr>
          <p:spPr bwMode="auto">
            <a:xfrm>
              <a:off x="1440" y="278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grpSp>
          <p:nvGrpSpPr>
            <p:cNvPr id="7181" name="Group 62"/>
            <p:cNvGrpSpPr>
              <a:grpSpLocks/>
            </p:cNvGrpSpPr>
            <p:nvPr/>
          </p:nvGrpSpPr>
          <p:grpSpPr bwMode="auto">
            <a:xfrm rot="-2204321">
              <a:off x="1008" y="2928"/>
              <a:ext cx="288" cy="48"/>
              <a:chOff x="720" y="2784"/>
              <a:chExt cx="288" cy="48"/>
            </a:xfrm>
          </p:grpSpPr>
          <p:sp>
            <p:nvSpPr>
              <p:cNvPr id="7199" name="Line 46"/>
              <p:cNvSpPr>
                <a:spLocks noChangeShapeType="1"/>
              </p:cNvSpPr>
              <p:nvPr/>
            </p:nvSpPr>
            <p:spPr bwMode="auto">
              <a:xfrm>
                <a:off x="720" y="27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200" name="Line 47"/>
              <p:cNvSpPr>
                <a:spLocks noChangeShapeType="1"/>
              </p:cNvSpPr>
              <p:nvPr/>
            </p:nvSpPr>
            <p:spPr bwMode="auto">
              <a:xfrm>
                <a:off x="720" y="28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7182" name="Group 63"/>
            <p:cNvGrpSpPr>
              <a:grpSpLocks/>
            </p:cNvGrpSpPr>
            <p:nvPr/>
          </p:nvGrpSpPr>
          <p:grpSpPr bwMode="auto">
            <a:xfrm rot="-2232361">
              <a:off x="1920" y="2592"/>
              <a:ext cx="288" cy="48"/>
              <a:chOff x="2160" y="2784"/>
              <a:chExt cx="288" cy="48"/>
            </a:xfrm>
          </p:grpSpPr>
          <p:sp>
            <p:nvSpPr>
              <p:cNvPr id="7197" name="Line 45"/>
              <p:cNvSpPr>
                <a:spLocks noChangeShapeType="1"/>
              </p:cNvSpPr>
              <p:nvPr/>
            </p:nvSpPr>
            <p:spPr bwMode="auto">
              <a:xfrm>
                <a:off x="2160" y="27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198" name="Line 48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7183" name="Group 49"/>
            <p:cNvGrpSpPr>
              <a:grpSpLocks/>
            </p:cNvGrpSpPr>
            <p:nvPr/>
          </p:nvGrpSpPr>
          <p:grpSpPr bwMode="auto">
            <a:xfrm rot="-2332477">
              <a:off x="960" y="2256"/>
              <a:ext cx="240" cy="528"/>
              <a:chOff x="1199" y="1150"/>
              <a:chExt cx="384" cy="1044"/>
            </a:xfrm>
          </p:grpSpPr>
          <p:grpSp>
            <p:nvGrpSpPr>
              <p:cNvPr id="7192" name="Group 50"/>
              <p:cNvGrpSpPr>
                <a:grpSpLocks/>
              </p:cNvGrpSpPr>
              <p:nvPr/>
            </p:nvGrpSpPr>
            <p:grpSpPr bwMode="auto">
              <a:xfrm rot="5339572">
                <a:off x="869" y="1480"/>
                <a:ext cx="1044" cy="384"/>
                <a:chOff x="1056" y="1920"/>
                <a:chExt cx="1296" cy="480"/>
              </a:xfrm>
            </p:grpSpPr>
            <p:sp>
              <p:nvSpPr>
                <p:cNvPr id="7219" name="Freeform 51"/>
                <p:cNvSpPr>
                  <a:spLocks/>
                </p:cNvSpPr>
                <p:nvPr/>
              </p:nvSpPr>
              <p:spPr bwMode="auto">
                <a:xfrm>
                  <a:off x="1051" y="1918"/>
                  <a:ext cx="1296" cy="244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7220" name="Freeform 52"/>
                <p:cNvSpPr>
                  <a:spLocks/>
                </p:cNvSpPr>
                <p:nvPr/>
              </p:nvSpPr>
              <p:spPr bwMode="auto">
                <a:xfrm flipV="1">
                  <a:off x="1049" y="2163"/>
                  <a:ext cx="1296" cy="240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7193" name="Line 53"/>
              <p:cNvSpPr>
                <a:spLocks noChangeShapeType="1"/>
              </p:cNvSpPr>
              <p:nvPr/>
            </p:nvSpPr>
            <p:spPr bwMode="auto">
              <a:xfrm>
                <a:off x="1344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194" name="Line 54"/>
              <p:cNvSpPr>
                <a:spLocks noChangeShapeType="1"/>
              </p:cNvSpPr>
              <p:nvPr/>
            </p:nvSpPr>
            <p:spPr bwMode="auto">
              <a:xfrm flipV="1">
                <a:off x="1440" y="1344"/>
                <a:ext cx="0" cy="384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7184" name="Group 64"/>
            <p:cNvGrpSpPr>
              <a:grpSpLocks/>
            </p:cNvGrpSpPr>
            <p:nvPr/>
          </p:nvGrpSpPr>
          <p:grpSpPr bwMode="auto">
            <a:xfrm rot="2661437">
              <a:off x="1872" y="2928"/>
              <a:ext cx="288" cy="48"/>
              <a:chOff x="2160" y="2784"/>
              <a:chExt cx="288" cy="48"/>
            </a:xfrm>
          </p:grpSpPr>
          <p:sp>
            <p:nvSpPr>
              <p:cNvPr id="7190" name="Line 65"/>
              <p:cNvSpPr>
                <a:spLocks noChangeShapeType="1"/>
              </p:cNvSpPr>
              <p:nvPr/>
            </p:nvSpPr>
            <p:spPr bwMode="auto">
              <a:xfrm>
                <a:off x="2160" y="27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7191" name="Line 66"/>
              <p:cNvSpPr>
                <a:spLocks noChangeShapeType="1"/>
              </p:cNvSpPr>
              <p:nvPr/>
            </p:nvSpPr>
            <p:spPr bwMode="auto">
              <a:xfrm>
                <a:off x="2160" y="28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7185" name="Text Box 93"/>
            <p:cNvSpPr txBox="1">
              <a:spLocks noChangeArrowheads="1"/>
            </p:cNvSpPr>
            <p:nvPr/>
          </p:nvSpPr>
          <p:spPr bwMode="auto">
            <a:xfrm>
              <a:off x="2016" y="2976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/>
                <a:t>O</a:t>
              </a:r>
              <a:endParaRPr lang="ru-RU"/>
            </a:p>
          </p:txBody>
        </p:sp>
        <p:sp>
          <p:nvSpPr>
            <p:cNvPr id="7186" name="Text Box 99"/>
            <p:cNvSpPr txBox="1">
              <a:spLocks noChangeArrowheads="1"/>
            </p:cNvSpPr>
            <p:nvPr/>
          </p:nvSpPr>
          <p:spPr bwMode="auto">
            <a:xfrm>
              <a:off x="1728" y="230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  <a:sym typeface="Symbol" pitchFamily="18" charset="2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7187" name="Text Box 100"/>
            <p:cNvSpPr txBox="1">
              <a:spLocks noChangeArrowheads="1"/>
            </p:cNvSpPr>
            <p:nvPr/>
          </p:nvSpPr>
          <p:spPr bwMode="auto">
            <a:xfrm>
              <a:off x="1680" y="297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7188" name="Text Box 101"/>
            <p:cNvSpPr txBox="1">
              <a:spLocks noChangeArrowheads="1"/>
            </p:cNvSpPr>
            <p:nvPr/>
          </p:nvSpPr>
          <p:spPr bwMode="auto">
            <a:xfrm>
              <a:off x="1008" y="297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r>
                <a:rPr lang="en-US">
                  <a:latin typeface="Times New Roman" pitchFamily="18" charset="0"/>
                </a:rPr>
                <a:t>,</a:t>
              </a:r>
              <a:r>
                <a:rPr lang="ru-RU">
                  <a:latin typeface="Times New Roman" pitchFamily="18" charset="0"/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7189" name="Text Box 102"/>
            <p:cNvSpPr txBox="1">
              <a:spLocks noChangeArrowheads="1"/>
            </p:cNvSpPr>
            <p:nvPr/>
          </p:nvSpPr>
          <p:spPr bwMode="auto">
            <a:xfrm>
              <a:off x="1344" y="249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ru-RU">
                  <a:latin typeface="Times New Roman" pitchFamily="18" charset="0"/>
                  <a:sym typeface="Symbol" pitchFamily="18" charset="2"/>
                </a:rPr>
                <a:t></a:t>
              </a:r>
              <a:endParaRPr lang="ru-RU"/>
            </a:p>
          </p:txBody>
        </p:sp>
      </p:grpSp>
      <p:sp>
        <p:nvSpPr>
          <p:cNvPr id="7175" name="Text Box 105"/>
          <p:cNvSpPr txBox="1">
            <a:spLocks noChangeArrowheads="1"/>
          </p:cNvSpPr>
          <p:nvPr/>
        </p:nvSpPr>
        <p:spPr bwMode="auto">
          <a:xfrm>
            <a:off x="152400" y="5486400"/>
            <a:ext cx="472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/>
              <a:t>Ст. окисл.  </a:t>
            </a:r>
            <a:r>
              <a:rPr lang="ru-RU">
                <a:cs typeface="Times New Roman" pitchFamily="18" charset="0"/>
              </a:rPr>
              <a:t>ON</a:t>
            </a:r>
            <a:r>
              <a:rPr lang="ru-RU" baseline="30000">
                <a:cs typeface="Times New Roman" pitchFamily="18" charset="0"/>
              </a:rPr>
              <a:t>II</a:t>
            </a:r>
            <a:r>
              <a:rPr lang="ru-RU">
                <a:cs typeface="Times New Roman" pitchFamily="18" charset="0"/>
              </a:rPr>
              <a:t>–N</a:t>
            </a:r>
            <a:r>
              <a:rPr lang="ru-RU" baseline="30000">
                <a:cs typeface="Times New Roman" pitchFamily="18" charset="0"/>
              </a:rPr>
              <a:t>IV</a:t>
            </a:r>
            <a:r>
              <a:rPr lang="ru-RU">
                <a:cs typeface="Times New Roman" pitchFamily="18" charset="0"/>
              </a:rPr>
              <a:t>O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>
                <a:cs typeface="Times New Roman" pitchFamily="18" charset="0"/>
              </a:rPr>
              <a:t> </a:t>
            </a:r>
            <a:endParaRPr lang="ru-RU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>
                <a:cs typeface="Times New Roman" pitchFamily="18" charset="0"/>
              </a:rPr>
              <a:t>(NO</a:t>
            </a:r>
            <a:r>
              <a:rPr lang="ru-RU" baseline="30000">
                <a:cs typeface="Times New Roman" pitchFamily="18" charset="0"/>
              </a:rPr>
              <a:t>+</a:t>
            </a:r>
            <a:r>
              <a:rPr lang="ru-RU">
                <a:cs typeface="Times New Roman" pitchFamily="18" charset="0"/>
              </a:rPr>
              <a:t>)(NO</a:t>
            </a:r>
            <a:r>
              <a:rPr lang="ru-RU" baseline="-30000">
                <a:cs typeface="Times New Roman" pitchFamily="18" charset="0"/>
              </a:rPr>
              <a:t>2</a:t>
            </a:r>
            <a:r>
              <a:rPr lang="ru-RU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>
                <a:cs typeface="Times New Roman" pitchFamily="18" charset="0"/>
              </a:rPr>
              <a:t>) нитрит нитрозила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Азотистая кислота HNO</a:t>
            </a:r>
            <a:r>
              <a:rPr lang="ru-RU" baseline="-30000" smtClean="0">
                <a:cs typeface="Times New Roman" pitchFamily="18" charset="0"/>
              </a:rPr>
              <a:t>2</a:t>
            </a:r>
            <a:r>
              <a:rPr lang="ru-RU" smtClean="0">
                <a:cs typeface="Times New Roman" pitchFamily="18" charset="0"/>
              </a:rPr>
              <a:t> </a:t>
            </a:r>
            <a:endParaRPr lang="ru-RU" smtClean="0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267200"/>
            <a:ext cx="8229600" cy="22098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sz="2800" smtClean="0"/>
              <a:t> Протолиз в водном р-ре</a:t>
            </a:r>
            <a:r>
              <a:rPr lang="ru-RU" sz="2800" smtClean="0">
                <a:cs typeface="Times New Roman" pitchFamily="18" charset="0"/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smtClean="0">
                <a:cs typeface="Times New Roman" pitchFamily="18" charset="0"/>
              </a:rPr>
              <a:t>HNO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 + H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800" smtClean="0">
                <a:cs typeface="Times New Roman" pitchFamily="18" charset="0"/>
              </a:rPr>
              <a:t> NO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baseline="30000" smtClean="0">
                <a:cs typeface="Times New Roman" pitchFamily="18" charset="0"/>
              </a:rPr>
              <a:t>–</a:t>
            </a:r>
            <a:r>
              <a:rPr lang="en-US" sz="2800" smtClean="0">
                <a:cs typeface="Times New Roman" pitchFamily="18" charset="0"/>
              </a:rPr>
              <a:t> + H</a:t>
            </a:r>
            <a:r>
              <a:rPr lang="en-US" sz="2800" baseline="-30000" smtClean="0">
                <a:cs typeface="Times New Roman" pitchFamily="18" charset="0"/>
              </a:rPr>
              <a:t>3</a:t>
            </a:r>
            <a:r>
              <a:rPr lang="en-US" sz="2800" smtClean="0">
                <a:cs typeface="Times New Roman" pitchFamily="18" charset="0"/>
              </a:rPr>
              <a:t>O</a:t>
            </a:r>
            <a:r>
              <a:rPr lang="en-US" sz="2800" baseline="30000" smtClean="0">
                <a:cs typeface="Times New Roman" pitchFamily="18" charset="0"/>
              </a:rPr>
              <a:t>+</a:t>
            </a:r>
            <a:r>
              <a:rPr lang="en-US" sz="2800" smtClean="0">
                <a:cs typeface="Times New Roman" pitchFamily="18" charset="0"/>
              </a:rPr>
              <a:t>; </a:t>
            </a:r>
            <a:r>
              <a:rPr lang="en-US" sz="2800" i="1" smtClean="0">
                <a:cs typeface="Times New Roman" pitchFamily="18" charset="0"/>
              </a:rPr>
              <a:t>K</a:t>
            </a:r>
            <a:r>
              <a:rPr lang="en-US" sz="2800" baseline="-30000" smtClean="0">
                <a:cs typeface="Times New Roman" pitchFamily="18" charset="0"/>
              </a:rPr>
              <a:t>K</a:t>
            </a:r>
            <a:r>
              <a:rPr lang="en-US" sz="2800" smtClean="0">
                <a:cs typeface="Times New Roman" pitchFamily="18" charset="0"/>
              </a:rPr>
              <a:t> = 5,13 · 10</a:t>
            </a:r>
            <a:r>
              <a:rPr lang="en-US" sz="2800" baseline="30000" smtClean="0">
                <a:cs typeface="Times New Roman" pitchFamily="18" charset="0"/>
              </a:rPr>
              <a:t>–4</a:t>
            </a:r>
            <a:endParaRPr lang="ru-RU" sz="2800" baseline="30000" smtClean="0"/>
          </a:p>
          <a:p>
            <a:pPr eaLnBrk="1" hangingPunct="1"/>
            <a:r>
              <a:rPr lang="ru-RU" sz="2800" smtClean="0"/>
              <a:t> Устойчивы соли </a:t>
            </a:r>
            <a:r>
              <a:rPr lang="en-US" sz="2800" smtClean="0"/>
              <a:t>M</a:t>
            </a:r>
            <a:r>
              <a:rPr lang="en-US" sz="2800" baseline="30000" smtClean="0"/>
              <a:t>IA</a:t>
            </a:r>
            <a:r>
              <a:rPr lang="en-US" sz="2800" smtClean="0"/>
              <a:t>NO</a:t>
            </a:r>
            <a:r>
              <a:rPr lang="en-US" sz="2800" baseline="-25000" smtClean="0"/>
              <a:t>2</a:t>
            </a:r>
            <a:r>
              <a:rPr lang="en-US" sz="2800" smtClean="0"/>
              <a:t>, M</a:t>
            </a:r>
            <a:r>
              <a:rPr lang="en-US" sz="2800" baseline="30000" smtClean="0"/>
              <a:t>IIA</a:t>
            </a:r>
            <a:r>
              <a:rPr lang="en-US" sz="2800" smtClean="0"/>
              <a:t>(NO</a:t>
            </a:r>
            <a:r>
              <a:rPr lang="en-US" sz="2800" baseline="-25000" smtClean="0"/>
              <a:t>2</a:t>
            </a:r>
            <a:r>
              <a:rPr lang="en-US" sz="2800" smtClean="0"/>
              <a:t>)</a:t>
            </a:r>
            <a:r>
              <a:rPr lang="en-US" sz="2800" baseline="-25000" smtClean="0"/>
              <a:t>2</a:t>
            </a:r>
            <a:endParaRPr lang="ru-RU" sz="2800" smtClean="0"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Гидролиз: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baseline="30000" smtClean="0">
                <a:cs typeface="Times New Roman" pitchFamily="18" charset="0"/>
              </a:rPr>
              <a:t>–</a:t>
            </a:r>
            <a:r>
              <a:rPr lang="en-US" sz="2800" smtClean="0">
                <a:cs typeface="Times New Roman" pitchFamily="18" charset="0"/>
              </a:rPr>
              <a:t> + H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O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</a:t>
            </a:r>
            <a:r>
              <a:rPr lang="en-US" sz="2800" smtClean="0">
                <a:cs typeface="Times New Roman" pitchFamily="18" charset="0"/>
              </a:rPr>
              <a:t> HNO</a:t>
            </a:r>
            <a:r>
              <a:rPr lang="en-US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 + OH</a:t>
            </a:r>
            <a:r>
              <a:rPr lang="en-US" sz="2800" baseline="30000" smtClean="0">
                <a:cs typeface="Tahoma" pitchFamily="34" charset="0"/>
              </a:rPr>
              <a:t>–</a:t>
            </a:r>
            <a:r>
              <a:rPr lang="en-US" sz="2800" smtClean="0">
                <a:cs typeface="Times New Roman" pitchFamily="18" charset="0"/>
              </a:rPr>
              <a:t>; </a:t>
            </a:r>
            <a:r>
              <a:rPr lang="ru-RU" sz="2800" smtClean="0"/>
              <a:t>рН </a:t>
            </a:r>
            <a:r>
              <a:rPr lang="ru-RU" sz="2800" smtClean="0">
                <a:cs typeface="Tahoma" pitchFamily="34" charset="0"/>
              </a:rPr>
              <a:t>&gt;</a:t>
            </a:r>
            <a:r>
              <a:rPr lang="ru-RU" sz="2800" smtClean="0"/>
              <a:t> 7</a:t>
            </a:r>
          </a:p>
        </p:txBody>
      </p:sp>
      <p:sp>
        <p:nvSpPr>
          <p:cNvPr id="8196" name="Text Box 41"/>
          <p:cNvSpPr txBox="1">
            <a:spLocks noChangeArrowheads="1"/>
          </p:cNvSpPr>
          <p:nvPr/>
        </p:nvSpPr>
        <p:spPr bwMode="auto">
          <a:xfrm>
            <a:off x="3200400" y="19812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>
                <a:solidFill>
                  <a:srgbClr val="FF0066"/>
                </a:solidFill>
                <a:sym typeface="Wingdings 3" pitchFamily="18" charset="2"/>
              </a:rPr>
              <a:t></a:t>
            </a:r>
            <a:endParaRPr lang="ru-RU" sz="4400">
              <a:solidFill>
                <a:srgbClr val="FF0066"/>
              </a:solidFill>
            </a:endParaRPr>
          </a:p>
        </p:txBody>
      </p:sp>
      <p:grpSp>
        <p:nvGrpSpPr>
          <p:cNvPr id="8197" name="Group 54"/>
          <p:cNvGrpSpPr>
            <a:grpSpLocks/>
          </p:cNvGrpSpPr>
          <p:nvPr/>
        </p:nvGrpSpPr>
        <p:grpSpPr bwMode="auto">
          <a:xfrm>
            <a:off x="685800" y="1600200"/>
            <a:ext cx="2438400" cy="1371600"/>
            <a:chOff x="528" y="1008"/>
            <a:chExt cx="1536" cy="864"/>
          </a:xfrm>
        </p:grpSpPr>
        <p:grpSp>
          <p:nvGrpSpPr>
            <p:cNvPr id="8236" name="Group 20"/>
            <p:cNvGrpSpPr>
              <a:grpSpLocks/>
            </p:cNvGrpSpPr>
            <p:nvPr/>
          </p:nvGrpSpPr>
          <p:grpSpPr bwMode="auto">
            <a:xfrm>
              <a:off x="528" y="1008"/>
              <a:ext cx="1536" cy="816"/>
              <a:chOff x="480" y="1200"/>
              <a:chExt cx="1536" cy="816"/>
            </a:xfrm>
          </p:grpSpPr>
          <p:sp>
            <p:nvSpPr>
              <p:cNvPr id="8239" name="Text Box 5"/>
              <p:cNvSpPr txBox="1">
                <a:spLocks noChangeArrowheads="1"/>
              </p:cNvSpPr>
              <p:nvPr/>
            </p:nvSpPr>
            <p:spPr bwMode="auto">
              <a:xfrm>
                <a:off x="1248" y="14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N</a:t>
                </a:r>
                <a:endParaRPr lang="ru-RU" sz="2800"/>
              </a:p>
            </p:txBody>
          </p:sp>
          <p:sp>
            <p:nvSpPr>
              <p:cNvPr id="8240" name="Text Box 6"/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O</a:t>
                </a:r>
                <a:endParaRPr lang="ru-RU" sz="2800"/>
              </a:p>
            </p:txBody>
          </p:sp>
          <p:sp>
            <p:nvSpPr>
              <p:cNvPr id="8241" name="Text Box 7"/>
              <p:cNvSpPr txBox="1">
                <a:spLocks noChangeArrowheads="1"/>
              </p:cNvSpPr>
              <p:nvPr/>
            </p:nvSpPr>
            <p:spPr bwMode="auto">
              <a:xfrm>
                <a:off x="480" y="120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sz="2800"/>
                  <a:t>H</a:t>
                </a:r>
                <a:endParaRPr lang="ru-RU" sz="2800"/>
              </a:p>
            </p:txBody>
          </p:sp>
          <p:sp>
            <p:nvSpPr>
              <p:cNvPr id="8242" name="Text Box 8"/>
              <p:cNvSpPr txBox="1">
                <a:spLocks noChangeArrowheads="1"/>
              </p:cNvSpPr>
              <p:nvPr/>
            </p:nvSpPr>
            <p:spPr bwMode="auto">
              <a:xfrm>
                <a:off x="1728" y="148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O</a:t>
                </a:r>
                <a:endParaRPr lang="ru-RU" sz="2800"/>
              </a:p>
            </p:txBody>
          </p:sp>
          <p:grpSp>
            <p:nvGrpSpPr>
              <p:cNvPr id="8243" name="Group 9"/>
              <p:cNvGrpSpPr>
                <a:grpSpLocks/>
              </p:cNvGrpSpPr>
              <p:nvPr/>
            </p:nvGrpSpPr>
            <p:grpSpPr bwMode="auto">
              <a:xfrm rot="2703366" flipV="1">
                <a:off x="960" y="1632"/>
                <a:ext cx="240" cy="528"/>
                <a:chOff x="1199" y="1150"/>
                <a:chExt cx="384" cy="1044"/>
              </a:xfrm>
            </p:grpSpPr>
            <p:grpSp>
              <p:nvGrpSpPr>
                <p:cNvPr id="8248" name="Group 10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2" name="Freeform 11"/>
                  <p:cNvSpPr>
                    <a:spLocks/>
                  </p:cNvSpPr>
                  <p:nvPr/>
                </p:nvSpPr>
                <p:spPr bwMode="auto">
                  <a:xfrm>
                    <a:off x="1055" y="1921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" name="Freeform 12"/>
                  <p:cNvSpPr>
                    <a:spLocks/>
                  </p:cNvSpPr>
                  <p:nvPr/>
                </p:nvSpPr>
                <p:spPr bwMode="auto">
                  <a:xfrm flipV="1">
                    <a:off x="1056" y="2163"/>
                    <a:ext cx="1296" cy="242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8249" name="Line 13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5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8244" name="Line 15"/>
              <p:cNvSpPr>
                <a:spLocks noChangeShapeType="1"/>
              </p:cNvSpPr>
              <p:nvPr/>
            </p:nvSpPr>
            <p:spPr bwMode="auto">
              <a:xfrm>
                <a:off x="768" y="1344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8245" name="Line 16"/>
              <p:cNvSpPr>
                <a:spLocks noChangeShapeType="1"/>
              </p:cNvSpPr>
              <p:nvPr/>
            </p:nvSpPr>
            <p:spPr bwMode="auto">
              <a:xfrm>
                <a:off x="1200" y="1440"/>
                <a:ext cx="9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8246" name="Line 17"/>
              <p:cNvSpPr>
                <a:spLocks noChangeShapeType="1"/>
              </p:cNvSpPr>
              <p:nvPr/>
            </p:nvSpPr>
            <p:spPr bwMode="auto">
              <a:xfrm>
                <a:off x="1488" y="163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8247" name="Line 19"/>
              <p:cNvSpPr>
                <a:spLocks noChangeShapeType="1"/>
              </p:cNvSpPr>
              <p:nvPr/>
            </p:nvSpPr>
            <p:spPr bwMode="auto">
              <a:xfrm>
                <a:off x="1488" y="168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8237" name="Text Box 49"/>
            <p:cNvSpPr txBox="1">
              <a:spLocks noChangeArrowheads="1"/>
            </p:cNvSpPr>
            <p:nvPr/>
          </p:nvSpPr>
          <p:spPr bwMode="auto">
            <a:xfrm>
              <a:off x="1392" y="100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sp 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8238" name="Text Box 51"/>
            <p:cNvSpPr txBox="1">
              <a:spLocks noChangeArrowheads="1"/>
            </p:cNvSpPr>
            <p:nvPr/>
          </p:nvSpPr>
          <p:spPr bwMode="auto">
            <a:xfrm>
              <a:off x="1536" y="158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</p:grpSp>
      <p:grpSp>
        <p:nvGrpSpPr>
          <p:cNvPr id="8198" name="Group 55"/>
          <p:cNvGrpSpPr>
            <a:grpSpLocks/>
          </p:cNvGrpSpPr>
          <p:nvPr/>
        </p:nvGrpSpPr>
        <p:grpSpPr bwMode="auto">
          <a:xfrm>
            <a:off x="3962400" y="1600200"/>
            <a:ext cx="2209800" cy="1662113"/>
            <a:chOff x="2736" y="960"/>
            <a:chExt cx="1392" cy="1047"/>
          </a:xfrm>
        </p:grpSpPr>
        <p:grpSp>
          <p:nvGrpSpPr>
            <p:cNvPr id="8221" name="Group 40"/>
            <p:cNvGrpSpPr>
              <a:grpSpLocks/>
            </p:cNvGrpSpPr>
            <p:nvPr/>
          </p:nvGrpSpPr>
          <p:grpSpPr bwMode="auto">
            <a:xfrm>
              <a:off x="2736" y="960"/>
              <a:ext cx="1152" cy="1047"/>
              <a:chOff x="2880" y="960"/>
              <a:chExt cx="1152" cy="1047"/>
            </a:xfrm>
          </p:grpSpPr>
          <p:sp>
            <p:nvSpPr>
              <p:cNvPr id="8225" name="Text Box 22"/>
              <p:cNvSpPr txBox="1">
                <a:spLocks noChangeArrowheads="1"/>
              </p:cNvSpPr>
              <p:nvPr/>
            </p:nvSpPr>
            <p:spPr bwMode="auto">
              <a:xfrm>
                <a:off x="3312" y="129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N</a:t>
                </a:r>
                <a:endParaRPr lang="ru-RU" sz="2800"/>
              </a:p>
            </p:txBody>
          </p:sp>
          <p:sp>
            <p:nvSpPr>
              <p:cNvPr id="8226" name="Text Box 23"/>
              <p:cNvSpPr txBox="1">
                <a:spLocks noChangeArrowheads="1"/>
              </p:cNvSpPr>
              <p:nvPr/>
            </p:nvSpPr>
            <p:spPr bwMode="auto">
              <a:xfrm>
                <a:off x="3744" y="96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O</a:t>
                </a:r>
                <a:endParaRPr lang="ru-RU" sz="2800"/>
              </a:p>
            </p:txBody>
          </p:sp>
          <p:sp>
            <p:nvSpPr>
              <p:cNvPr id="8227" name="Text Box 24"/>
              <p:cNvSpPr txBox="1">
                <a:spLocks noChangeArrowheads="1"/>
              </p:cNvSpPr>
              <p:nvPr/>
            </p:nvSpPr>
            <p:spPr bwMode="auto">
              <a:xfrm>
                <a:off x="2880" y="1296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sz="2800"/>
                  <a:t>H</a:t>
                </a:r>
                <a:endParaRPr lang="ru-RU" sz="2800"/>
              </a:p>
            </p:txBody>
          </p:sp>
          <p:sp>
            <p:nvSpPr>
              <p:cNvPr id="8228" name="Text Box 25"/>
              <p:cNvSpPr txBox="1">
                <a:spLocks noChangeArrowheads="1"/>
              </p:cNvSpPr>
              <p:nvPr/>
            </p:nvSpPr>
            <p:spPr bwMode="auto">
              <a:xfrm>
                <a:off x="3744" y="168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/>
                  <a:t>O</a:t>
                </a:r>
                <a:endParaRPr lang="ru-RU" sz="2800"/>
              </a:p>
            </p:txBody>
          </p:sp>
          <p:sp>
            <p:nvSpPr>
              <p:cNvPr id="8229" name="Line 32"/>
              <p:cNvSpPr>
                <a:spLocks noChangeShapeType="1"/>
              </p:cNvSpPr>
              <p:nvPr/>
            </p:nvSpPr>
            <p:spPr bwMode="auto">
              <a:xfrm>
                <a:off x="3168" y="148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grpSp>
            <p:nvGrpSpPr>
              <p:cNvPr id="8230" name="Group 36"/>
              <p:cNvGrpSpPr>
                <a:grpSpLocks/>
              </p:cNvGrpSpPr>
              <p:nvPr/>
            </p:nvGrpSpPr>
            <p:grpSpPr bwMode="auto">
              <a:xfrm rot="-2765786">
                <a:off x="3528" y="1272"/>
                <a:ext cx="288" cy="48"/>
                <a:chOff x="3552" y="1440"/>
                <a:chExt cx="288" cy="48"/>
              </a:xfrm>
            </p:grpSpPr>
            <p:sp>
              <p:nvSpPr>
                <p:cNvPr id="8234" name="Line 34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35" name="Line 35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8231" name="Group 37"/>
              <p:cNvGrpSpPr>
                <a:grpSpLocks/>
              </p:cNvGrpSpPr>
              <p:nvPr/>
            </p:nvGrpSpPr>
            <p:grpSpPr bwMode="auto">
              <a:xfrm rot="3132614">
                <a:off x="3528" y="1608"/>
                <a:ext cx="288" cy="48"/>
                <a:chOff x="3552" y="1440"/>
                <a:chExt cx="288" cy="48"/>
              </a:xfrm>
            </p:grpSpPr>
            <p:sp>
              <p:nvSpPr>
                <p:cNvPr id="8232" name="Line 38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33" name="Line 39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</p:grpSp>
        <p:sp>
          <p:nvSpPr>
            <p:cNvPr id="8222" name="Text Box 50"/>
            <p:cNvSpPr txBox="1">
              <a:spLocks noChangeArrowheads="1"/>
            </p:cNvSpPr>
            <p:nvPr/>
          </p:nvSpPr>
          <p:spPr bwMode="auto">
            <a:xfrm>
              <a:off x="2880" y="1056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i="1"/>
                <a:t>sp </a:t>
              </a:r>
              <a:r>
                <a:rPr lang="en-US" baseline="30000"/>
                <a:t>2</a:t>
              </a:r>
              <a:endParaRPr lang="ru-RU" baseline="30000"/>
            </a:p>
          </p:txBody>
        </p:sp>
        <p:sp>
          <p:nvSpPr>
            <p:cNvPr id="8223" name="Text Box 52"/>
            <p:cNvSpPr txBox="1">
              <a:spLocks noChangeArrowheads="1"/>
            </p:cNvSpPr>
            <p:nvPr/>
          </p:nvSpPr>
          <p:spPr bwMode="auto">
            <a:xfrm>
              <a:off x="3168" y="1680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8224" name="Text Box 53"/>
            <p:cNvSpPr txBox="1">
              <a:spLocks noChangeArrowheads="1"/>
            </p:cNvSpPr>
            <p:nvPr/>
          </p:nvSpPr>
          <p:spPr bwMode="auto">
            <a:xfrm>
              <a:off x="3648" y="1248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</p:grpSp>
      <p:sp>
        <p:nvSpPr>
          <p:cNvPr id="8199" name="Text Box 56"/>
          <p:cNvSpPr txBox="1">
            <a:spLocks noChangeArrowheads="1"/>
          </p:cNvSpPr>
          <p:nvPr/>
        </p:nvSpPr>
        <p:spPr bwMode="auto">
          <a:xfrm>
            <a:off x="762000" y="3429000"/>
            <a:ext cx="25908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–</a:t>
            </a:r>
            <a:r>
              <a:rPr lang="en-US"/>
              <a:t>ONO </a:t>
            </a:r>
            <a:r>
              <a:rPr lang="ru-RU"/>
              <a:t>(нитрито-)</a:t>
            </a:r>
          </a:p>
        </p:txBody>
      </p:sp>
      <p:sp>
        <p:nvSpPr>
          <p:cNvPr id="8200" name="Text Box 57"/>
          <p:cNvSpPr txBox="1">
            <a:spLocks noChangeArrowheads="1"/>
          </p:cNvSpPr>
          <p:nvPr/>
        </p:nvSpPr>
        <p:spPr bwMode="auto">
          <a:xfrm>
            <a:off x="3810000" y="3429000"/>
            <a:ext cx="2209800" cy="457200"/>
          </a:xfrm>
          <a:prstGeom prst="rect">
            <a:avLst/>
          </a:prstGeom>
          <a:solidFill>
            <a:srgbClr val="DDE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Tahoma" pitchFamily="34" charset="0"/>
              </a:rPr>
              <a:t>–</a:t>
            </a:r>
            <a:r>
              <a:rPr lang="en-US"/>
              <a:t>NO</a:t>
            </a:r>
            <a:r>
              <a:rPr lang="ru-RU" baseline="-25000"/>
              <a:t>2</a:t>
            </a:r>
            <a:r>
              <a:rPr lang="en-US"/>
              <a:t> </a:t>
            </a:r>
            <a:r>
              <a:rPr lang="ru-RU"/>
              <a:t>(нитро-)</a:t>
            </a:r>
          </a:p>
        </p:txBody>
      </p:sp>
      <p:sp>
        <p:nvSpPr>
          <p:cNvPr id="8201" name="Text Box 93"/>
          <p:cNvSpPr txBox="1">
            <a:spLocks noChangeArrowheads="1"/>
          </p:cNvSpPr>
          <p:nvPr/>
        </p:nvSpPr>
        <p:spPr bwMode="auto">
          <a:xfrm>
            <a:off x="7086600" y="3733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i="1"/>
              <a:t>sp </a:t>
            </a:r>
            <a:r>
              <a:rPr lang="en-US" baseline="30000"/>
              <a:t>2</a:t>
            </a:r>
            <a:endParaRPr lang="ru-RU" baseline="30000"/>
          </a:p>
        </p:txBody>
      </p:sp>
      <p:grpSp>
        <p:nvGrpSpPr>
          <p:cNvPr id="8202" name="Group 96"/>
          <p:cNvGrpSpPr>
            <a:grpSpLocks/>
          </p:cNvGrpSpPr>
          <p:nvPr/>
        </p:nvGrpSpPr>
        <p:grpSpPr bwMode="auto">
          <a:xfrm>
            <a:off x="6400800" y="1752600"/>
            <a:ext cx="2514600" cy="2058988"/>
            <a:chOff x="4080" y="1295"/>
            <a:chExt cx="1584" cy="1297"/>
          </a:xfrm>
        </p:grpSpPr>
        <p:grpSp>
          <p:nvGrpSpPr>
            <p:cNvPr id="8203" name="Group 90"/>
            <p:cNvGrpSpPr>
              <a:grpSpLocks/>
            </p:cNvGrpSpPr>
            <p:nvPr/>
          </p:nvGrpSpPr>
          <p:grpSpPr bwMode="auto">
            <a:xfrm>
              <a:off x="4128" y="1295"/>
              <a:ext cx="1200" cy="1192"/>
              <a:chOff x="4128" y="1295"/>
              <a:chExt cx="1200" cy="1192"/>
            </a:xfrm>
          </p:grpSpPr>
          <p:sp>
            <p:nvSpPr>
              <p:cNvPr id="8206" name="Text Box 59"/>
              <p:cNvSpPr txBox="1">
                <a:spLocks noChangeArrowheads="1"/>
              </p:cNvSpPr>
              <p:nvPr/>
            </p:nvSpPr>
            <p:spPr bwMode="auto">
              <a:xfrm>
                <a:off x="4608" y="1833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800"/>
                  <a:t>N</a:t>
                </a:r>
                <a:endParaRPr lang="ru-RU" sz="2800"/>
              </a:p>
            </p:txBody>
          </p:sp>
          <p:grpSp>
            <p:nvGrpSpPr>
              <p:cNvPr id="8207" name="Group 60"/>
              <p:cNvGrpSpPr>
                <a:grpSpLocks/>
              </p:cNvGrpSpPr>
              <p:nvPr/>
            </p:nvGrpSpPr>
            <p:grpSpPr bwMode="auto">
              <a:xfrm rot="75324">
                <a:off x="4607" y="1295"/>
                <a:ext cx="240" cy="576"/>
                <a:chOff x="1199" y="1150"/>
                <a:chExt cx="384" cy="1044"/>
              </a:xfrm>
            </p:grpSpPr>
            <p:grpSp>
              <p:nvGrpSpPr>
                <p:cNvPr id="8216" name="Group 61"/>
                <p:cNvGrpSpPr>
                  <a:grpSpLocks/>
                </p:cNvGrpSpPr>
                <p:nvPr/>
              </p:nvGrpSpPr>
              <p:grpSpPr bwMode="auto">
                <a:xfrm rot="5339572">
                  <a:off x="869" y="1480"/>
                  <a:ext cx="1044" cy="384"/>
                  <a:chOff x="1056" y="1920"/>
                  <a:chExt cx="1296" cy="480"/>
                </a:xfrm>
              </p:grpSpPr>
              <p:sp>
                <p:nvSpPr>
                  <p:cNvPr id="8254" name="Freeform 62"/>
                  <p:cNvSpPr>
                    <a:spLocks/>
                  </p:cNvSpPr>
                  <p:nvPr/>
                </p:nvSpPr>
                <p:spPr bwMode="auto">
                  <a:xfrm>
                    <a:off x="1055" y="1926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8255" name="Freeform 63"/>
                  <p:cNvSpPr>
                    <a:spLocks/>
                  </p:cNvSpPr>
                  <p:nvPr/>
                </p:nvSpPr>
                <p:spPr bwMode="auto">
                  <a:xfrm flipV="1">
                    <a:off x="1050" y="2160"/>
                    <a:ext cx="1296" cy="240"/>
                  </a:xfrm>
                  <a:custGeom>
                    <a:avLst/>
                    <a:gdLst/>
                    <a:ahLst/>
                    <a:cxnLst>
                      <a:cxn ang="0">
                        <a:pos x="0" y="240"/>
                      </a:cxn>
                      <a:cxn ang="0">
                        <a:pos x="336" y="0"/>
                      </a:cxn>
                      <a:cxn ang="0">
                        <a:pos x="1296" y="240"/>
                      </a:cxn>
                    </a:cxnLst>
                    <a:rect l="0" t="0" r="r" b="b"/>
                    <a:pathLst>
                      <a:path w="1296" h="240">
                        <a:moveTo>
                          <a:pt x="0" y="240"/>
                        </a:moveTo>
                        <a:cubicBezTo>
                          <a:pt x="60" y="120"/>
                          <a:pt x="120" y="0"/>
                          <a:pt x="336" y="0"/>
                        </a:cubicBezTo>
                        <a:cubicBezTo>
                          <a:pt x="552" y="0"/>
                          <a:pt x="1136" y="200"/>
                          <a:pt x="1296" y="24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chemeClr val="bg2"/>
                      </a:gs>
                      <a:gs pos="50000">
                        <a:srgbClr val="FFFFFF"/>
                      </a:gs>
                      <a:gs pos="100000">
                        <a:schemeClr val="bg2"/>
                      </a:gs>
                    </a:gsLst>
                    <a:lin ang="5400000" scaled="1"/>
                  </a:gradFill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8217" name="Line 64"/>
                <p:cNvSpPr>
                  <a:spLocks noChangeShapeType="1"/>
                </p:cNvSpPr>
                <p:nvPr/>
              </p:nvSpPr>
              <p:spPr bwMode="auto">
                <a:xfrm>
                  <a:off x="1344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1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440" y="1344"/>
                  <a:ext cx="0" cy="384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 type="triangle" w="med" len="med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8208" name="Group 82"/>
              <p:cNvGrpSpPr>
                <a:grpSpLocks/>
              </p:cNvGrpSpPr>
              <p:nvPr/>
            </p:nvGrpSpPr>
            <p:grpSpPr bwMode="auto">
              <a:xfrm rot="-2332291">
                <a:off x="4368" y="2160"/>
                <a:ext cx="288" cy="48"/>
                <a:chOff x="3552" y="1440"/>
                <a:chExt cx="288" cy="48"/>
              </a:xfrm>
            </p:grpSpPr>
            <p:sp>
              <p:nvSpPr>
                <p:cNvPr id="8214" name="Line 83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15" name="Line 84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grpSp>
            <p:nvGrpSpPr>
              <p:cNvPr id="8209" name="Group 85"/>
              <p:cNvGrpSpPr>
                <a:grpSpLocks/>
              </p:cNvGrpSpPr>
              <p:nvPr/>
            </p:nvGrpSpPr>
            <p:grpSpPr bwMode="auto">
              <a:xfrm rot="2332291" flipH="1">
                <a:off x="4800" y="2160"/>
                <a:ext cx="288" cy="48"/>
                <a:chOff x="3552" y="1440"/>
                <a:chExt cx="288" cy="48"/>
              </a:xfrm>
            </p:grpSpPr>
            <p:sp>
              <p:nvSpPr>
                <p:cNvPr id="8212" name="Line 86"/>
                <p:cNvSpPr>
                  <a:spLocks noChangeShapeType="1"/>
                </p:cNvSpPr>
                <p:nvPr/>
              </p:nvSpPr>
              <p:spPr bwMode="auto">
                <a:xfrm>
                  <a:off x="3552" y="1440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8213" name="Line 87"/>
                <p:cNvSpPr>
                  <a:spLocks noChangeShapeType="1"/>
                </p:cNvSpPr>
                <p:nvPr/>
              </p:nvSpPr>
              <p:spPr bwMode="auto">
                <a:xfrm>
                  <a:off x="3552" y="1488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8210" name="Text Box 88"/>
              <p:cNvSpPr txBox="1">
                <a:spLocks noChangeArrowheads="1"/>
              </p:cNvSpPr>
              <p:nvPr/>
            </p:nvSpPr>
            <p:spPr bwMode="auto">
              <a:xfrm>
                <a:off x="4128" y="2160"/>
                <a:ext cx="3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800"/>
                  <a:t>O</a:t>
                </a:r>
                <a:endParaRPr lang="ru-RU" sz="2800"/>
              </a:p>
            </p:txBody>
          </p:sp>
          <p:sp>
            <p:nvSpPr>
              <p:cNvPr id="8211" name="Text Box 89"/>
              <p:cNvSpPr txBox="1">
                <a:spLocks noChangeArrowheads="1"/>
              </p:cNvSpPr>
              <p:nvPr/>
            </p:nvSpPr>
            <p:spPr bwMode="auto">
              <a:xfrm>
                <a:off x="5040" y="2160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2800"/>
                  <a:t>O</a:t>
                </a:r>
                <a:endParaRPr lang="ru-RU" sz="2800"/>
              </a:p>
            </p:txBody>
          </p:sp>
        </p:grpSp>
        <p:sp>
          <p:nvSpPr>
            <p:cNvPr id="8204" name="AutoShape 94"/>
            <p:cNvSpPr>
              <a:spLocks noChangeArrowheads="1"/>
            </p:cNvSpPr>
            <p:nvPr/>
          </p:nvSpPr>
          <p:spPr bwMode="auto">
            <a:xfrm>
              <a:off x="4080" y="1392"/>
              <a:ext cx="1344" cy="1200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5" name="Text Box 95"/>
            <p:cNvSpPr txBox="1">
              <a:spLocks noChangeArrowheads="1"/>
            </p:cNvSpPr>
            <p:nvPr/>
          </p:nvSpPr>
          <p:spPr bwMode="auto">
            <a:xfrm>
              <a:off x="5424" y="1344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rgbClr val="FF0066"/>
                  </a:solidFill>
                  <a:cs typeface="Tahoma" pitchFamily="34" charset="0"/>
                </a:rPr>
                <a:t>–</a:t>
              </a:r>
              <a:endParaRPr lang="ru-RU">
                <a:solidFill>
                  <a:srgbClr val="FF0066"/>
                </a:solidFill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838200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Окислительно-восстановительные свойства</a:t>
            </a:r>
          </a:p>
        </p:txBody>
      </p:sp>
      <p:sp>
        <p:nvSpPr>
          <p:cNvPr id="921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724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i="1" smtClean="0"/>
              <a:t> </a:t>
            </a:r>
            <a:r>
              <a:rPr lang="ru-RU" sz="2800" i="1" smtClean="0">
                <a:cs typeface="Times New Roman" pitchFamily="18" charset="0"/>
              </a:rPr>
              <a:t>Окислительные свойства</a:t>
            </a:r>
            <a:endParaRPr lang="ru-RU" sz="2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рН </a:t>
            </a:r>
            <a:r>
              <a:rPr lang="ru-RU" sz="2800" smtClean="0">
                <a:cs typeface="Tahoma" pitchFamily="34" charset="0"/>
              </a:rPr>
              <a:t>&gt;</a:t>
            </a:r>
            <a:r>
              <a:rPr lang="ru-RU" sz="2800" smtClean="0"/>
              <a:t> 7</a:t>
            </a:r>
            <a:r>
              <a:rPr lang="ru-RU" sz="2800" smtClean="0">
                <a:cs typeface="Times New Roman" pitchFamily="18" charset="0"/>
              </a:rPr>
              <a:t>: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baseline="30000" smtClean="0">
                <a:cs typeface="Times New Roman" pitchFamily="18" charset="0"/>
              </a:rPr>
              <a:t>–</a:t>
            </a:r>
            <a:r>
              <a:rPr lang="ru-RU" sz="2800" smtClean="0">
                <a:cs typeface="Times New Roman" pitchFamily="18" charset="0"/>
              </a:rPr>
              <a:t>+ </a:t>
            </a:r>
            <a:r>
              <a:rPr lang="en-US" sz="2800" smtClean="0">
                <a:cs typeface="Times New Roman" pitchFamily="18" charset="0"/>
              </a:rPr>
              <a:t>H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O</a:t>
            </a:r>
            <a:r>
              <a:rPr lang="ru-RU" sz="2800" smtClean="0">
                <a:cs typeface="Times New Roman" pitchFamily="18" charset="0"/>
              </a:rPr>
              <a:t> +</a:t>
            </a:r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2</a:t>
            </a:r>
            <a:r>
              <a:rPr lang="en-US" sz="2800" i="1" smtClean="0">
                <a:cs typeface="Times New Roman" pitchFamily="18" charset="0"/>
              </a:rPr>
              <a:t>e</a:t>
            </a:r>
            <a:r>
              <a:rPr lang="ru-RU" sz="2800" i="1" smtClean="0"/>
              <a:t> 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smtClean="0">
                <a:cs typeface="Times New Roman" pitchFamily="18" charset="0"/>
              </a:rPr>
              <a:t> =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ru-RU" sz="2800" smtClean="0">
                <a:cs typeface="Times New Roman" pitchFamily="18" charset="0"/>
              </a:rPr>
              <a:t> + 2</a:t>
            </a:r>
            <a:r>
              <a:rPr lang="en-US" sz="2800" smtClean="0">
                <a:cs typeface="Times New Roman" pitchFamily="18" charset="0"/>
              </a:rPr>
              <a:t>OH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smtClean="0">
                <a:cs typeface="Times New Roman" pitchFamily="18" charset="0"/>
              </a:rPr>
              <a:t>; </a:t>
            </a:r>
            <a:endParaRPr lang="ru-RU" sz="2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800" smtClean="0">
                <a:solidFill>
                  <a:srgbClr val="FF0066"/>
                </a:solidFill>
                <a:cs typeface="Times New Roman" pitchFamily="18" charset="0"/>
              </a:rPr>
              <a:t> = –0,45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рН </a:t>
            </a:r>
            <a:r>
              <a:rPr lang="ru-RU" sz="2800" smtClean="0">
                <a:cs typeface="Tahoma" pitchFamily="34" charset="0"/>
              </a:rPr>
              <a:t>&lt;</a:t>
            </a:r>
            <a:r>
              <a:rPr lang="ru-RU" sz="2800" smtClean="0"/>
              <a:t> 7</a:t>
            </a:r>
            <a:r>
              <a:rPr lang="ru-RU" sz="2800" smtClean="0">
                <a:cs typeface="Times New Roman" pitchFamily="18" charset="0"/>
              </a:rPr>
              <a:t>: </a:t>
            </a:r>
            <a:r>
              <a:rPr lang="en-US" sz="2800" smtClean="0">
                <a:cs typeface="Times New Roman" pitchFamily="18" charset="0"/>
              </a:rPr>
              <a:t>HNO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smtClean="0">
                <a:cs typeface="Times New Roman" pitchFamily="18" charset="0"/>
              </a:rPr>
              <a:t> + </a:t>
            </a:r>
            <a:r>
              <a:rPr lang="en-US" sz="2800" smtClean="0">
                <a:cs typeface="Times New Roman" pitchFamily="18" charset="0"/>
              </a:rPr>
              <a:t>H</a:t>
            </a:r>
            <a:r>
              <a:rPr lang="ru-RU" sz="2800" baseline="30000" smtClean="0">
                <a:cs typeface="Times New Roman" pitchFamily="18" charset="0"/>
              </a:rPr>
              <a:t>+</a:t>
            </a:r>
            <a:r>
              <a:rPr lang="ru-RU" sz="2800" smtClean="0">
                <a:cs typeface="Times New Roman" pitchFamily="18" charset="0"/>
              </a:rPr>
              <a:t> +</a:t>
            </a:r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2</a:t>
            </a:r>
            <a:r>
              <a:rPr lang="en-US" sz="2800" i="1" smtClean="0">
                <a:cs typeface="Times New Roman" pitchFamily="18" charset="0"/>
              </a:rPr>
              <a:t>e</a:t>
            </a:r>
            <a:r>
              <a:rPr lang="ru-RU" sz="2800" i="1" smtClean="0"/>
              <a:t> 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smtClean="0">
                <a:cs typeface="Times New Roman" pitchFamily="18" charset="0"/>
              </a:rPr>
              <a:t> =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ru-RU" sz="2800" smtClean="0">
                <a:cs typeface="Times New Roman" pitchFamily="18" charset="0"/>
              </a:rPr>
              <a:t> + </a:t>
            </a:r>
            <a:r>
              <a:rPr lang="en-US" sz="2800" smtClean="0">
                <a:cs typeface="Times New Roman" pitchFamily="18" charset="0"/>
              </a:rPr>
              <a:t>H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O</a:t>
            </a:r>
            <a:r>
              <a:rPr lang="ru-RU" sz="2800" smtClean="0">
                <a:cs typeface="Times New Roman" pitchFamily="18" charset="0"/>
              </a:rPr>
              <a:t>; </a:t>
            </a:r>
            <a:endParaRPr lang="ru-RU" sz="2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en-US" sz="2800" smtClean="0">
                <a:solidFill>
                  <a:srgbClr val="FF0066"/>
                </a:solidFill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FF0066"/>
                </a:solidFill>
                <a:cs typeface="Times New Roman" pitchFamily="18" charset="0"/>
              </a:rPr>
              <a:t>= +1,00 В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i="1" smtClean="0"/>
              <a:t> </a:t>
            </a:r>
            <a:r>
              <a:rPr lang="ru-RU" sz="2800" i="1" smtClean="0">
                <a:cs typeface="Times New Roman" pitchFamily="18" charset="0"/>
              </a:rPr>
              <a:t>Восстановительные свойства</a:t>
            </a:r>
            <a:endParaRPr lang="ru-RU" sz="2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cs typeface="Tahoma" pitchFamily="34" charset="0"/>
              </a:rPr>
              <a:t>рН &gt; 7</a:t>
            </a:r>
            <a:r>
              <a:rPr lang="ru-RU" sz="2800" smtClean="0">
                <a:cs typeface="Times New Roman" pitchFamily="18" charset="0"/>
              </a:rPr>
              <a:t>: 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baseline="30000" smtClean="0">
                <a:cs typeface="Times New Roman" pitchFamily="18" charset="0"/>
              </a:rPr>
              <a:t>–</a:t>
            </a:r>
            <a:r>
              <a:rPr lang="ru-RU" sz="2800" smtClean="0">
                <a:cs typeface="Times New Roman" pitchFamily="18" charset="0"/>
              </a:rPr>
              <a:t> + 2</a:t>
            </a:r>
            <a:r>
              <a:rPr lang="en-US" sz="2800" smtClean="0">
                <a:cs typeface="Times New Roman" pitchFamily="18" charset="0"/>
              </a:rPr>
              <a:t>OH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smtClean="0">
                <a:cs typeface="Times New Roman" pitchFamily="18" charset="0"/>
              </a:rPr>
              <a:t> –</a:t>
            </a:r>
            <a:r>
              <a:rPr lang="ru-RU" sz="2800" smtClean="0"/>
              <a:t> </a:t>
            </a:r>
            <a:r>
              <a:rPr lang="ru-RU" sz="2800" smtClean="0">
                <a:cs typeface="Times New Roman" pitchFamily="18" charset="0"/>
              </a:rPr>
              <a:t>2</a:t>
            </a:r>
            <a:r>
              <a:rPr lang="en-US" sz="2800" i="1" smtClean="0">
                <a:cs typeface="Times New Roman" pitchFamily="18" charset="0"/>
              </a:rPr>
              <a:t>e</a:t>
            </a:r>
            <a:r>
              <a:rPr lang="ru-RU" sz="2800" i="1" smtClean="0"/>
              <a:t> 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smtClean="0">
                <a:cs typeface="Times New Roman" pitchFamily="18" charset="0"/>
              </a:rPr>
              <a:t> =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baseline="30000" smtClean="0">
                <a:cs typeface="Times New Roman" pitchFamily="18" charset="0"/>
              </a:rPr>
              <a:t>–</a:t>
            </a:r>
            <a:r>
              <a:rPr lang="ru-RU" sz="2800" smtClean="0">
                <a:cs typeface="Times New Roman" pitchFamily="18" charset="0"/>
              </a:rPr>
              <a:t> + </a:t>
            </a:r>
            <a:r>
              <a:rPr lang="en-US" sz="2800" smtClean="0">
                <a:cs typeface="Times New Roman" pitchFamily="18" charset="0"/>
              </a:rPr>
              <a:t>H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O</a:t>
            </a:r>
            <a:r>
              <a:rPr lang="ru-RU" sz="2800" smtClean="0">
                <a:cs typeface="Times New Roman" pitchFamily="18" charset="0"/>
              </a:rPr>
              <a:t>; </a:t>
            </a:r>
            <a:endParaRPr lang="ru-RU" sz="2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800" smtClean="0">
                <a:solidFill>
                  <a:srgbClr val="FF0066"/>
                </a:solidFill>
                <a:cs typeface="Times New Roman" pitchFamily="18" charset="0"/>
              </a:rPr>
              <a:t> = +0,01 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cs typeface="Tahoma" pitchFamily="34" charset="0"/>
              </a:rPr>
              <a:t>рН &lt; 7</a:t>
            </a:r>
            <a:r>
              <a:rPr lang="ru-RU" sz="2800" smtClean="0">
                <a:cs typeface="Times New Roman" pitchFamily="18" charset="0"/>
              </a:rPr>
              <a:t>: </a:t>
            </a:r>
            <a:r>
              <a:rPr lang="en-US" sz="2800" smtClean="0">
                <a:cs typeface="Times New Roman" pitchFamily="18" charset="0"/>
              </a:rPr>
              <a:t>HNO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ru-RU" sz="2800" smtClean="0">
                <a:cs typeface="Times New Roman" pitchFamily="18" charset="0"/>
              </a:rPr>
              <a:t> + </a:t>
            </a:r>
            <a:r>
              <a:rPr lang="en-US" sz="2800" smtClean="0">
                <a:cs typeface="Times New Roman" pitchFamily="18" charset="0"/>
              </a:rPr>
              <a:t>H</a:t>
            </a:r>
            <a:r>
              <a:rPr lang="ru-RU" sz="2800" baseline="-30000" smtClean="0">
                <a:cs typeface="Times New Roman" pitchFamily="18" charset="0"/>
              </a:rPr>
              <a:t>2</a:t>
            </a:r>
            <a:r>
              <a:rPr lang="en-US" sz="2800" smtClean="0">
                <a:cs typeface="Times New Roman" pitchFamily="18" charset="0"/>
              </a:rPr>
              <a:t>O</a:t>
            </a:r>
            <a:r>
              <a:rPr lang="ru-RU" sz="2800" smtClean="0">
                <a:cs typeface="Times New Roman" pitchFamily="18" charset="0"/>
              </a:rPr>
              <a:t> – 2</a:t>
            </a:r>
            <a:r>
              <a:rPr lang="en-US" sz="2800" i="1" smtClean="0">
                <a:cs typeface="Times New Roman" pitchFamily="18" charset="0"/>
              </a:rPr>
              <a:t>e</a:t>
            </a:r>
            <a:r>
              <a:rPr lang="ru-RU" sz="2800" i="1" smtClean="0"/>
              <a:t> </a:t>
            </a:r>
            <a:r>
              <a:rPr lang="ru-RU" sz="28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800" smtClean="0">
                <a:cs typeface="Times New Roman" pitchFamily="18" charset="0"/>
              </a:rPr>
              <a:t> = </a:t>
            </a:r>
            <a:r>
              <a:rPr lang="en-US" sz="2800" smtClean="0">
                <a:cs typeface="Times New Roman" pitchFamily="18" charset="0"/>
              </a:rPr>
              <a:t>NO</a:t>
            </a:r>
            <a:r>
              <a:rPr lang="ru-RU" sz="2800" baseline="-30000" smtClean="0">
                <a:cs typeface="Times New Roman" pitchFamily="18" charset="0"/>
              </a:rPr>
              <a:t>3</a:t>
            </a:r>
            <a:r>
              <a:rPr lang="ru-RU" sz="2800" baseline="30000" smtClean="0">
                <a:cs typeface="Times New Roman" pitchFamily="18" charset="0"/>
              </a:rPr>
              <a:t>–</a:t>
            </a:r>
            <a:r>
              <a:rPr lang="ru-RU" sz="2800" smtClean="0">
                <a:cs typeface="Times New Roman" pitchFamily="18" charset="0"/>
              </a:rPr>
              <a:t> +3</a:t>
            </a:r>
            <a:r>
              <a:rPr lang="en-US" sz="2800" smtClean="0">
                <a:cs typeface="Times New Roman" pitchFamily="18" charset="0"/>
              </a:rPr>
              <a:t>H</a:t>
            </a:r>
            <a:r>
              <a:rPr lang="ru-RU" sz="2800" baseline="30000" smtClean="0">
                <a:cs typeface="Times New Roman" pitchFamily="18" charset="0"/>
              </a:rPr>
              <a:t>+</a:t>
            </a:r>
            <a:r>
              <a:rPr lang="ru-RU" sz="2800" smtClean="0">
                <a:cs typeface="Times New Roman" pitchFamily="18" charset="0"/>
              </a:rPr>
              <a:t>; </a:t>
            </a:r>
            <a:endParaRPr lang="ru-RU" sz="28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</a:t>
            </a:r>
            <a:r>
              <a:rPr lang="ru-RU" sz="2800" smtClean="0">
                <a:solidFill>
                  <a:srgbClr val="FF0066"/>
                </a:solidFill>
                <a:cs typeface="Times New Roman" pitchFamily="18" charset="0"/>
              </a:rPr>
              <a:t> = +0,93 В</a:t>
            </a:r>
            <a:endParaRPr lang="ru-RU" sz="2800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cs typeface="Times New Roman" pitchFamily="18" charset="0"/>
              </a:rPr>
              <a:t>Диоксид азота </a:t>
            </a:r>
            <a:r>
              <a:rPr lang="ru-RU" smtClean="0">
                <a:cs typeface="Tahoma" pitchFamily="34" charset="0"/>
              </a:rPr>
              <a:t>·</a:t>
            </a:r>
            <a:r>
              <a:rPr lang="ru-RU" smtClean="0">
                <a:cs typeface="Times New Roman" pitchFamily="18" charset="0"/>
              </a:rPr>
              <a:t>NO</a:t>
            </a:r>
            <a:r>
              <a:rPr lang="ru-RU" baseline="-30000" smtClean="0">
                <a:cs typeface="Times New Roman" pitchFamily="18" charset="0"/>
              </a:rPr>
              <a:t>2</a:t>
            </a:r>
            <a:r>
              <a:rPr lang="ru-RU" smtClean="0">
                <a:cs typeface="Times New Roman" pitchFamily="18" charset="0"/>
              </a:rPr>
              <a:t> </a:t>
            </a:r>
          </a:p>
        </p:txBody>
      </p:sp>
      <p:sp>
        <p:nvSpPr>
          <p:cNvPr id="10243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600200"/>
            <a:ext cx="4572000" cy="43434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sz="2400" smtClean="0"/>
              <a:t>  2</a:t>
            </a:r>
            <a:r>
              <a:rPr lang="ru-RU" sz="2400" smtClean="0">
                <a:cs typeface="Times New Roman" pitchFamily="18" charset="0"/>
              </a:rPr>
              <a:t>NO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/>
              <a:t> </a:t>
            </a:r>
            <a:r>
              <a:rPr lang="ru-RU" sz="2400" smtClean="0">
                <a:sym typeface="Wingdings 3" pitchFamily="18" charset="2"/>
              </a:rPr>
              <a:t></a:t>
            </a:r>
            <a:r>
              <a:rPr lang="ru-RU" sz="2400" smtClean="0">
                <a:cs typeface="Times New Roman" pitchFamily="18" charset="0"/>
              </a:rPr>
              <a:t> N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baseline="-30000" smtClean="0">
                <a:cs typeface="Times New Roman" pitchFamily="18" charset="0"/>
              </a:rPr>
              <a:t>4</a:t>
            </a:r>
            <a:r>
              <a:rPr lang="ru-RU" sz="2400" smtClean="0">
                <a:cs typeface="Times New Roman" pitchFamily="18" charset="0"/>
              </a:rPr>
              <a:t> </a:t>
            </a: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ru-RU" sz="1600" smtClean="0"/>
              <a:t>       бурый газ </a:t>
            </a:r>
            <a:r>
              <a:rPr lang="ru-RU" sz="1600" smtClean="0">
                <a:sym typeface="Wingdings 3" pitchFamily="18" charset="2"/>
              </a:rPr>
              <a:t></a:t>
            </a:r>
            <a:r>
              <a:rPr lang="ru-RU" sz="1600" smtClean="0"/>
              <a:t> бесцв. жидк.</a:t>
            </a:r>
          </a:p>
          <a:p>
            <a:pPr eaLnBrk="1" hangingPunct="1"/>
            <a:r>
              <a:rPr lang="ru-RU" sz="2400" smtClean="0">
                <a:cs typeface="Times New Roman" pitchFamily="18" charset="0"/>
              </a:rPr>
              <a:t>N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O</a:t>
            </a:r>
            <a:r>
              <a:rPr lang="ru-RU" sz="2400" baseline="-30000" smtClean="0">
                <a:cs typeface="Times New Roman" pitchFamily="18" charset="0"/>
              </a:rPr>
              <a:t>4</a:t>
            </a:r>
            <a:r>
              <a:rPr lang="ru-RU" sz="2400" baseline="-30000" smtClean="0"/>
              <a:t>(ж)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>
                <a:sym typeface="Wingdings 3" pitchFamily="18" charset="2"/>
              </a:rPr>
              <a:t></a:t>
            </a:r>
            <a:r>
              <a:rPr lang="ru-RU" sz="2400" smtClean="0">
                <a:cs typeface="Times New Roman" pitchFamily="18" charset="0"/>
              </a:rPr>
              <a:t> (NO</a:t>
            </a:r>
            <a:r>
              <a:rPr lang="ru-RU" sz="2400" baseline="30000" smtClean="0">
                <a:cs typeface="Times New Roman" pitchFamily="18" charset="0"/>
              </a:rPr>
              <a:t>+</a:t>
            </a:r>
            <a:r>
              <a:rPr lang="ru-RU" sz="2400" smtClean="0">
                <a:cs typeface="Times New Roman" pitchFamily="18" charset="0"/>
              </a:rPr>
              <a:t>)(NO</a:t>
            </a:r>
            <a:r>
              <a:rPr lang="ru-RU" sz="2400" baseline="-30000" smtClean="0">
                <a:cs typeface="Times New Roman" pitchFamily="18" charset="0"/>
              </a:rPr>
              <a:t>3</a:t>
            </a:r>
            <a:r>
              <a:rPr lang="ru-RU" sz="2400" baseline="3000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lang="ru-RU" sz="2400" smtClean="0">
                <a:cs typeface="Times New Roman" pitchFamily="18" charset="0"/>
              </a:rPr>
              <a:t>)</a:t>
            </a: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r>
              <a:rPr lang="ru-RU" sz="2400" smtClean="0"/>
              <a:t>Дисмутация: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3N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 + 2H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= 4HNO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+ 2NO</a:t>
            </a: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3NO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= 2HNO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+ NO</a:t>
            </a:r>
            <a:endParaRPr lang="ru-RU" sz="2400" smtClean="0"/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  <a:p>
            <a:pPr eaLnBrk="1" hangingPunct="1"/>
            <a:r>
              <a:rPr lang="en-US" sz="2400" smtClean="0">
                <a:cs typeface="Times New Roman" pitchFamily="18" charset="0"/>
              </a:rPr>
              <a:t>2NO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+ 2KOH = </a:t>
            </a:r>
            <a:endParaRPr lang="ru-RU" sz="2400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z="2400" smtClean="0"/>
              <a:t>= </a:t>
            </a:r>
            <a:r>
              <a:rPr lang="en-US" sz="2400" smtClean="0">
                <a:cs typeface="Times New Roman" pitchFamily="18" charset="0"/>
              </a:rPr>
              <a:t>KNO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+ KNO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endParaRPr lang="ru-RU" sz="2400" smtClean="0"/>
          </a:p>
        </p:txBody>
      </p:sp>
      <p:grpSp>
        <p:nvGrpSpPr>
          <p:cNvPr id="10244" name="Group 53"/>
          <p:cNvGrpSpPr>
            <a:grpSpLocks/>
          </p:cNvGrpSpPr>
          <p:nvPr/>
        </p:nvGrpSpPr>
        <p:grpSpPr bwMode="auto">
          <a:xfrm>
            <a:off x="609600" y="4114800"/>
            <a:ext cx="2971800" cy="1219200"/>
            <a:chOff x="672" y="2544"/>
            <a:chExt cx="1872" cy="768"/>
          </a:xfrm>
        </p:grpSpPr>
        <p:sp>
          <p:nvSpPr>
            <p:cNvPr id="10265" name="Text Box 31"/>
            <p:cNvSpPr txBox="1">
              <a:spLocks noChangeArrowheads="1"/>
            </p:cNvSpPr>
            <p:nvPr/>
          </p:nvSpPr>
          <p:spPr bwMode="auto">
            <a:xfrm>
              <a:off x="1920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800"/>
                <a:t>O</a:t>
              </a:r>
              <a:endParaRPr lang="ru-RU" sz="2800"/>
            </a:p>
          </p:txBody>
        </p:sp>
        <p:sp>
          <p:nvSpPr>
            <p:cNvPr id="10266" name="Text Box 32"/>
            <p:cNvSpPr txBox="1">
              <a:spLocks noChangeArrowheads="1"/>
            </p:cNvSpPr>
            <p:nvPr/>
          </p:nvSpPr>
          <p:spPr bwMode="auto">
            <a:xfrm>
              <a:off x="672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800"/>
                <a:t>O</a:t>
              </a:r>
              <a:endParaRPr lang="ru-RU" sz="2800"/>
            </a:p>
          </p:txBody>
        </p:sp>
        <p:sp>
          <p:nvSpPr>
            <p:cNvPr id="10267" name="Text Box 33"/>
            <p:cNvSpPr txBox="1">
              <a:spLocks noChangeArrowheads="1"/>
            </p:cNvSpPr>
            <p:nvPr/>
          </p:nvSpPr>
          <p:spPr bwMode="auto">
            <a:xfrm>
              <a:off x="1296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800"/>
                <a:t>N</a:t>
              </a:r>
              <a:endParaRPr lang="ru-RU" sz="2800"/>
            </a:p>
          </p:txBody>
        </p:sp>
        <p:grpSp>
          <p:nvGrpSpPr>
            <p:cNvPr id="10268" name="Group 36"/>
            <p:cNvGrpSpPr>
              <a:grpSpLocks/>
            </p:cNvGrpSpPr>
            <p:nvPr/>
          </p:nvGrpSpPr>
          <p:grpSpPr bwMode="auto">
            <a:xfrm>
              <a:off x="1008" y="2880"/>
              <a:ext cx="384" cy="48"/>
              <a:chOff x="1008" y="2880"/>
              <a:chExt cx="384" cy="48"/>
            </a:xfrm>
          </p:grpSpPr>
          <p:sp>
            <p:nvSpPr>
              <p:cNvPr id="10276" name="Line 34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277" name="Line 35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269" name="Group 37"/>
            <p:cNvGrpSpPr>
              <a:grpSpLocks/>
            </p:cNvGrpSpPr>
            <p:nvPr/>
          </p:nvGrpSpPr>
          <p:grpSpPr bwMode="auto">
            <a:xfrm>
              <a:off x="1632" y="2880"/>
              <a:ext cx="384" cy="48"/>
              <a:chOff x="1008" y="2880"/>
              <a:chExt cx="384" cy="48"/>
            </a:xfrm>
          </p:grpSpPr>
          <p:sp>
            <p:nvSpPr>
              <p:cNvPr id="10274" name="Line 38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275" name="Line 39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0270" name="AutoShape 47"/>
            <p:cNvSpPr>
              <a:spLocks noChangeArrowheads="1"/>
            </p:cNvSpPr>
            <p:nvPr/>
          </p:nvSpPr>
          <p:spPr bwMode="auto">
            <a:xfrm>
              <a:off x="768" y="2640"/>
              <a:ext cx="1536" cy="672"/>
            </a:xfrm>
            <a:prstGeom prst="bracketPair">
              <a:avLst>
                <a:gd name="adj" fmla="val 16667"/>
              </a:avLst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Text Box 48"/>
            <p:cNvSpPr txBox="1">
              <a:spLocks noChangeArrowheads="1"/>
            </p:cNvSpPr>
            <p:nvPr/>
          </p:nvSpPr>
          <p:spPr bwMode="auto">
            <a:xfrm>
              <a:off x="2256" y="254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</a:rPr>
                <a:t>+</a:t>
              </a:r>
              <a:endParaRPr lang="ru-RU">
                <a:solidFill>
                  <a:srgbClr val="FF0066"/>
                </a:solidFill>
              </a:endParaRPr>
            </a:p>
          </p:txBody>
        </p:sp>
        <p:sp>
          <p:nvSpPr>
            <p:cNvPr id="10272" name="Text Box 49"/>
            <p:cNvSpPr txBox="1">
              <a:spLocks noChangeArrowheads="1"/>
            </p:cNvSpPr>
            <p:nvPr/>
          </p:nvSpPr>
          <p:spPr bwMode="auto">
            <a:xfrm>
              <a:off x="1008" y="302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10273" name="Text Box 50"/>
            <p:cNvSpPr txBox="1">
              <a:spLocks noChangeArrowheads="1"/>
            </p:cNvSpPr>
            <p:nvPr/>
          </p:nvSpPr>
          <p:spPr bwMode="auto">
            <a:xfrm>
              <a:off x="1584" y="3024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</p:grpSp>
      <p:grpSp>
        <p:nvGrpSpPr>
          <p:cNvPr id="10245" name="Group 60"/>
          <p:cNvGrpSpPr>
            <a:grpSpLocks/>
          </p:cNvGrpSpPr>
          <p:nvPr/>
        </p:nvGrpSpPr>
        <p:grpSpPr bwMode="auto">
          <a:xfrm>
            <a:off x="685800" y="1600200"/>
            <a:ext cx="2362200" cy="2500313"/>
            <a:chOff x="432" y="1008"/>
            <a:chExt cx="1488" cy="1575"/>
          </a:xfrm>
        </p:grpSpPr>
        <p:sp>
          <p:nvSpPr>
            <p:cNvPr id="10249" name="Text Box 5"/>
            <p:cNvSpPr txBox="1">
              <a:spLocks noChangeArrowheads="1"/>
            </p:cNvSpPr>
            <p:nvPr/>
          </p:nvSpPr>
          <p:spPr bwMode="auto">
            <a:xfrm>
              <a:off x="960" y="183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N</a:t>
              </a:r>
              <a:endParaRPr lang="ru-RU" sz="2800"/>
            </a:p>
          </p:txBody>
        </p:sp>
        <p:grpSp>
          <p:nvGrpSpPr>
            <p:cNvPr id="10250" name="Group 59"/>
            <p:cNvGrpSpPr>
              <a:grpSpLocks/>
            </p:cNvGrpSpPr>
            <p:nvPr/>
          </p:nvGrpSpPr>
          <p:grpSpPr bwMode="auto">
            <a:xfrm>
              <a:off x="1008" y="1008"/>
              <a:ext cx="339" cy="820"/>
              <a:chOff x="1008" y="1008"/>
              <a:chExt cx="339" cy="820"/>
            </a:xfrm>
          </p:grpSpPr>
          <p:grpSp>
            <p:nvGrpSpPr>
              <p:cNvPr id="10261" name="Group 13"/>
              <p:cNvGrpSpPr>
                <a:grpSpLocks/>
              </p:cNvGrpSpPr>
              <p:nvPr/>
            </p:nvGrpSpPr>
            <p:grpSpPr bwMode="auto">
              <a:xfrm rot="5339572">
                <a:off x="768" y="1248"/>
                <a:ext cx="820" cy="339"/>
                <a:chOff x="1056" y="1920"/>
                <a:chExt cx="1296" cy="480"/>
              </a:xfrm>
            </p:grpSpPr>
            <p:sp>
              <p:nvSpPr>
                <p:cNvPr id="9230" name="Freeform 14"/>
                <p:cNvSpPr>
                  <a:spLocks/>
                </p:cNvSpPr>
                <p:nvPr/>
              </p:nvSpPr>
              <p:spPr bwMode="auto">
                <a:xfrm>
                  <a:off x="1056" y="1924"/>
                  <a:ext cx="1296" cy="242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9231" name="Freeform 15"/>
                <p:cNvSpPr>
                  <a:spLocks/>
                </p:cNvSpPr>
                <p:nvPr/>
              </p:nvSpPr>
              <p:spPr bwMode="auto">
                <a:xfrm flipV="1">
                  <a:off x="1056" y="2161"/>
                  <a:ext cx="1296" cy="239"/>
                </a:xfrm>
                <a:custGeom>
                  <a:avLst/>
                  <a:gdLst/>
                  <a:ahLst/>
                  <a:cxnLst>
                    <a:cxn ang="0">
                      <a:pos x="0" y="240"/>
                    </a:cxn>
                    <a:cxn ang="0">
                      <a:pos x="336" y="0"/>
                    </a:cxn>
                    <a:cxn ang="0">
                      <a:pos x="1296" y="240"/>
                    </a:cxn>
                  </a:cxnLst>
                  <a:rect l="0" t="0" r="r" b="b"/>
                  <a:pathLst>
                    <a:path w="1296" h="240">
                      <a:moveTo>
                        <a:pt x="0" y="240"/>
                      </a:moveTo>
                      <a:cubicBezTo>
                        <a:pt x="60" y="120"/>
                        <a:pt x="120" y="0"/>
                        <a:pt x="336" y="0"/>
                      </a:cubicBezTo>
                      <a:cubicBezTo>
                        <a:pt x="552" y="0"/>
                        <a:pt x="1136" y="200"/>
                        <a:pt x="1296" y="240"/>
                      </a:cubicBezTo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5000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262" name="Line 16"/>
              <p:cNvSpPr>
                <a:spLocks noChangeShapeType="1"/>
              </p:cNvSpPr>
              <p:nvPr/>
            </p:nvSpPr>
            <p:spPr bwMode="auto">
              <a:xfrm>
                <a:off x="1200" y="1152"/>
                <a:ext cx="0" cy="30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 type="triangle" w="med" len="med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432" y="225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O</a:t>
              </a:r>
              <a:endParaRPr lang="ru-RU" sz="2800"/>
            </a:p>
          </p:txBody>
        </p:sp>
        <p:sp>
          <p:nvSpPr>
            <p:cNvPr id="10252" name="Text Box 21"/>
            <p:cNvSpPr txBox="1">
              <a:spLocks noChangeArrowheads="1"/>
            </p:cNvSpPr>
            <p:nvPr/>
          </p:nvSpPr>
          <p:spPr bwMode="auto">
            <a:xfrm>
              <a:off x="1488" y="225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800"/>
                <a:t>O</a:t>
              </a:r>
              <a:endParaRPr lang="ru-RU" sz="2800"/>
            </a:p>
          </p:txBody>
        </p:sp>
        <p:grpSp>
          <p:nvGrpSpPr>
            <p:cNvPr id="10253" name="Group 41"/>
            <p:cNvGrpSpPr>
              <a:grpSpLocks/>
            </p:cNvGrpSpPr>
            <p:nvPr/>
          </p:nvGrpSpPr>
          <p:grpSpPr bwMode="auto">
            <a:xfrm rot="-2572158">
              <a:off x="678" y="2176"/>
              <a:ext cx="432" cy="48"/>
              <a:chOff x="1008" y="2880"/>
              <a:chExt cx="384" cy="48"/>
            </a:xfrm>
          </p:grpSpPr>
          <p:sp>
            <p:nvSpPr>
              <p:cNvPr id="10259" name="Line 42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260" name="Line 43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10254" name="Group 44"/>
            <p:cNvGrpSpPr>
              <a:grpSpLocks/>
            </p:cNvGrpSpPr>
            <p:nvPr/>
          </p:nvGrpSpPr>
          <p:grpSpPr bwMode="auto">
            <a:xfrm rot="2179351">
              <a:off x="1243" y="2174"/>
              <a:ext cx="432" cy="48"/>
              <a:chOff x="1008" y="2880"/>
              <a:chExt cx="384" cy="48"/>
            </a:xfrm>
          </p:grpSpPr>
          <p:sp>
            <p:nvSpPr>
              <p:cNvPr id="10257" name="Line 45"/>
              <p:cNvSpPr>
                <a:spLocks noChangeShapeType="1"/>
              </p:cNvSpPr>
              <p:nvPr/>
            </p:nvSpPr>
            <p:spPr bwMode="auto">
              <a:xfrm>
                <a:off x="1008" y="292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10258" name="Line 46"/>
              <p:cNvSpPr>
                <a:spLocks noChangeShapeType="1"/>
              </p:cNvSpPr>
              <p:nvPr/>
            </p:nvSpPr>
            <p:spPr bwMode="auto">
              <a:xfrm>
                <a:off x="1008" y="2880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10255" name="Text Box 51"/>
            <p:cNvSpPr txBox="1">
              <a:spLocks noChangeArrowheads="1"/>
            </p:cNvSpPr>
            <p:nvPr/>
          </p:nvSpPr>
          <p:spPr bwMode="auto">
            <a:xfrm>
              <a:off x="1440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  <p:sp>
          <p:nvSpPr>
            <p:cNvPr id="10256" name="Text Box 52"/>
            <p:cNvSpPr txBox="1">
              <a:spLocks noChangeArrowheads="1"/>
            </p:cNvSpPr>
            <p:nvPr/>
          </p:nvSpPr>
          <p:spPr bwMode="auto">
            <a:xfrm>
              <a:off x="576" y="187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ym typeface="Symbol" pitchFamily="18" charset="2"/>
                </a:rPr>
                <a:t></a:t>
              </a:r>
              <a:r>
                <a:rPr lang="en-US">
                  <a:sym typeface="Symbol" pitchFamily="18" charset="2"/>
                </a:rPr>
                <a:t>,</a:t>
              </a:r>
              <a:r>
                <a:rPr lang="ru-RU">
                  <a:sym typeface="Symbol" pitchFamily="18" charset="2"/>
                </a:rPr>
                <a:t></a:t>
              </a:r>
              <a:endParaRPr lang="ru-RU"/>
            </a:p>
          </p:txBody>
        </p:sp>
      </p:grpSp>
      <p:sp>
        <p:nvSpPr>
          <p:cNvPr id="10246" name="Text Box 55"/>
          <p:cNvSpPr txBox="1">
            <a:spLocks noChangeArrowheads="1"/>
          </p:cNvSpPr>
          <p:nvPr/>
        </p:nvSpPr>
        <p:spPr bwMode="auto">
          <a:xfrm>
            <a:off x="2590800" y="2133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sp </a:t>
            </a:r>
            <a:r>
              <a:rPr lang="en-US" baseline="30000"/>
              <a:t>2</a:t>
            </a:r>
            <a:endParaRPr lang="ru-RU" baseline="30000"/>
          </a:p>
        </p:txBody>
      </p:sp>
      <p:sp>
        <p:nvSpPr>
          <p:cNvPr id="10247" name="Text Box 56"/>
          <p:cNvSpPr txBox="1">
            <a:spLocks noChangeArrowheads="1"/>
          </p:cNvSpPr>
          <p:nvPr/>
        </p:nvSpPr>
        <p:spPr bwMode="auto">
          <a:xfrm>
            <a:off x="2743200" y="5410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sp</a:t>
            </a:r>
            <a:endParaRPr lang="ru-RU" baseline="30000"/>
          </a:p>
        </p:txBody>
      </p:sp>
      <p:sp>
        <p:nvSpPr>
          <p:cNvPr id="10248" name="Text Box 57"/>
          <p:cNvSpPr txBox="1">
            <a:spLocks noChangeArrowheads="1"/>
          </p:cNvSpPr>
          <p:nvPr/>
        </p:nvSpPr>
        <p:spPr bwMode="auto">
          <a:xfrm>
            <a:off x="152400" y="6096000"/>
            <a:ext cx="4419600" cy="457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(NO</a:t>
            </a:r>
            <a:r>
              <a:rPr lang="en-US" baseline="-25000"/>
              <a:t>2</a:t>
            </a:r>
            <a:r>
              <a:rPr lang="en-US" baseline="30000"/>
              <a:t>+</a:t>
            </a:r>
            <a:r>
              <a:rPr lang="en-US"/>
              <a:t>)ClO</a:t>
            </a:r>
            <a:r>
              <a:rPr lang="en-US" baseline="-25000"/>
              <a:t>4</a:t>
            </a:r>
            <a:r>
              <a:rPr lang="en-US" baseline="30000">
                <a:cs typeface="Tahoma" pitchFamily="34" charset="0"/>
              </a:rPr>
              <a:t>– </a:t>
            </a:r>
            <a:r>
              <a:rPr lang="ru-RU" baseline="30000"/>
              <a:t>  </a:t>
            </a:r>
            <a:r>
              <a:rPr lang="ru-RU" sz="2000"/>
              <a:t>перхлорат нитроила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429000" cy="914400"/>
          </a:xfrm>
        </p:spPr>
        <p:txBody>
          <a:bodyPr/>
          <a:lstStyle/>
          <a:p>
            <a:pPr eaLnBrk="1" hangingPunct="1"/>
            <a:r>
              <a:rPr lang="ru-RU" sz="3600" smtClean="0"/>
              <a:t>Получение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5029200" cy="4724400"/>
          </a:xfrm>
          <a:solidFill>
            <a:srgbClr val="CCFFFF"/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>
                <a:solidFill>
                  <a:srgbClr val="FF0066"/>
                </a:solidFill>
              </a:rPr>
              <a:t>   В промышленности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ru-RU" sz="2400" smtClean="0">
                <a:cs typeface="Times New Roman" pitchFamily="18" charset="0"/>
              </a:rPr>
              <a:t>2NO + O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r>
              <a:rPr lang="ru-RU" sz="2400" smtClean="0">
                <a:cs typeface="Times New Roman" pitchFamily="18" charset="0"/>
              </a:rPr>
              <a:t> </a:t>
            </a:r>
            <a:r>
              <a:rPr lang="ru-RU" sz="2400" smtClean="0">
                <a:sym typeface="Wingdings 3" pitchFamily="18" charset="2"/>
              </a:rPr>
              <a:t></a:t>
            </a:r>
            <a:r>
              <a:rPr lang="ru-RU" sz="2400" smtClean="0">
                <a:cs typeface="Times New Roman" pitchFamily="18" charset="0"/>
              </a:rPr>
              <a:t> 2NO</a:t>
            </a:r>
            <a:r>
              <a:rPr lang="ru-RU" sz="2400" baseline="-30000" smtClean="0">
                <a:cs typeface="Times New Roman" pitchFamily="18" charset="0"/>
              </a:rPr>
              <a:t>2</a:t>
            </a:r>
            <a:endParaRPr lang="ru-RU" sz="240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   2NO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= 2 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endParaRPr lang="ru-RU" sz="2400" baseline="-300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0066"/>
                </a:solidFill>
              </a:rPr>
              <a:t>   </a:t>
            </a:r>
            <a:r>
              <a:rPr lang="ru-RU" sz="2400" smtClean="0">
                <a:solidFill>
                  <a:srgbClr val="FF0066"/>
                </a:solidFill>
              </a:rPr>
              <a:t>В лаборатории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</a:t>
            </a:r>
            <a:r>
              <a:rPr lang="en-US" sz="2400" smtClean="0"/>
              <a:t>Cu + 4HNO</a:t>
            </a:r>
            <a:r>
              <a:rPr lang="en-US" sz="2400" baseline="-25000" smtClean="0"/>
              <a:t>3</a:t>
            </a:r>
            <a:r>
              <a:rPr lang="en-US" sz="2400" smtClean="0"/>
              <a:t>(</a:t>
            </a:r>
            <a:r>
              <a:rPr lang="ru-RU" sz="2400" smtClean="0"/>
              <a:t>конц</a:t>
            </a:r>
            <a:r>
              <a:rPr lang="en-US" sz="2400" smtClean="0"/>
              <a:t>) = </a:t>
            </a:r>
            <a:endParaRPr lang="ru-RU" sz="240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= </a:t>
            </a:r>
            <a:r>
              <a:rPr lang="en-US" sz="2400" smtClean="0"/>
              <a:t>Cu(NO</a:t>
            </a:r>
            <a:r>
              <a:rPr lang="en-US" sz="2400" baseline="-25000" smtClean="0"/>
              <a:t>3</a:t>
            </a:r>
            <a:r>
              <a:rPr lang="en-US" sz="2400" smtClean="0"/>
              <a:t>)</a:t>
            </a:r>
            <a:r>
              <a:rPr lang="en-US" sz="2400" baseline="-25000" smtClean="0"/>
              <a:t>2</a:t>
            </a:r>
            <a:r>
              <a:rPr lang="en-US" sz="2400" smtClean="0"/>
              <a:t> + H</a:t>
            </a:r>
            <a:r>
              <a:rPr lang="en-US" sz="2400" baseline="-25000" smtClean="0"/>
              <a:t>2</a:t>
            </a:r>
            <a:r>
              <a:rPr lang="en-US" sz="2400" smtClean="0"/>
              <a:t>O + </a:t>
            </a:r>
            <a:r>
              <a:rPr lang="ru-RU" sz="2400" smtClean="0"/>
              <a:t>2</a:t>
            </a:r>
            <a:r>
              <a:rPr lang="en-US" sz="2400" smtClean="0"/>
              <a:t>NO</a:t>
            </a:r>
            <a:r>
              <a:rPr lang="en-US" sz="2400" baseline="-25000" smtClean="0"/>
              <a:t>2 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/>
              <a:t> </a:t>
            </a:r>
            <a:endParaRPr lang="ru-RU" sz="240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(c </a:t>
            </a:r>
            <a:r>
              <a:rPr lang="ru-RU" sz="2400" smtClean="0"/>
              <a:t>примесями)</a:t>
            </a:r>
          </a:p>
          <a:p>
            <a:pPr marL="0" indent="0"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2Pb(NO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)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 = 2PbO + 4NO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smtClean="0">
                <a:cs typeface="Times New Roman" pitchFamily="18" charset="0"/>
              </a:rPr>
              <a:t> + 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400" baseline="-30000" smtClean="0"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FF0066"/>
                </a:solidFill>
              </a:rPr>
              <a:t>(</a:t>
            </a:r>
            <a:r>
              <a:rPr lang="en-US" sz="2400" smtClean="0">
                <a:solidFill>
                  <a:srgbClr val="FF0066"/>
                </a:solidFill>
              </a:rPr>
              <a:t>+t</a:t>
            </a:r>
            <a:r>
              <a:rPr lang="ru-RU" sz="2400" smtClean="0">
                <a:solidFill>
                  <a:srgbClr val="FF0066"/>
                </a:solidFill>
              </a:rPr>
              <a:t>)</a:t>
            </a:r>
            <a:r>
              <a:rPr lang="ru-RU" sz="2400" baseline="-30000" smtClean="0"/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2</a:t>
            </a:r>
            <a:r>
              <a:rPr lang="en-US" sz="2400" smtClean="0">
                <a:cs typeface="Times New Roman" pitchFamily="18" charset="0"/>
              </a:rPr>
              <a:t>NO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ru-RU" sz="2400" baseline="-30000" smtClean="0"/>
              <a:t> </a:t>
            </a:r>
            <a:r>
              <a:rPr lang="ru-RU" sz="2400" smtClean="0">
                <a:sym typeface="Wingdings 3" pitchFamily="18" charset="2"/>
              </a:rPr>
              <a:t> </a:t>
            </a:r>
            <a:r>
              <a:rPr lang="en-US" sz="2400" smtClean="0">
                <a:sym typeface="Wingdings 3" pitchFamily="18" charset="2"/>
              </a:rPr>
              <a:t>N</a:t>
            </a:r>
            <a:r>
              <a:rPr lang="ru-RU" sz="2400" baseline="-25000" smtClean="0">
                <a:sym typeface="Wingdings 3" pitchFamily="18" charset="2"/>
              </a:rPr>
              <a:t>2</a:t>
            </a:r>
            <a:r>
              <a:rPr lang="en-US" sz="2400" smtClean="0">
                <a:sym typeface="Wingdings 3" pitchFamily="18" charset="2"/>
              </a:rPr>
              <a:t>O</a:t>
            </a:r>
            <a:r>
              <a:rPr lang="ru-RU" sz="2400" baseline="-25000" smtClean="0">
                <a:sym typeface="Wingdings 3" pitchFamily="18" charset="2"/>
              </a:rPr>
              <a:t>4</a:t>
            </a:r>
            <a:r>
              <a:rPr lang="ru-RU" sz="2400" smtClean="0">
                <a:sym typeface="Wingdings 3" pitchFamily="18" charset="2"/>
              </a:rPr>
              <a:t> </a:t>
            </a:r>
            <a:r>
              <a:rPr lang="ru-RU" sz="2400" smtClean="0">
                <a:solidFill>
                  <a:srgbClr val="FF0066"/>
                </a:solidFill>
                <a:sym typeface="Wingdings 3" pitchFamily="18" charset="2"/>
              </a:rPr>
              <a:t>(</a:t>
            </a:r>
            <a:r>
              <a:rPr lang="en-US" sz="2400" smtClean="0">
                <a:solidFill>
                  <a:srgbClr val="FF0066"/>
                </a:solidFill>
                <a:cs typeface="Tahoma" pitchFamily="34" charset="0"/>
                <a:sym typeface="Wingdings 3" pitchFamily="18" charset="2"/>
              </a:rPr>
              <a:t>–</a:t>
            </a:r>
            <a:r>
              <a:rPr lang="en-US" sz="2400" smtClean="0">
                <a:solidFill>
                  <a:srgbClr val="FF0066"/>
                </a:solidFill>
                <a:sym typeface="Wingdings 3" pitchFamily="18" charset="2"/>
              </a:rPr>
              <a:t>t</a:t>
            </a:r>
            <a:r>
              <a:rPr lang="ru-RU" sz="2400" smtClean="0">
                <a:solidFill>
                  <a:srgbClr val="FF0066"/>
                </a:solidFill>
                <a:sym typeface="Wingdings 3" pitchFamily="18" charset="2"/>
              </a:rPr>
              <a:t>)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cs typeface="Times New Roman" pitchFamily="18" charset="0"/>
              </a:rPr>
              <a:t>2N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4</a:t>
            </a:r>
            <a:r>
              <a:rPr lang="en-US" sz="2400" smtClean="0">
                <a:cs typeface="Times New Roman" pitchFamily="18" charset="0"/>
              </a:rPr>
              <a:t> + H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 = 2HNO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r>
              <a:rPr lang="en-US" sz="2400" smtClean="0">
                <a:cs typeface="Times New Roman" pitchFamily="18" charset="0"/>
              </a:rPr>
              <a:t> +</a:t>
            </a:r>
            <a:r>
              <a:rPr lang="ru-RU" sz="2400" smtClean="0"/>
              <a:t> </a:t>
            </a:r>
            <a:r>
              <a:rPr lang="en-US" sz="2400" smtClean="0">
                <a:cs typeface="Times New Roman" pitchFamily="18" charset="0"/>
              </a:rPr>
              <a:t>N</a:t>
            </a:r>
            <a:r>
              <a:rPr lang="en-US" sz="2400" baseline="-30000" smtClean="0">
                <a:cs typeface="Times New Roman" pitchFamily="18" charset="0"/>
              </a:rPr>
              <a:t>2</a:t>
            </a:r>
            <a:r>
              <a:rPr lang="en-US" sz="2400" smtClean="0">
                <a:cs typeface="Times New Roman" pitchFamily="18" charset="0"/>
              </a:rPr>
              <a:t>O</a:t>
            </a:r>
            <a:r>
              <a:rPr lang="en-US" sz="2400" baseline="-30000" smtClean="0">
                <a:cs typeface="Times New Roman" pitchFamily="18" charset="0"/>
              </a:rPr>
              <a:t>3</a:t>
            </a:r>
            <a:endParaRPr lang="ru-RU" sz="2400" baseline="-30000" smtClean="0">
              <a:cs typeface="Times New Roman" pitchFamily="18" charset="0"/>
            </a:endParaRPr>
          </a:p>
        </p:txBody>
      </p:sp>
      <p:pic>
        <p:nvPicPr>
          <p:cNvPr id="11268" name="Picture 6" descr="D:\backup\MAMA\album\pictures\NO2\Pb(NO3)2+NO2+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609600"/>
            <a:ext cx="2895600" cy="21717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7" descr="D:\backup\MAMA\album\pictures\NO2\N2O3-0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71800"/>
            <a:ext cx="1447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8" descr="D:\backup\MAMA\album\pictures\NO2\Pb(NO3)2-fin2+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5"/>
          <a:stretch>
            <a:fillRect/>
          </a:stretch>
        </p:blipFill>
        <p:spPr bwMode="auto">
          <a:xfrm>
            <a:off x="7315200" y="2971800"/>
            <a:ext cx="135255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1" name="Group 13"/>
          <p:cNvGrpSpPr>
            <a:grpSpLocks/>
          </p:cNvGrpSpPr>
          <p:nvPr/>
        </p:nvGrpSpPr>
        <p:grpSpPr bwMode="auto">
          <a:xfrm>
            <a:off x="5791200" y="4648200"/>
            <a:ext cx="3124200" cy="1990725"/>
            <a:chOff x="3648" y="2928"/>
            <a:chExt cx="1968" cy="1254"/>
          </a:xfrm>
        </p:grpSpPr>
        <p:sp>
          <p:nvSpPr>
            <p:cNvPr id="11272" name="Text Box 10"/>
            <p:cNvSpPr txBox="1">
              <a:spLocks noChangeArrowheads="1"/>
            </p:cNvSpPr>
            <p:nvPr/>
          </p:nvSpPr>
          <p:spPr bwMode="auto">
            <a:xfrm>
              <a:off x="3648" y="2928"/>
              <a:ext cx="1968" cy="5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/>
                <a:t>Термическое разложение </a:t>
              </a:r>
              <a:r>
                <a:rPr lang="en-US" sz="1800">
                  <a:cs typeface="Times New Roman" pitchFamily="18" charset="0"/>
                </a:rPr>
                <a:t>Pb(NO</a:t>
              </a:r>
              <a:r>
                <a:rPr lang="en-US" sz="1800" baseline="-30000">
                  <a:cs typeface="Times New Roman" pitchFamily="18" charset="0"/>
                </a:rPr>
                <a:t>3</a:t>
              </a:r>
              <a:r>
                <a:rPr lang="en-US" sz="1800">
                  <a:cs typeface="Times New Roman" pitchFamily="18" charset="0"/>
                </a:rPr>
                <a:t>)</a:t>
              </a:r>
              <a:r>
                <a:rPr lang="en-US" sz="1800" baseline="-30000">
                  <a:cs typeface="Times New Roman" pitchFamily="18" charset="0"/>
                </a:rPr>
                <a:t>2</a:t>
              </a:r>
              <a:r>
                <a:rPr lang="en-US" sz="1800">
                  <a:cs typeface="Times New Roman" pitchFamily="18" charset="0"/>
                </a:rPr>
                <a:t> </a:t>
              </a:r>
              <a:r>
                <a:rPr lang="ru-RU" sz="1800"/>
                <a:t>и взаимодействие </a:t>
              </a:r>
              <a:r>
                <a:rPr lang="en-US" sz="1800"/>
                <a:t>N</a:t>
              </a:r>
              <a:r>
                <a:rPr lang="en-US" sz="1800" baseline="-25000"/>
                <a:t>2</a:t>
              </a:r>
              <a:r>
                <a:rPr lang="en-US" sz="1800"/>
                <a:t>O</a:t>
              </a:r>
              <a:r>
                <a:rPr lang="en-US" sz="1800" baseline="-25000"/>
                <a:t>4</a:t>
              </a:r>
              <a:r>
                <a:rPr lang="en-US" sz="1800"/>
                <a:t> </a:t>
              </a:r>
              <a:r>
                <a:rPr lang="ru-RU" sz="1800"/>
                <a:t>с водой</a:t>
              </a:r>
              <a:endParaRPr lang="ru-RU" sz="1800" baseline="-25000"/>
            </a:p>
          </p:txBody>
        </p:sp>
        <p:sp>
          <p:nvSpPr>
            <p:cNvPr id="11273" name="Text Box 11"/>
            <p:cNvSpPr txBox="1">
              <a:spLocks noChangeArrowheads="1"/>
            </p:cNvSpPr>
            <p:nvPr/>
          </p:nvSpPr>
          <p:spPr bwMode="auto">
            <a:xfrm>
              <a:off x="3648" y="3552"/>
              <a:ext cx="1968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hlinkClick r:id="rId5"/>
                </a:rPr>
                <a:t>Видео: разложение </a:t>
              </a:r>
              <a:endParaRPr lang="ru-RU"/>
            </a:p>
          </p:txBody>
        </p:sp>
        <p:sp>
          <p:nvSpPr>
            <p:cNvPr id="11274" name="Text Box 12"/>
            <p:cNvSpPr txBox="1">
              <a:spLocks noChangeArrowheads="1"/>
            </p:cNvSpPr>
            <p:nvPr/>
          </p:nvSpPr>
          <p:spPr bwMode="auto">
            <a:xfrm>
              <a:off x="3648" y="3888"/>
              <a:ext cx="192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hlinkClick r:id="rId6"/>
                </a:rPr>
                <a:t>Видео: + вода</a:t>
              </a:r>
              <a:endParaRPr lang="ru-RU"/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Designs\Эскиз.pot</Template>
  <TotalTime>1154</TotalTime>
  <Words>1983</Words>
  <Application>Microsoft Office PowerPoint</Application>
  <PresentationFormat>Экран (4:3)</PresentationFormat>
  <Paragraphs>474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Эскиз</vt:lpstr>
      <vt:lpstr>Презентация PowerPoint</vt:lpstr>
      <vt:lpstr>Свойства оксидов азота </vt:lpstr>
      <vt:lpstr>Оксид диазота N2O </vt:lpstr>
      <vt:lpstr>Монооксид азота NO </vt:lpstr>
      <vt:lpstr>Триоксид диазота N2O3 </vt:lpstr>
      <vt:lpstr>Азотистая кислота HNO2 </vt:lpstr>
      <vt:lpstr>Окислительно-восстановительные свойства</vt:lpstr>
      <vt:lpstr>Диоксид азота ·NO2 </vt:lpstr>
      <vt:lpstr>Получение</vt:lpstr>
      <vt:lpstr>Пентаоксид диазота N2O5 </vt:lpstr>
      <vt:lpstr>Азотная кислота HNO3 </vt:lpstr>
      <vt:lpstr>Окислительные свойства HNO3</vt:lpstr>
      <vt:lpstr>«Царская водка»: HNO3(к) + HCl(к) (1:3 по объему)</vt:lpstr>
      <vt:lpstr>Шкала степеней окисления фосфора </vt:lpstr>
      <vt:lpstr>Еще раз о полиморфизме</vt:lpstr>
      <vt:lpstr>Дисмутация фосфора в щелочной среде</vt:lpstr>
      <vt:lpstr>Фосфиды</vt:lpstr>
      <vt:lpstr>Фосфин PH3 </vt:lpstr>
      <vt:lpstr>Презентация PowerPoint</vt:lpstr>
      <vt:lpstr>Кислородные кислоты</vt:lpstr>
      <vt:lpstr>Строение кислородных кислот: sp 3</vt:lpstr>
      <vt:lpstr>Производные H3PO3 - ОВ</vt:lpstr>
      <vt:lpstr>Кислородные кислоты фосфора</vt:lpstr>
      <vt:lpstr>Кислородные кислоты фосфора</vt:lpstr>
      <vt:lpstr>Кислородные кислоты фосфора</vt:lpstr>
      <vt:lpstr>Кислородные кислоты фосфора</vt:lpstr>
      <vt:lpstr>Строение оксидов: sp 3-гибридизация</vt:lpstr>
      <vt:lpstr>Окислительно-восстановительные свойства</vt:lpstr>
      <vt:lpstr>Разделение сурьмы и висмута (сульфидный метод)</vt:lpstr>
      <vt:lpstr>Особенности химии висмута</vt:lpstr>
    </vt:vector>
  </TitlesOfParts>
  <Company>фф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и неорганическая химия. Лекция 22</dc:title>
  <dc:creator>Comp</dc:creator>
  <cp:lastModifiedBy>ЕЖ</cp:lastModifiedBy>
  <cp:revision>63</cp:revision>
  <dcterms:created xsi:type="dcterms:W3CDTF">2008-11-12T19:01:54Z</dcterms:created>
  <dcterms:modified xsi:type="dcterms:W3CDTF">2019-05-27T19:11:39Z</dcterms:modified>
</cp:coreProperties>
</file>