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59" r:id="rId4"/>
    <p:sldId id="262" r:id="rId5"/>
    <p:sldId id="286" r:id="rId6"/>
    <p:sldId id="270" r:id="rId7"/>
    <p:sldId id="261" r:id="rId8"/>
    <p:sldId id="260" r:id="rId9"/>
    <p:sldId id="263" r:id="rId10"/>
    <p:sldId id="268" r:id="rId11"/>
    <p:sldId id="264" r:id="rId12"/>
    <p:sldId id="274" r:id="rId13"/>
    <p:sldId id="27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CCFFCC"/>
    <a:srgbClr val="FFFFFF"/>
    <a:srgbClr val="99FFCC"/>
    <a:srgbClr val="660066"/>
    <a:srgbClr val="000066"/>
    <a:srgbClr val="CC0066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3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6212-4492-407D-B916-7A3C927E3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408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C536-F5EE-4272-9B5D-6564B6B45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35862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0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4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6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8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F3B0-9A79-4394-8FA1-007D808B19D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C8C4-BBCF-4998-BCBB-4C5335502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-группы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(кислород и халькогены) </a:t>
            </a:r>
          </a:p>
        </p:txBody>
      </p:sp>
      <p:graphicFrame>
        <p:nvGraphicFramePr>
          <p:cNvPr id="11314" name="Group 5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65053088"/>
              </p:ext>
            </p:extLst>
          </p:nvPr>
        </p:nvGraphicFramePr>
        <p:xfrm>
          <a:off x="827584" y="2564904"/>
          <a:ext cx="7773988" cy="4114801"/>
        </p:xfrm>
        <a:graphic>
          <a:graphicData uri="http://schemas.openxmlformats.org/drawingml/2006/table">
            <a:tbl>
              <a:tblPr/>
              <a:tblGrid>
                <a:gridCol w="1295400"/>
                <a:gridCol w="1296988"/>
                <a:gridCol w="1295400"/>
                <a:gridCol w="1295400"/>
                <a:gridCol w="1295400"/>
                <a:gridCol w="12954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705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705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705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705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705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705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705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705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705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705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z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15,999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78,96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127,60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208,98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818" y="1412776"/>
            <a:ext cx="8820472" cy="923330"/>
          </a:xfrm>
          <a:prstGeom prst="rect">
            <a:avLst/>
          </a:prstGeom>
          <a:solidFill>
            <a:srgbClr val="FFFFCC">
              <a:alpha val="6078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Аллотропия и полиморфизм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854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4" y="116632"/>
            <a:ext cx="913448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Характеристические реакции 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синглетного кислорода:</a:t>
            </a:r>
            <a:endParaRPr lang="ru-RU" sz="32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07" y="1183088"/>
            <a:ext cx="6457754" cy="32531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1" y="4432304"/>
            <a:ext cx="5380255" cy="23127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03" y="4436286"/>
            <a:ext cx="3678064" cy="230474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2777"/>
            <a:ext cx="3384376" cy="207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61" y="1628800"/>
            <a:ext cx="1507508" cy="150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318"/>
            <a:ext cx="5906237" cy="287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50" y="278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Аллотр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серы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(Проявляется во всех трех агрегатных состояниях)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787" y="184499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Молекула серы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вид этой молекулы «сверху»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616" y="3717032"/>
            <a:ext cx="3122837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циклических молекул от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6Na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+ 12HCl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+ NaCl + 6H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7866" y="5373216"/>
            <a:ext cx="302433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...пар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серы разные: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зеленые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желтые,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63" y="553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Превращения серы при постепенном нагревании и резком закаливании (см. подписи над стрелками)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65104"/>
            <a:ext cx="9144000" cy="523220"/>
          </a:xfrm>
          <a:prstGeom prst="rect">
            <a:avLst/>
          </a:prstGeom>
          <a:noFill/>
          <a:ln w="22225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Моноклинная и ромбическая сера: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аллотропные формы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97" y="4923086"/>
            <a:ext cx="9086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Полиморфи́зм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греч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π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ολύμορφος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«многообразный») — способность вещества существовать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кристаллических структурах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называемых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полиморфными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модификациями.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различные структуры придают веществам различные физические и химические свойства.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47067"/>
            <a:ext cx="2289755" cy="26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0193" y="3534107"/>
            <a:ext cx="3486556" cy="830997"/>
          </a:xfrm>
          <a:prstGeom prst="rect">
            <a:avLst/>
          </a:prstGeom>
          <a:noFill/>
          <a:ln w="22225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Кристаллическая структура </a:t>
            </a:r>
            <a:r>
              <a:rPr lang="ru-RU" sz="2400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серого селена</a:t>
            </a:r>
            <a:endParaRPr lang="ru-RU" sz="2400" i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Structure transformation of sulfu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27062"/>
            <a:ext cx="4811102" cy="34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3" y="1983616"/>
            <a:ext cx="6984776" cy="29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086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Полиморфи́зм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Древнегреческий язык"/>
              </a:rPr>
              <a:t>греч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tooltip="Древнегреческий язык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π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ολύμορφος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«многообразный») — способность вещества существовать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кристаллических структурах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называемых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полиморфными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модификациями.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различные структуры придают веществам –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обязательно простым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(!)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физ. и хим. свойства.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62" y="4633362"/>
            <a:ext cx="2662276" cy="22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33361"/>
            <a:ext cx="2803065" cy="210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43669"/>
            <a:ext cx="1398985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Пирит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-FeS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943669"/>
            <a:ext cx="1475656" cy="25237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Марказит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-FeS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Fe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раз уж зашел разговор «о понятиях»…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Изомерия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(от др.-греч.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ἴσος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равный +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μέρος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доля, часть) — явление, заключающееся в существовании химических соединений —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изомеров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— одинаковых по атомному составу и молекулярной массе, но различающихся по строению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расположению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атомов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пространстве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и, вследствие этого, по свойствам.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43" y="3869918"/>
            <a:ext cx="62245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7" y="3933056"/>
            <a:ext cx="2000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657671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PF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изомерии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8112770" cy="462798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Общая электронная формула: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en-US" sz="3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39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9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n–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39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9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9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39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lnSpc>
                <a:spcPct val="90000"/>
              </a:lnSpc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Степени окисления: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O: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   –II,    –I,    0,    +I,    +II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O;  H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 O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9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900" baseline="-25000" dirty="0" smtClean="0">
              <a:solidFill>
                <a:srgbClr val="68023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S, Se, </a:t>
            </a:r>
            <a:r>
              <a:rPr lang="en-US" sz="39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(Po):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–II,   0, (+II),  +IV,   +VI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3900" dirty="0" smtClean="0">
                <a:solidFill>
                  <a:srgbClr val="680235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ЭО</a:t>
            </a:r>
            <a:r>
              <a:rPr lang="ru-RU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ЭО</a:t>
            </a:r>
            <a:r>
              <a:rPr lang="ru-RU" sz="39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-группы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(кислород и халькогены) </a:t>
            </a:r>
          </a:p>
        </p:txBody>
      </p:sp>
    </p:spTree>
    <p:extLst>
      <p:ext uri="{BB962C8B-B14F-4D97-AF65-F5344CB8AC3E}">
        <p14:creationId xmlns:p14="http://schemas.microsoft.com/office/powerpoint/2010/main" val="30028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oxygen O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9" y="2145486"/>
            <a:ext cx="3600401" cy="29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01" y="4777296"/>
            <a:ext cx="3950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форме ринга. Образует темно-красные кристаллы. Получается при сверхвысоких давлениях.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1260000">
            <a:off x="2048237" y="3730585"/>
            <a:ext cx="1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34 Å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660000">
            <a:off x="1098785" y="28583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1.20 Å</a:t>
            </a:r>
            <a:r>
              <a:rPr lang="en-US" dirty="0" smtClean="0">
                <a:sym typeface="Symbol"/>
              </a:rPr>
              <a:t>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08" y="4432431"/>
            <a:ext cx="22383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31173" y="1605021"/>
            <a:ext cx="670109" cy="288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401" y="6309320"/>
            <a:ext cx="909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Lundegaard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al.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an 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molecular lattice in the  phase of solid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i="1" dirty="0" smtClean="0"/>
              <a:t>Nature</a:t>
            </a:r>
            <a:r>
              <a:rPr lang="en-US" dirty="0"/>
              <a:t> </a:t>
            </a:r>
            <a:r>
              <a:rPr lang="ru-RU" dirty="0"/>
              <a:t>(</a:t>
            </a:r>
            <a:r>
              <a:rPr lang="en-US" dirty="0" smtClean="0"/>
              <a:t>2006)</a:t>
            </a:r>
            <a:r>
              <a:rPr lang="ru-RU" dirty="0" smtClean="0"/>
              <a:t> </a:t>
            </a:r>
            <a:r>
              <a:rPr lang="en-US" b="1" dirty="0" smtClean="0"/>
              <a:t>443</a:t>
            </a:r>
            <a:r>
              <a:rPr lang="en-US" dirty="0"/>
              <a:t>, </a:t>
            </a:r>
            <a:r>
              <a:rPr lang="en-US" dirty="0" smtClean="0"/>
              <a:t>201-204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3786" y="113623"/>
            <a:ext cx="8842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Гомоатомные молекулы, различающиеся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количеством входящих в них атомов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969696"/>
                </a:solidFill>
                <a:latin typeface="Times New Roman" pitchFamily="18" charset="0"/>
                <a:cs typeface="Times New Roman" pitchFamily="18" charset="0"/>
              </a:rPr>
              <a:t>(или)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относятся друг к другу как разные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аллотропные формы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10" y="1605021"/>
            <a:ext cx="4088964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3" y="4418009"/>
            <a:ext cx="2492245" cy="19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01" y="1731750"/>
            <a:ext cx="1348625" cy="1316624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800000">
            <a:off x="6206844" y="520502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=2.66Å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58" y="1412776"/>
            <a:ext cx="405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Аллотро́пия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др.-греч.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ἄλλος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τρό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πος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свойство.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oxygen O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3600401" cy="29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-720000">
            <a:off x="594273" y="2096137"/>
            <a:ext cx="107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Å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660000">
            <a:off x="998336" y="2657649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1.2 Å</a:t>
            </a:r>
            <a:r>
              <a:rPr lang="en-US" dirty="0" smtClean="0">
                <a:sym typeface="Symbol"/>
              </a:rPr>
              <a:t>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31173" y="1605021"/>
            <a:ext cx="670109" cy="288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2926" y="113623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Гомоатомные молекулы, различающиеся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количеством входящих в них атомов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(или)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строением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относятся друг к другу как разные аллотропные формы.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10" y="1605021"/>
            <a:ext cx="4088964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4504325"/>
            <a:ext cx="9108504" cy="2246769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ногда наложением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величин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аллотропные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превращения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Например,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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Однако такие превращения невозможны без фазовых превращений, т.е. разные аллотропные формы  на ФД представляют собой и разные фазы (полиморфизм).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/>
          <a:lstStyle/>
          <a:p>
            <a:pPr eaLnBrk="1" hangingPunct="1"/>
            <a:r>
              <a:rPr lang="ru-RU" sz="3600" smtClean="0"/>
              <a:t>Физические и химические свойства </a:t>
            </a:r>
            <a:r>
              <a:rPr lang="en-US" sz="3600" smtClean="0"/>
              <a:t>O</a:t>
            </a:r>
            <a:r>
              <a:rPr lang="en-US" sz="3600" baseline="-25000" smtClean="0"/>
              <a:t>2</a:t>
            </a:r>
            <a:endParaRPr lang="ru-RU" sz="3600" baseline="-25000" smtClean="0"/>
          </a:p>
        </p:txBody>
      </p:sp>
      <p:sp>
        <p:nvSpPr>
          <p:cNvPr id="1741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41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газ без цвета, запаха и вкуса, т.пл. –218,7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С, т.кип. –182,96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smtClean="0">
                <a:latin typeface="Times New Roman" pitchFamily="18" charset="0"/>
              </a:rPr>
              <a:t>,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арамагнитен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Жидкий O</a:t>
            </a:r>
            <a:r>
              <a:rPr lang="ru-RU" sz="24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голубо</a:t>
            </a:r>
            <a:r>
              <a:rPr lang="ru-RU" sz="2400" smtClean="0">
                <a:latin typeface="Times New Roman" pitchFamily="18" charset="0"/>
              </a:rPr>
              <a:t>го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тверд</a:t>
            </a:r>
            <a:r>
              <a:rPr lang="ru-RU" sz="2400" smtClean="0">
                <a:latin typeface="Times New Roman" pitchFamily="18" charset="0"/>
              </a:rPr>
              <a:t>ый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smtClean="0">
                <a:latin typeface="Times New Roman" pitchFamily="18" charset="0"/>
              </a:rPr>
              <a:t>его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цвет</a:t>
            </a:r>
            <a:r>
              <a:rPr lang="ru-RU" sz="2400" smtClean="0">
                <a:latin typeface="Times New Roman" pitchFamily="18" charset="0"/>
              </a:rPr>
              <a:t>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 растворим в воде</a:t>
            </a:r>
            <a:r>
              <a:rPr lang="ru-RU" sz="2400" smtClean="0"/>
              <a:t> (</a:t>
            </a:r>
            <a:r>
              <a:rPr lang="ru-RU" sz="2400" smtClean="0">
                <a:cs typeface="Times New Roman" pitchFamily="18" charset="0"/>
              </a:rPr>
              <a:t>лучше, чем азот и водород</a:t>
            </a:r>
            <a:r>
              <a:rPr lang="ru-RU" sz="240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 растворим в металлах, с которыми непосредственно не реагирует (при 450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smtClean="0">
                <a:cs typeface="Times New Roman" pitchFamily="18" charset="0"/>
              </a:rPr>
              <a:t>С 1 см</a:t>
            </a:r>
            <a:r>
              <a:rPr lang="ru-RU" sz="2400" baseline="30000" smtClean="0">
                <a:cs typeface="Times New Roman" pitchFamily="18" charset="0"/>
              </a:rPr>
              <a:t>3</a:t>
            </a:r>
            <a:r>
              <a:rPr lang="ru-RU" sz="2400" smtClean="0">
                <a:cs typeface="Times New Roman" pitchFamily="18" charset="0"/>
              </a:rPr>
              <a:t> золота и платины растворяют соответственно 77 и 48 см</a:t>
            </a:r>
            <a:r>
              <a:rPr lang="ru-RU" sz="2400" baseline="30000" smtClean="0">
                <a:cs typeface="Times New Roman" pitchFamily="18" charset="0"/>
              </a:rPr>
              <a:t>3</a:t>
            </a:r>
            <a:r>
              <a:rPr lang="ru-RU" sz="2400" smtClean="0">
                <a:cs typeface="Times New Roman" pitchFamily="18" charset="0"/>
              </a:rPr>
              <a:t> кислорода). </a:t>
            </a:r>
            <a:endParaRPr lang="ru-RU" sz="2400" smtClean="0"/>
          </a:p>
        </p:txBody>
      </p:sp>
      <p:pic>
        <p:nvPicPr>
          <p:cNvPr id="17412" name="Picture 7" descr="D:\backup\MAMA\2008-09лекции\pictures\элементы\кислород-балл+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2971800" cy="23304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9" descr="D:\backup\MAMA\2008-09лекции\pictures\элементы\кислород-балл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971800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437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787" y="113623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аллотропные формы кислорода. А где же всем известный </a:t>
            </a: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озон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08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всегда аллотропную форму можно получить </a:t>
            </a: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заметных концентрациях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только наложением определенных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большинстве случаев эта форма всегда оказывается неравновесной.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Выручает... обходной химический маршрут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91" y="2996952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 = 2O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+ 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+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+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+ h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8299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aseline="-25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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KHSO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HMnO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HMnO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ru-RU" sz="3200" baseline="-25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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200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2MnO</a:t>
            </a:r>
            <a:r>
              <a:rPr lang="en-US" sz="3200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4227" y="2996952"/>
            <a:ext cx="498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+ H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8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+ K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3O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3200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9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" y="987090"/>
            <a:ext cx="2844960" cy="169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677071"/>
            <a:ext cx="91344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Характеристические реакции озона:</a:t>
            </a:r>
            <a:endParaRPr lang="ru-RU" sz="32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07" y="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слову: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ли гомоатомная молекула представлять собой диполь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51" y="976118"/>
            <a:ext cx="6334728" cy="1697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1" y="3261846"/>
            <a:ext cx="914400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2Cu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+ 6OH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+ 2[Cu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3-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7" y="3785066"/>
            <a:ext cx="911487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3KOH + 5O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 2KO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+ 5O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KOHH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O;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4308957"/>
            <a:ext cx="91052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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O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;	2NO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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1" y="4832177"/>
            <a:ext cx="7881640" cy="13078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95" y="6140047"/>
            <a:ext cx="4656992" cy="7179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5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48577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" y="4133850"/>
            <a:ext cx="2400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795" y="3591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озонового слоя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4" y="1023506"/>
            <a:ext cx="2607049" cy="266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410" y="561841"/>
            <a:ext cx="29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 озона: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31" y="3689272"/>
            <a:ext cx="29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Разрушение озона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816225"/>
            <a:ext cx="516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Разрушение озона. Фреоновый цикл: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73" y="44624"/>
            <a:ext cx="23225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-6651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Итак, у кислорода есть молекулярные формы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Вероятно, есть еще 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" y="883385"/>
            <a:ext cx="6835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Близкие к аллотропии состояния.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Куда относить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синглетный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кислород</a:t>
            </a:r>
            <a:r>
              <a:rPr lang="ru-RU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204863"/>
            <a:ext cx="8892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Реакция Селигера: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 2OH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O;</a:t>
            </a:r>
          </a:p>
          <a:p>
            <a:endParaRPr lang="ru-RU" sz="28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+HOOH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OOCl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 HOH;</a:t>
            </a:r>
          </a:p>
          <a:p>
            <a:pPr marL="457200" indent="-457200">
              <a:buFont typeface="Symbol"/>
              <a:buChar char="®"/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OOCl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2800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Cl</a:t>
            </a:r>
            <a:r>
              <a:rPr lang="en-US" sz="2800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endParaRPr lang="en-US" sz="28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 h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1447</TotalTime>
  <Words>698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Элементы VIа-группы  (кислород и халькогены) </vt:lpstr>
      <vt:lpstr>Элементы VIа-группы  (кислород и халькогены) </vt:lpstr>
      <vt:lpstr>Презентация PowerPoint</vt:lpstr>
      <vt:lpstr>Презентация PowerPoint</vt:lpstr>
      <vt:lpstr>Физические и химические свойства O2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ЕЖ</dc:creator>
  <cp:lastModifiedBy>LAB48</cp:lastModifiedBy>
  <cp:revision>92</cp:revision>
  <dcterms:created xsi:type="dcterms:W3CDTF">2016-09-25T09:22:52Z</dcterms:created>
  <dcterms:modified xsi:type="dcterms:W3CDTF">2020-03-19T15:13:52Z</dcterms:modified>
</cp:coreProperties>
</file>