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56" r:id="rId9"/>
    <p:sldId id="266" r:id="rId10"/>
    <p:sldId id="267" r:id="rId11"/>
    <p:sldId id="268" r:id="rId12"/>
    <p:sldId id="270" r:id="rId13"/>
    <p:sldId id="271" r:id="rId14"/>
    <p:sldId id="274" r:id="rId15"/>
    <p:sldId id="272" r:id="rId16"/>
    <p:sldId id="273" r:id="rId17"/>
    <p:sldId id="276" r:id="rId18"/>
    <p:sldId id="277" r:id="rId19"/>
    <p:sldId id="258" r:id="rId20"/>
    <p:sldId id="279" r:id="rId21"/>
    <p:sldId id="278" r:id="rId22"/>
    <p:sldId id="281" r:id="rId23"/>
    <p:sldId id="257" r:id="rId24"/>
    <p:sldId id="28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660066"/>
    <a:srgbClr val="CC0000"/>
    <a:srgbClr val="800000"/>
    <a:srgbClr val="A50021"/>
    <a:srgbClr val="003300"/>
    <a:srgbClr val="008080"/>
    <a:srgbClr val="FF66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C641E9-2AC4-4ECD-8132-298377CBC81A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4D05F9-A9F7-4D2A-AD6F-3EF0ED43B5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528" y="0"/>
            <a:ext cx="60508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VI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подгруппы ПС: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Элементы подгрупп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ванадия, хрома и марганца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90409"/>
            <a:ext cx="9180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Подгруппа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(5B)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Подгруппа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(6B)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Подгруппа </a:t>
            </a:r>
            <a:r>
              <a:rPr lang="en-US" sz="28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Mn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(7B)</a:t>
            </a:r>
          </a:p>
          <a:p>
            <a:r>
              <a:rPr lang="en-US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2800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2800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                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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</a:t>
            </a:r>
            <a:r>
              <a:rPr lang="en-US" sz="2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</a:t>
            </a:r>
            <a:endParaRPr lang="en-US" sz="2800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-1)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800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-1)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-1)</a:t>
            </a:r>
            <a:r>
              <a:rPr lang="en-US" sz="28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</a:t>
            </a:r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Cr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</a:t>
            </a:r>
            <a:r>
              <a:rPr lang="ru-RU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</a:t>
            </a:r>
            <a:r>
              <a:rPr lang="en-US" sz="3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Mn</a:t>
            </a:r>
            <a:endParaRPr lang="en-US" sz="28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Max C.O. = +5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 C.O. = +6           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Max C.O. = +7</a:t>
            </a:r>
          </a:p>
          <a:p>
            <a:r>
              <a:rPr lang="ru-RU" sz="2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Проч.С.О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.= </a:t>
            </a:r>
            <a:r>
              <a:rPr lang="ru-RU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+2,</a:t>
            </a:r>
            <a:r>
              <a:rPr lang="ru-RU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+3,</a:t>
            </a:r>
            <a:r>
              <a:rPr lang="ru-RU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Проч.С.О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.= </a:t>
            </a:r>
            <a:r>
              <a:rPr lang="ru-RU" b="1" u="sng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+2,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+3,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Проч.С.О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.= </a:t>
            </a:r>
            <a:r>
              <a:rPr lang="ru-RU" b="1" u="sng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+2,</a:t>
            </a:r>
            <a:r>
              <a:rPr lang="ru-RU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+3,</a:t>
            </a:r>
            <a:r>
              <a:rPr lang="ru-RU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+4,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+5,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+6</a:t>
            </a:r>
            <a:endParaRPr lang="ru-RU" b="1" u="sng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047" y="2363025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11660" y="2363025"/>
            <a:ext cx="360040" cy="36004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64253" y="2348880"/>
            <a:ext cx="32403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71700" y="2367411"/>
            <a:ext cx="360040" cy="36004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31740" y="2367411"/>
            <a:ext cx="360040" cy="36004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98037" y="2348880"/>
            <a:ext cx="360040" cy="36004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58077" y="2348880"/>
            <a:ext cx="360040" cy="36004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16175" y="2346242"/>
            <a:ext cx="360040" cy="36004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354133"/>
            <a:ext cx="360040" cy="36004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345240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323714" y="2354133"/>
            <a:ext cx="360040" cy="36004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67984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26216" y="2798350"/>
            <a:ext cx="363656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280610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51720" y="2805304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05764" y="2801429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64253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30216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05417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78628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53603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472451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48562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222904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582944" y="2798350"/>
            <a:ext cx="3600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34896" y="2363025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2345240"/>
            <a:ext cx="2843808" cy="93974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843807" y="2345240"/>
            <a:ext cx="2869836" cy="93974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713643" y="2345240"/>
            <a:ext cx="3430357" cy="93974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3717032"/>
            <a:ext cx="9144000" cy="86409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4653136"/>
            <a:ext cx="9144000" cy="34581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887" y="113623"/>
            <a:ext cx="879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Элементы в промежуточных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с.о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(на примере хрома +3)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569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1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2188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3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" y="404664"/>
            <a:ext cx="9056946" cy="541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404664"/>
            <a:ext cx="891673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2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91525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2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" y="188640"/>
            <a:ext cx="9149389" cy="601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3284984"/>
            <a:ext cx="8334375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70905"/>
            <a:ext cx="4195763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707" y="36398"/>
            <a:ext cx="8808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Комплексы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Cr(III)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Изовалентное замещение между алюмокалиевыми и хромокалиевыми квасцами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66924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Соединения элементов в низких степенях окисления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6155"/>
            <a:ext cx="8755446" cy="544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10"/>
            <a:ext cx="8917343" cy="658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46196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66" y="2060848"/>
            <a:ext cx="48101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46482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3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00" y="1556792"/>
            <a:ext cx="9054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Характеристические соединения в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max c.o.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аналогии с гл. подгруппами:</a:t>
            </a:r>
          </a:p>
          <a:p>
            <a:pPr algn="just"/>
            <a: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S</a:t>
            </a:r>
            <a:r>
              <a:rPr lang="en-US" sz="3200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+6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Cl</a:t>
            </a:r>
            <a:r>
              <a:rPr lang="en-US" sz="3200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0"/>
            <a:ext cx="9180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(5</a:t>
            </a:r>
            <a:r>
              <a:rPr lang="en-US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  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Cr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(6</a:t>
            </a:r>
            <a:r>
              <a:rPr lang="en-US" sz="24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 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</a:t>
            </a:r>
            <a:r>
              <a:rPr lang="en-US" sz="28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Mn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(7</a:t>
            </a:r>
            <a:r>
              <a:rPr lang="en-US" sz="24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r>
              <a:rPr lang="en-US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ru-RU" sz="2800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0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ru-RU" sz="2800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</a:t>
            </a:r>
            <a:r>
              <a:rPr lang="en-US" sz="20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2800" baseline="30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0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2800" baseline="30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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</a:t>
            </a:r>
            <a:r>
              <a:rPr lang="en-US" sz="2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ru-RU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000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ru-RU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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</a:t>
            </a:r>
            <a:endParaRPr lang="en-US" sz="2800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-1)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800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</a:t>
            </a:r>
            <a:r>
              <a:rPr lang="en-US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-1)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800" baseline="30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-1)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Max C.O. = +5                 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Max C.O. = +6                 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Max C.O. = +7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2825806"/>
            <a:ext cx="9108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8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800" baseline="-25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8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800" baseline="-25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H</a:t>
            </a:r>
            <a:r>
              <a:rPr lang="en-US" sz="2800" baseline="-25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O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4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H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400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H</a:t>
            </a:r>
            <a:r>
              <a:rPr lang="ru-RU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                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HMnO</a:t>
            </a:r>
            <a:r>
              <a:rPr lang="en-US" sz="2400" baseline="-25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Поликислоты: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Поликислоты: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Поликислот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0" y="4869160"/>
            <a:ext cx="9108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Соли ванадиевых к-т:   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Соли хромовых к-т: 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Соль марганцевой к-ты: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ортованадат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хромат,      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2400" baseline="-25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перманаганат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Бесцветный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Черно-фиолетовый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пированадат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бихромат.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.-желт.                         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  <a:endParaRPr lang="ru-RU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924944"/>
            <a:ext cx="3312368" cy="194421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2924944"/>
            <a:ext cx="2592288" cy="194421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1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7387"/>
            <a:ext cx="8208912" cy="566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6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Образование кластеров в соединениях элементов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VB, VIB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VIIB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подгрупп в низших С.О.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80120" cy="648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575"/>
            <a:ext cx="893835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6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6/69/Mo6Cl14-anion-from-xtal-2008-CM-3D-ellipsoids.png/1024px-Mo6Cl14-anion-from-xtal-2008-CM-3D-ellipsoid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85140"/>
            <a:ext cx="5940425" cy="5887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28184" y="533808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[Mo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endParaRPr lang="ru-RU" sz="36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71" y="4284801"/>
            <a:ext cx="4680520" cy="196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3740" y="6216867"/>
            <a:ext cx="4665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Анион соли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[Re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(Re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elementy.ru/images/eltpub/chem_ist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60429"/>
            <a:ext cx="2472209" cy="237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elementy.ru/images/eltpub/chem_ist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14" y="1194704"/>
            <a:ext cx="3296754" cy="22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6" y="3433751"/>
            <a:ext cx="8718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безводных ацетатов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Коттона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Mo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[Re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(Re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lementy.ru/images/eltpub/chem_ist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66" y="1628800"/>
            <a:ext cx="37575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Образование кластеров в соединениях элементов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VB, VIB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VIIB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подгрупп в низших С.О.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Пятикратная связь в производном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пока рекорд кратности)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9644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Поликонденсация хроматов: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2CrO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+ 2H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оранжевый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3Cr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+ 2H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2Cr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красный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4Cr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+ 2H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⇔3Cr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.-коричневый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+ 2H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⇔4CrO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↓+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темно-красный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" y="2897071"/>
            <a:ext cx="2736304" cy="182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34442"/>
            <a:ext cx="3038575" cy="20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11" y="2852936"/>
            <a:ext cx="3053893" cy="203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75" y="4860259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2–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2–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2–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856984" cy="153598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696" y="2852936"/>
            <a:ext cx="2815112" cy="273998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852937"/>
            <a:ext cx="3066787" cy="273998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00303" y="2852937"/>
            <a:ext cx="3053893" cy="2739985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696" y="1772816"/>
            <a:ext cx="9115304" cy="108012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2" y="163198"/>
            <a:ext cx="825513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1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484" y="1408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Гетерополиконденсация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гетерополикислоты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51000"/>
            <a:ext cx="58102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3826"/>
            <a:ext cx="3744416" cy="222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42" y="1322801"/>
            <a:ext cx="2880320" cy="282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9451" y="4143114"/>
            <a:ext cx="3777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Анион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гетерополикислоты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[PMo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43114"/>
            <a:ext cx="49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Промежуточный продукт поликонденсации фосфорной и молибденовой кислот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2545" y="5157192"/>
            <a:ext cx="3226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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Продукты поликонденсации кремневой и ванадиевой кислот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" y="188640"/>
            <a:ext cx="9026465" cy="640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2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1" y="116632"/>
            <a:ext cx="898600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007292" cy="500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1663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Полианионы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ванадия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9" y="116632"/>
            <a:ext cx="9030009" cy="645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2864</TotalTime>
  <Words>402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ЕЖ</dc:creator>
  <cp:lastModifiedBy>802100</cp:lastModifiedBy>
  <cp:revision>34</cp:revision>
  <dcterms:created xsi:type="dcterms:W3CDTF">2016-05-24T20:38:43Z</dcterms:created>
  <dcterms:modified xsi:type="dcterms:W3CDTF">2016-05-26T20:27:18Z</dcterms:modified>
</cp:coreProperties>
</file>