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63E96C-085B-4886-948E-D0F3F2C53D5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D720EA-AF8D-4C5D-B6F0-500896B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272808" cy="39383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литературного развития в интерпретации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Веселовского,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Шкловского,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Лотмана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3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1"/>
            <a:ext cx="3459871" cy="52723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Борисович Шкловский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(12  </a:t>
            </a:r>
            <a:r>
              <a:rPr lang="ru-RU" sz="2400" dirty="0" smtClean="0"/>
              <a:t>января</a:t>
            </a:r>
            <a:r>
              <a:rPr lang="ru-RU" sz="2400" dirty="0"/>
              <a:t> 1893 — 5 декабря 1984) — русский советский писатель, литературовед, критик и киновед, сценарист. Одна из ключевых фигур русского </a:t>
            </a:r>
            <a:r>
              <a:rPr lang="ru-RU" sz="2400" dirty="0" smtClean="0"/>
              <a:t>формализма</a:t>
            </a:r>
            <a:r>
              <a:rPr lang="ru-RU" sz="2200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C:\Users\Админ\Desktop\Sklov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464" y="692696"/>
            <a:ext cx="4032448" cy="539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4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целая сложная жизнь многих проходит бессознательно, то эта жизнь как бы не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В.Б. Шкловский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8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817582"/>
            <a:ext cx="3888432" cy="55637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Михайлович Лотман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28 </a:t>
            </a:r>
            <a:r>
              <a:rPr lang="ru-RU" sz="3200" dirty="0" smtClean="0"/>
              <a:t>февраля 1922</a:t>
            </a:r>
            <a:r>
              <a:rPr lang="ru-RU" sz="3200" dirty="0"/>
              <a:t> — 28 </a:t>
            </a:r>
            <a:r>
              <a:rPr lang="ru-RU" sz="3200" dirty="0" smtClean="0"/>
              <a:t>октября 1993)</a:t>
            </a:r>
            <a:r>
              <a:rPr lang="ru-RU" sz="3200" dirty="0"/>
              <a:t> — советский и </a:t>
            </a:r>
            <a:r>
              <a:rPr lang="ru-RU" sz="3200" dirty="0" smtClean="0"/>
              <a:t>российский </a:t>
            </a:r>
            <a:r>
              <a:rPr lang="ru-RU" sz="3200" dirty="0"/>
              <a:t>литературовед, культуролог и семиотик. Академик АН Эстонской ССР (1990).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26" y="953004"/>
            <a:ext cx="3672408" cy="48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2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817582"/>
            <a:ext cx="4896544" cy="1675314"/>
          </a:xfrm>
        </p:spPr>
        <p:txBody>
          <a:bodyPr>
            <a:norm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«Культура и взрыв»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3068959"/>
            <a:ext cx="3816424" cy="2654109"/>
          </a:xfrm>
        </p:spPr>
        <p:txBody>
          <a:bodyPr/>
          <a:lstStyle/>
          <a:p>
            <a:r>
              <a:rPr lang="ru-RU" sz="2800" b="1" dirty="0">
                <a:latin typeface="Constantia" panose="02030602050306030303" pitchFamily="18" charset="0"/>
              </a:rPr>
              <a:t>Постепенный прогресс</a:t>
            </a:r>
          </a:p>
          <a:p>
            <a:r>
              <a:rPr lang="ru-RU" sz="2800" b="1" dirty="0">
                <a:latin typeface="Constantia" panose="02030602050306030303" pitchFamily="18" charset="0"/>
              </a:rPr>
              <a:t>Прерывное и непрерывное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768"/>
            <a:ext cx="2808312" cy="43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532859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+mj-lt"/>
              </a:rPr>
              <a:t>Историко-литературная наука выдвинула ряд принципов периодизации. К наиболее устойчивым относится хронологический принцип.(</a:t>
            </a:r>
            <a:r>
              <a:rPr lang="ru-RU" dirty="0" err="1">
                <a:latin typeface="+mj-lt"/>
              </a:rPr>
              <a:t>А.Н.Пыпин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С.А.Венгеров</a:t>
            </a:r>
            <a:r>
              <a:rPr lang="ru-RU" dirty="0">
                <a:latin typeface="+mj-lt"/>
              </a:rPr>
              <a:t>, </a:t>
            </a:r>
            <a:r>
              <a:rPr lang="ru-RU" b="1" u="sng" dirty="0" err="1">
                <a:latin typeface="+mj-lt"/>
              </a:rPr>
              <a:t>А.Веселовский</a:t>
            </a:r>
            <a:r>
              <a:rPr lang="ru-RU" dirty="0">
                <a:latin typeface="+mj-lt"/>
              </a:rPr>
              <a:t>).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Исследователи </a:t>
            </a:r>
            <a:r>
              <a:rPr lang="ru-RU" dirty="0">
                <a:latin typeface="+mj-lt"/>
              </a:rPr>
              <a:t>дополняли хронологический принцип делением истории литературы на десятилетия: романтическое-у 20-х </a:t>
            </a:r>
            <a:r>
              <a:rPr lang="ru-RU" dirty="0" err="1">
                <a:latin typeface="+mj-lt"/>
              </a:rPr>
              <a:t>гг</a:t>
            </a:r>
            <a:r>
              <a:rPr lang="ru-RU" dirty="0">
                <a:latin typeface="+mj-lt"/>
              </a:rPr>
              <a:t>, народно-фольклорное – у 30-х </a:t>
            </a:r>
            <a:r>
              <a:rPr lang="ru-RU" dirty="0" err="1">
                <a:latin typeface="+mj-lt"/>
              </a:rPr>
              <a:t>гг</a:t>
            </a:r>
            <a:r>
              <a:rPr lang="ru-RU" dirty="0">
                <a:latin typeface="+mj-lt"/>
              </a:rPr>
              <a:t>, романтический идеализм 40-х </a:t>
            </a:r>
            <a:r>
              <a:rPr lang="ru-RU" dirty="0" err="1">
                <a:latin typeface="+mj-lt"/>
              </a:rPr>
              <a:t>гг</a:t>
            </a:r>
            <a:r>
              <a:rPr lang="ru-RU" dirty="0">
                <a:latin typeface="+mj-lt"/>
              </a:rPr>
              <a:t>, позитивизм и практицизм 50-60-х гг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Такое </a:t>
            </a:r>
            <a:r>
              <a:rPr lang="ru-RU" dirty="0">
                <a:latin typeface="+mj-lt"/>
              </a:rPr>
              <a:t>деление подкреплялось типологией художественных образов – развитие шло от сентиментальных персонажей (бедная Лиза) к романтическим образам Жуковского, затем к Чацкому и Онегину, персонажам повестей Гоголя, к Рудину и Базарову и </a:t>
            </a:r>
            <a:r>
              <a:rPr lang="ru-RU" dirty="0" smtClean="0">
                <a:latin typeface="+mj-lt"/>
              </a:rPr>
              <a:t>т.д.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49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45983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u="sng" dirty="0">
                <a:latin typeface="+mj-lt"/>
              </a:rPr>
              <a:t>В.Б. Шкловский. </a:t>
            </a:r>
            <a:r>
              <a:rPr lang="ru-RU" dirty="0" smtClean="0">
                <a:latin typeface="+mj-lt"/>
              </a:rPr>
              <a:t>«Искусство </a:t>
            </a:r>
            <a:r>
              <a:rPr lang="ru-RU" dirty="0">
                <a:latin typeface="+mj-lt"/>
              </a:rPr>
              <a:t>как </a:t>
            </a:r>
            <a:r>
              <a:rPr lang="ru-RU" dirty="0" smtClean="0">
                <a:latin typeface="+mj-lt"/>
              </a:rPr>
              <a:t>приём». </a:t>
            </a:r>
          </a:p>
          <a:p>
            <a:r>
              <a:rPr lang="ru-RU" dirty="0" err="1" smtClean="0">
                <a:latin typeface="+mj-lt"/>
              </a:rPr>
              <a:t>Остране́ние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— литературный приём, имеющий целью вывести читателя «из автоматизма восприятия».</a:t>
            </a:r>
          </a:p>
          <a:p>
            <a:r>
              <a:rPr lang="ru-RU" dirty="0" smtClean="0">
                <a:latin typeface="+mj-lt"/>
              </a:rPr>
              <a:t>При </a:t>
            </a:r>
            <a:r>
              <a:rPr lang="ru-RU" dirty="0" err="1">
                <a:latin typeface="+mj-lt"/>
              </a:rPr>
              <a:t>остранении</a:t>
            </a:r>
            <a:r>
              <a:rPr lang="ru-RU" dirty="0">
                <a:latin typeface="+mj-lt"/>
              </a:rPr>
              <a:t> вещь не называется своим именем, а описывается как будто в первый раз увиденная.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09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128792" cy="5112568"/>
          </a:xfrm>
        </p:spPr>
        <p:txBody>
          <a:bodyPr/>
          <a:lstStyle/>
          <a:p>
            <a:r>
              <a:rPr lang="ru-RU" b="1" u="sng" dirty="0" smtClean="0">
                <a:latin typeface="+mj-lt"/>
              </a:rPr>
              <a:t>М. Ю. Лотман</a:t>
            </a:r>
            <a:r>
              <a:rPr lang="ru-RU" b="1" u="sng" dirty="0">
                <a:latin typeface="+mj-lt"/>
              </a:rPr>
              <a:t>. </a:t>
            </a:r>
            <a:r>
              <a:rPr lang="ru-RU" dirty="0">
                <a:latin typeface="+mj-lt"/>
              </a:rPr>
              <a:t>«Культура и взрыв»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Ритм </a:t>
            </a:r>
            <a:r>
              <a:rPr lang="ru-RU" dirty="0">
                <a:latin typeface="+mj-lt"/>
              </a:rPr>
              <a:t>в развитии искусства.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основе чередования этапов статики и динамики / первичных и второстепенных стилей.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Показатель </a:t>
            </a:r>
            <a:r>
              <a:rPr lang="ru-RU" dirty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художественный метод.</a:t>
            </a:r>
          </a:p>
          <a:p>
            <a:r>
              <a:rPr lang="ru-RU" dirty="0" smtClean="0">
                <a:latin typeface="+mj-lt"/>
              </a:rPr>
              <a:t>Классицизм </a:t>
            </a:r>
            <a:r>
              <a:rPr lang="ru-RU" dirty="0">
                <a:latin typeface="+mj-lt"/>
              </a:rPr>
              <a:t>– статика, </a:t>
            </a:r>
            <a:r>
              <a:rPr lang="ru-RU" dirty="0" smtClean="0">
                <a:latin typeface="+mj-lt"/>
              </a:rPr>
              <a:t>первичный стиль</a:t>
            </a:r>
            <a:r>
              <a:rPr lang="ru-RU" dirty="0">
                <a:latin typeface="+mj-lt"/>
              </a:rPr>
              <a:t>, Романтизм – </a:t>
            </a:r>
            <a:r>
              <a:rPr lang="ru-RU" dirty="0" smtClean="0">
                <a:latin typeface="+mj-lt"/>
              </a:rPr>
              <a:t>динамика</a:t>
            </a:r>
            <a:r>
              <a:rPr lang="ru-RU" dirty="0">
                <a:latin typeface="+mj-lt"/>
              </a:rPr>
              <a:t>, вторичный стиль. Реализм – статика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1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17581"/>
            <a:ext cx="3960440" cy="526700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Николаевич</a:t>
            </a:r>
            <a:b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Веселовский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(</a:t>
            </a:r>
            <a:r>
              <a:rPr lang="ru-RU" sz="2700" dirty="0"/>
              <a:t>4 </a:t>
            </a:r>
            <a:r>
              <a:rPr lang="ru-RU" sz="2700" dirty="0" smtClean="0"/>
              <a:t>февраля</a:t>
            </a:r>
            <a:r>
              <a:rPr lang="ru-RU" sz="2700" dirty="0"/>
              <a:t> </a:t>
            </a:r>
            <a:r>
              <a:rPr lang="ru-RU" sz="2700" dirty="0" smtClean="0"/>
              <a:t>1838 </a:t>
            </a:r>
            <a:r>
              <a:rPr lang="ru-RU" sz="2700" dirty="0"/>
              <a:t> — </a:t>
            </a:r>
            <a:r>
              <a:rPr lang="ru-RU" sz="2700" dirty="0" smtClean="0"/>
              <a:t>10 октября</a:t>
            </a:r>
            <a:r>
              <a:rPr lang="ru-RU" sz="2700" dirty="0"/>
              <a:t> </a:t>
            </a:r>
            <a:r>
              <a:rPr lang="ru-RU" sz="2700" dirty="0" smtClean="0"/>
              <a:t>1906)</a:t>
            </a:r>
            <a:r>
              <a:rPr lang="ru-RU" sz="2700" dirty="0"/>
              <a:t> — русский историк литературы, </a:t>
            </a:r>
            <a:r>
              <a:rPr lang="ru-RU" sz="2700" dirty="0" smtClean="0"/>
              <a:t>заслуженный </a:t>
            </a:r>
            <a:r>
              <a:rPr lang="ru-RU" sz="2700" dirty="0"/>
              <a:t>профессор (с 1895) Петербургского университета, ординарный академик Петербургской АН (с 1881)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AutoShape 2" descr="Alexander Veselovsky.jpg"/>
          <p:cNvSpPr>
            <a:spLocks noChangeAspect="1" noChangeArrowheads="1"/>
          </p:cNvSpPr>
          <p:nvPr/>
        </p:nvSpPr>
        <p:spPr bwMode="auto">
          <a:xfrm>
            <a:off x="155575" y="-2468563"/>
            <a:ext cx="385762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Alexander Veselovsky.jpg"/>
          <p:cNvSpPr>
            <a:spLocks noChangeAspect="1" noChangeArrowheads="1"/>
          </p:cNvSpPr>
          <p:nvPr/>
        </p:nvSpPr>
        <p:spPr bwMode="auto">
          <a:xfrm>
            <a:off x="307975" y="-2316163"/>
            <a:ext cx="385762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11371"/>
            <a:ext cx="4028653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37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«Эволюция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поэтического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форм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 Веселовский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060848"/>
            <a:ext cx="3816424" cy="309634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206" y="1412776"/>
            <a:ext cx="2995228" cy="4311749"/>
          </a:xfrm>
        </p:spPr>
      </p:pic>
      <p:sp>
        <p:nvSpPr>
          <p:cNvPr id="11" name="Прямоугольник 10"/>
          <p:cNvSpPr/>
          <p:nvPr/>
        </p:nvSpPr>
        <p:spPr>
          <a:xfrm>
            <a:off x="4139952" y="4509120"/>
            <a:ext cx="4248472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А.Н. Веселовский</a:t>
            </a: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«Историческая поэтика»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05" y="0"/>
            <a:ext cx="4988443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3" y="3429000"/>
            <a:ext cx="4987546" cy="3430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778"/>
            <a:ext cx="4139953" cy="3411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3429000"/>
            <a:ext cx="4896544" cy="3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5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92224"/>
            <a:ext cx="7776864" cy="327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94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7704856" cy="510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35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95736" y="908720"/>
            <a:ext cx="4896544" cy="158417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Циклизация песен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3568" y="3095447"/>
            <a:ext cx="2272986" cy="223224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естественная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956554" y="3127136"/>
            <a:ext cx="2848252" cy="223224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генеалогическая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804806" y="3127136"/>
            <a:ext cx="2583618" cy="223224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художественная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30007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1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149</TotalTime>
  <Words>244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Проблема литературного развития в интерпретации  А. Веселовского,  В. Шкловского,  Ю. Лотмана </vt:lpstr>
      <vt:lpstr>    Александр Николаевич Веселовский  (4 февраля 1838  — 10 октября 1906) — русский историк литературы, заслуженный профессор (с 1895) Петербургского университета, ординарный академик Петербургской АН (с 1881)  </vt:lpstr>
      <vt:lpstr>«Эволюция поэтического сознания и его форм»  А.Н. Веселовский</vt:lpstr>
      <vt:lpstr>Слайд 4</vt:lpstr>
      <vt:lpstr>Слайд 5</vt:lpstr>
      <vt:lpstr>Слайд 6</vt:lpstr>
      <vt:lpstr>Слайд 7</vt:lpstr>
      <vt:lpstr>Слайд 8</vt:lpstr>
      <vt:lpstr>Слайд 9</vt:lpstr>
      <vt:lpstr>Виктор Борисович Шкловский (12  января 1893 — 5 декабря 1984) — русский советский писатель, литературовед, критик и киновед, сценарист. Одна из ключевых фигур русского формализма. </vt:lpstr>
      <vt:lpstr>«Если целая сложная жизнь многих проходит бессознательно, то эта жизнь как бы не была»  В.Б. Шкловский</vt:lpstr>
      <vt:lpstr>Юрий Михайлович Лотман  (28 февраля 1922 — 28 октября 1993) — советский и российский литературовед, культуролог и семиотик. Академик АН Эстонской ССР (1990).</vt:lpstr>
      <vt:lpstr>«Культура и взрыв» 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литературного развития в интерпретации  А. Веселовского,  В. Шкловского,  Ю. Лотмана</dc:title>
  <dc:creator>Админ</dc:creator>
  <cp:lastModifiedBy>Таня</cp:lastModifiedBy>
  <cp:revision>12</cp:revision>
  <dcterms:created xsi:type="dcterms:W3CDTF">2021-01-25T12:02:35Z</dcterms:created>
  <dcterms:modified xsi:type="dcterms:W3CDTF">2021-01-26T07:12:42Z</dcterms:modified>
</cp:coreProperties>
</file>