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91" r:id="rId1"/>
  </p:sldMasterIdLst>
  <p:notesMasterIdLst>
    <p:notesMasterId r:id="rId33"/>
  </p:notesMasterIdLst>
  <p:handoutMasterIdLst>
    <p:handoutMasterId r:id="rId34"/>
  </p:handoutMasterIdLst>
  <p:sldIdLst>
    <p:sldId id="256" r:id="rId2"/>
    <p:sldId id="333" r:id="rId3"/>
    <p:sldId id="282" r:id="rId4"/>
    <p:sldId id="283" r:id="rId5"/>
    <p:sldId id="284" r:id="rId6"/>
    <p:sldId id="366" r:id="rId7"/>
    <p:sldId id="263" r:id="rId8"/>
    <p:sldId id="261" r:id="rId9"/>
    <p:sldId id="359" r:id="rId10"/>
    <p:sldId id="264" r:id="rId11"/>
    <p:sldId id="259" r:id="rId12"/>
    <p:sldId id="344" r:id="rId13"/>
    <p:sldId id="345" r:id="rId14"/>
    <p:sldId id="361" r:id="rId15"/>
    <p:sldId id="360" r:id="rId16"/>
    <p:sldId id="307" r:id="rId17"/>
    <p:sldId id="356" r:id="rId18"/>
    <p:sldId id="357" r:id="rId19"/>
    <p:sldId id="351" r:id="rId20"/>
    <p:sldId id="289" r:id="rId21"/>
    <p:sldId id="290" r:id="rId22"/>
    <p:sldId id="292" r:id="rId23"/>
    <p:sldId id="294" r:id="rId24"/>
    <p:sldId id="350" r:id="rId25"/>
    <p:sldId id="295" r:id="rId26"/>
    <p:sldId id="362" r:id="rId27"/>
    <p:sldId id="363" r:id="rId28"/>
    <p:sldId id="364" r:id="rId29"/>
    <p:sldId id="365" r:id="rId30"/>
    <p:sldId id="265" r:id="rId31"/>
    <p:sldId id="26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73ADEA3-BDE8-4D1D-AF73-CFA8B5AACD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328C66-E093-4302-BED5-3FD17E7E4D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DD723-0EE9-4F5A-9809-011A94163006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7835DA-5BBD-4109-9A97-F1999DC1DE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81EC23-D1C6-4321-9739-FFB6082E3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31134-5B43-480E-9686-F52F0CC4C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204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CB85A-9F4C-467C-BBC1-4148B3820FEE}" type="datetimeFigureOut">
              <a:rPr lang="ru-RU" smtClean="0"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9E11B-5CCD-42F0-AB9E-0E05259F23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08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30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886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520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9E11B-5CCD-42F0-AB9E-0E05259F23D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79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B82E5-31F8-4A1A-ADF0-F7878993D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49FE3F-C26A-4374-ADB4-0FFCA3AB7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0FAD0-D978-4EDF-A2C1-7C535672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93CC216-A18A-438E-8EF6-39B4E0F83FD3}" type="datetime1">
              <a:rPr lang="ru-RU" noProof="0" smtClean="0"/>
              <a:t>10.02.2021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C31504-C86C-4675-B5EE-2DB128A4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8B43FF-8288-4330-9CBB-7E9FBE5A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74138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00EC5-A2FE-47DE-BD8D-7D479694F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D36473-EE29-4D0B-93E7-42312589D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42502D-0C03-4E3D-834A-165E7D4F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38E856-17B3-4016-83AA-035F0EADC1E6}" type="datetime1">
              <a:rPr lang="ru-RU" noProof="0" smtClean="0"/>
              <a:t>10.02.2021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62806-5261-421B-87A7-D58204FE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8A43D2-1EB8-4FF8-A0D7-99D74380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882520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35CDB9-9D80-42E6-A459-80DF7963C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7AA500-266F-4A9D-A232-B08DD863B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94576-E9A8-4341-AAC6-B1155CF4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38E856-17B3-4016-83AA-035F0EADC1E6}" type="datetime1">
              <a:rPr lang="ru-RU" noProof="0" smtClean="0"/>
              <a:t>10.02.2021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3F0A64-4855-43EF-B058-6DB7CA1E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3B5DBC-50A9-4203-9DB2-F21F3F60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594488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B1D30-7059-4455-A0BE-5AD43423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09824A-4AE4-43F1-8DA5-22A0F3D53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602F38-85A1-41C8-BC7E-1BC383AA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38E856-17B3-4016-83AA-035F0EADC1E6}" type="datetime1">
              <a:rPr lang="ru-RU" noProof="0" smtClean="0"/>
              <a:t>10.02.2021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C3F27-7265-4540-966E-23FEE1403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289FFF-DD21-4B87-A9FA-B6E2276F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1730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D40F0-072D-4592-80BF-AF539784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FF8386-3896-46D7-B402-4E3F9D9F7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33B3B0-82EB-4174-BC4E-1C0CB0EB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1559DE8-968F-4A00-8FD7-283C487F6584}" type="datetime1">
              <a:rPr lang="ru-RU" noProof="0" smtClean="0"/>
              <a:t>10.02.2021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3F8598-6E5E-425C-A84F-87285317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40605-96A8-4701-822E-69D06F84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625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E0196-8260-45E9-87E5-783AC614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A8A6-DD79-4981-9ECC-25D2484EE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97C3E9-6477-47B6-B673-1272BD1A6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E4DDE7-A124-4D2D-912E-329B6FD0A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38E856-17B3-4016-83AA-035F0EADC1E6}" type="datetime1">
              <a:rPr lang="ru-RU" noProof="0" smtClean="0"/>
              <a:t>10.02.2021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E3C3F9-D192-4934-A40E-2249968C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8C00A6-29F3-49CB-853C-16188332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3776962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5EC26-0121-4003-8EC8-DA9979A8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34032B-B959-4FD2-B7A4-C205C0C62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4CECDC-D5C8-4058-94D5-3DC04E533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42E260-6038-4693-820C-AF5D56499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306C53-1865-4A90-AE4A-7570D4561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C632D15-47C0-430B-93B1-24261340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38E856-17B3-4016-83AA-035F0EADC1E6}" type="datetime1">
              <a:rPr lang="ru-RU" noProof="0" smtClean="0"/>
              <a:t>10.02.2021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1DACA6-0AED-46A5-83D7-15EA668B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F17C03-CCD0-48C6-A7B2-8A5DE12A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71893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AF444-5A2E-4224-81AB-9DE30DD0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F80FAB-BD4D-4BF5-A725-16B8F339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79F6FD7-52B3-41D3-8591-A9953FD26929}" type="datetime1">
              <a:rPr lang="ru-RU" noProof="0" smtClean="0"/>
              <a:t>10.02.2021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37DBF9-EE0B-4712-9786-2CCD2875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760345-5BD6-4B73-9410-FAB19FD2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52223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0884AE-4DEC-40ED-9878-8449EA08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1F4ED1-97C9-4FA0-9AAA-87D40621B20E}" type="datetime1">
              <a:rPr lang="ru-RU" noProof="0" smtClean="0"/>
              <a:t>10.02.2021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249A56-4176-46AC-9229-0DC3BFB1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A8B7AD-C11E-4685-8D91-01C8BE37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2094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513D5-C57F-4143-AF09-53245AFCD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4BCE91-DA04-4868-A5AB-1CF74262F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B1EA98-74FE-4090-90E0-2C822BC69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6DCCF0-A4F7-488F-8E71-C61360DE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638E856-17B3-4016-83AA-035F0EADC1E6}" type="datetime1">
              <a:rPr lang="ru-RU" noProof="0" smtClean="0"/>
              <a:t>10.02.2021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0AE8C8-DAAA-42D9-BED2-F521F68E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9A637C-7D9F-48CE-9C31-1E5B39CA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329463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90EE7-9CC6-4D43-9B4D-ABB6EE962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8A92C0-54E5-43BE-A3CB-AE83E0B04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4E3ED5-604B-4B90-8074-0AB6D301D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8E5513-1CB8-4BA5-A659-3C6125B3C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DEEDF88-D9FC-468B-8F4F-FCB6D7F43658}" type="datetime1">
              <a:rPr lang="ru-RU" noProof="0" smtClean="0"/>
              <a:t>10.02.2021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33100D-3959-4AEA-9467-7A6D115F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277EA6-09E2-4A90-A810-95E6C12F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242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AA70E-818A-4D3F-ADFF-4A0F2536E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8E5123-A400-41A0-87CA-A3D615B60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0119A1-CC0B-42CD-A86E-F26552DEC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638E856-17B3-4016-83AA-035F0EADC1E6}" type="datetime1">
              <a:rPr lang="ru-RU" noProof="0" smtClean="0"/>
              <a:t>10.02.2021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02435-1918-4711-8CE5-E51E2C6C3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E4D8C-4357-4FA7-A032-2BA1910B6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8609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chef.bbci.co.uk/images/ic/1200x675/p06lfkb3.jpg">
            <a:extLst>
              <a:ext uri="{FF2B5EF4-FFF2-40B4-BE49-F238E27FC236}">
                <a16:creationId xmlns:a16="http://schemas.microsoft.com/office/drawing/2014/main" id="{CC5F3820-2FBB-4279-A329-A269F9678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r="13869"/>
          <a:stretch/>
        </p:blipFill>
        <p:spPr bwMode="auto">
          <a:xfrm>
            <a:off x="3116687" y="295275"/>
            <a:ext cx="9075313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4626583-32C2-4EA2-939F-008C959C3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8760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5400" dirty="0">
                <a:latin typeface="Rockwell" panose="02060603020205020403" pitchFamily="18" charset="0"/>
              </a:rPr>
              <a:t>ИСКУССТВЕННЫЙ ИНТЕЛЛЕКТ СЕГОДНЯ</a:t>
            </a:r>
          </a:p>
        </p:txBody>
      </p:sp>
    </p:spTree>
    <p:extLst>
      <p:ext uri="{BB962C8B-B14F-4D97-AF65-F5344CB8AC3E}">
        <p14:creationId xmlns:p14="http://schemas.microsoft.com/office/powerpoint/2010/main" val="181935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08426E-8D87-4E90-92BE-DBA953CA0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" b="1408"/>
          <a:stretch/>
        </p:blipFill>
        <p:spPr>
          <a:xfrm>
            <a:off x="331789" y="115910"/>
            <a:ext cx="7743265" cy="605068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4D2C26F-764E-4BAB-8A3F-C72B590B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109" y="1730286"/>
            <a:ext cx="5572259" cy="2236407"/>
          </a:xfrm>
        </p:spPr>
        <p:txBody>
          <a:bodyPr>
            <a:normAutofit fontScale="90000"/>
          </a:bodyPr>
          <a:lstStyle/>
          <a:p>
            <a:r>
              <a:rPr lang="ru-RU" dirty="0"/>
              <a:t>Этой персоны не существует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3768C2-E629-4FF5-B1CB-469CBA71E35E}"/>
              </a:ext>
            </a:extLst>
          </p:cNvPr>
          <p:cNvSpPr/>
          <p:nvPr/>
        </p:nvSpPr>
        <p:spPr>
          <a:xfrm>
            <a:off x="331789" y="6150114"/>
            <a:ext cx="8384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https://thispersondoesnotexist.com/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92222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0EBDA0-6868-40FB-AD59-A530A9CF6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96" y="0"/>
            <a:ext cx="11454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1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E060A-83D2-1642-845B-6A5E3FC1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9" y="5957324"/>
            <a:ext cx="785948" cy="735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D0BB27-D5AB-824A-B965-71F4D2D98553}"/>
              </a:ext>
            </a:extLst>
          </p:cNvPr>
          <p:cNvSpPr txBox="1"/>
          <p:nvPr/>
        </p:nvSpPr>
        <p:spPr>
          <a:xfrm>
            <a:off x="270899" y="542358"/>
            <a:ext cx="11638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Области, в которых ИИ добился впечатляющих результатов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5E44C-1239-AA49-98FF-F9AE96D41E82}"/>
              </a:ext>
            </a:extLst>
          </p:cNvPr>
          <p:cNvSpPr txBox="1"/>
          <p:nvPr/>
        </p:nvSpPr>
        <p:spPr>
          <a:xfrm>
            <a:off x="639809" y="2892872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</a:rPr>
              <a:t>Машинный перевод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DCDA2-0D9C-3047-A6E9-046E25B799BE}"/>
              </a:ext>
            </a:extLst>
          </p:cNvPr>
          <p:cNvSpPr txBox="1"/>
          <p:nvPr/>
        </p:nvSpPr>
        <p:spPr>
          <a:xfrm>
            <a:off x="5266285" y="2892872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</a:rPr>
              <a:t>Чат-боты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8A333-C371-B14C-BB53-F9A521EE6547}"/>
              </a:ext>
            </a:extLst>
          </p:cNvPr>
          <p:cNvSpPr txBox="1"/>
          <p:nvPr/>
        </p:nvSpPr>
        <p:spPr>
          <a:xfrm>
            <a:off x="8028853" y="2892872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</a:rPr>
              <a:t>Распознавание образов</a:t>
            </a:r>
          </a:p>
        </p:txBody>
      </p:sp>
      <p:pic>
        <p:nvPicPr>
          <p:cNvPr id="3" name="Рисунок 2" descr="Изображение выглядит как книг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6A639E2-F32E-BE4E-B472-98433D036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717" y="3712086"/>
            <a:ext cx="3011442" cy="1925643"/>
          </a:xfrm>
          <a:prstGeom prst="rect">
            <a:avLst/>
          </a:prstGeom>
        </p:spPr>
      </p:pic>
      <p:pic>
        <p:nvPicPr>
          <p:cNvPr id="5" name="Рисунок 4" descr="Изображение выглядит как мобильный телефон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B3F639CC-371B-3C40-B96C-6FD1AD219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41" y="3583588"/>
            <a:ext cx="2832325" cy="19472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A9C6DC8-B46C-784D-A559-7BC2227EF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695" y="3939570"/>
            <a:ext cx="3145702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9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E060A-83D2-1642-845B-6A5E3FC1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9" y="5957324"/>
            <a:ext cx="785948" cy="735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D0BB27-D5AB-824A-B965-71F4D2D98553}"/>
              </a:ext>
            </a:extLst>
          </p:cNvPr>
          <p:cNvSpPr txBox="1"/>
          <p:nvPr/>
        </p:nvSpPr>
        <p:spPr>
          <a:xfrm>
            <a:off x="263524" y="1070098"/>
            <a:ext cx="5761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Интеллект не поддавался первым исследователям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C44D87-C11C-634F-AF29-F74F6D41B694}"/>
              </a:ext>
            </a:extLst>
          </p:cNvPr>
          <p:cNvSpPr txBox="1"/>
          <p:nvPr/>
        </p:nvSpPr>
        <p:spPr>
          <a:xfrm>
            <a:off x="257342" y="3476923"/>
            <a:ext cx="5767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Решение — экспертные системы: вручную выписывать знания</a:t>
            </a:r>
          </a:p>
          <a:p>
            <a:r>
              <a:rPr lang="ru-RU" sz="36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в виде правил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E658AE-AED1-3D4D-9A4E-A4FD1E8F548F}"/>
              </a:ext>
            </a:extLst>
          </p:cNvPr>
          <p:cNvSpPr txBox="1"/>
          <p:nvPr/>
        </p:nvSpPr>
        <p:spPr>
          <a:xfrm>
            <a:off x="6217217" y="5138916"/>
            <a:ext cx="464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</a:rPr>
              <a:t>Правила выписывали живые люди — </a:t>
            </a:r>
            <a:r>
              <a:rPr lang="ru-RU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</a:rPr>
              <a:t>эксперты</a:t>
            </a:r>
            <a:r>
              <a:rPr lang="ru-RU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</a:rPr>
              <a:t> в своих задачах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C48296-62D2-2F48-BD7D-0E77EECD5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217" y="1059492"/>
            <a:ext cx="4972151" cy="40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64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Обучение </a:t>
            </a:r>
            <a:r>
              <a:rPr lang="en-GB" b="1" dirty="0"/>
              <a:t>vs </a:t>
            </a:r>
            <a:r>
              <a:rPr lang="ru-RU" b="1" dirty="0"/>
              <a:t>Интеллект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2" y="1505845"/>
            <a:ext cx="9666668" cy="5112568"/>
          </a:xfrm>
        </p:spPr>
      </p:pic>
    </p:spTree>
    <p:extLst>
      <p:ext uri="{BB962C8B-B14F-4D97-AF65-F5344CB8AC3E}">
        <p14:creationId xmlns:p14="http://schemas.microsoft.com/office/powerpoint/2010/main" val="2138211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машинное обучение?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r="20822"/>
          <a:stretch/>
        </p:blipFill>
        <p:spPr bwMode="auto">
          <a:xfrm>
            <a:off x="5729990" y="1392666"/>
            <a:ext cx="6467476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691171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dirty="0"/>
              <a:t>(англ. </a:t>
            </a:r>
            <a:r>
              <a:rPr lang="en-US" dirty="0"/>
              <a:t>Machine learning</a:t>
            </a:r>
            <a:r>
              <a:rPr lang="ru-RU" dirty="0"/>
              <a:t>)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dirty="0"/>
              <a:t>подраздел искусственного интеллекта (ИИ), изучающий методы построения </a:t>
            </a:r>
            <a:r>
              <a:rPr lang="ru-RU" b="1" dirty="0"/>
              <a:t>алгоритмов, способных обучаться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1C5E36-F7F2-4796-BA40-970FC5061FC1}"/>
              </a:ext>
            </a:extLst>
          </p:cNvPr>
          <p:cNvSpPr/>
          <p:nvPr/>
        </p:nvSpPr>
        <p:spPr>
          <a:xfrm>
            <a:off x="549499" y="4445516"/>
            <a:ext cx="6096000" cy="15442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ru-RU" sz="2600" b="1" dirty="0"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Машинное обучение </a:t>
            </a:r>
            <a:r>
              <a:rPr lang="ru-RU" sz="2600" dirty="0"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— это алгоритмы, которые находят в данных скрытые закономерности</a:t>
            </a:r>
          </a:p>
        </p:txBody>
      </p:sp>
    </p:spTree>
    <p:extLst>
      <p:ext uri="{BB962C8B-B14F-4D97-AF65-F5344CB8AC3E}">
        <p14:creationId xmlns:p14="http://schemas.microsoft.com/office/powerpoint/2010/main" val="845579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d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4" b="20234"/>
          <a:stretch/>
        </p:blipFill>
        <p:spPr bwMode="auto">
          <a:xfrm flipV="1">
            <a:off x="4476750" y="1838324"/>
            <a:ext cx="4232070" cy="45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55" y="212927"/>
            <a:ext cx="11423561" cy="1325563"/>
          </a:xfrm>
        </p:spPr>
        <p:txBody>
          <a:bodyPr/>
          <a:lstStyle/>
          <a:p>
            <a:r>
              <a:rPr lang="ru-RU" dirty="0"/>
              <a:t>Машинное обучение  превращает данные в знания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4617"/>
            <a:ext cx="4217894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Таблицы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Текст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Сигналы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Звук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Изображения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Видео</a:t>
            </a:r>
          </a:p>
        </p:txBody>
      </p:sp>
      <p:pic>
        <p:nvPicPr>
          <p:cNvPr id="9226" name="Picture 10" descr="иконка текст, text, файл, документ, document, редактирование, редактировать, edit,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42" y="217428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иконка graph, статистика,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96" y="3121076"/>
            <a:ext cx="877827" cy="8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иконки  таблица, table,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82" y="1447476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knowledg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60" y="1690688"/>
            <a:ext cx="3855365" cy="359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иконка image, изображение,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35" y="4609514"/>
            <a:ext cx="975360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иконки  video, видео,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57" y="5336852"/>
            <a:ext cx="975496" cy="97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иконка звук, динамик, громкость, sound,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64" y="3892358"/>
            <a:ext cx="902208" cy="9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2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13855-EB7F-45B0-A289-26FBEC41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52" y="120427"/>
            <a:ext cx="10515600" cy="1325563"/>
          </a:xfrm>
        </p:spPr>
        <p:txBody>
          <a:bodyPr/>
          <a:lstStyle/>
          <a:p>
            <a:r>
              <a:rPr lang="ru-RU" b="1" dirty="0"/>
              <a:t>Как отличить кошку от собаки</a:t>
            </a:r>
            <a:r>
              <a:rPr lang="en-US" b="1" dirty="0"/>
              <a:t>?</a:t>
            </a:r>
            <a:br>
              <a:rPr lang="ru-RU" b="1" dirty="0"/>
            </a:br>
            <a:endParaRPr lang="ru-RU" dirty="0"/>
          </a:p>
        </p:txBody>
      </p:sp>
      <p:pic>
        <p:nvPicPr>
          <p:cNvPr id="2050" name="Picture 2" descr="Как отличить кошку от собаки или Машинное обучение &quot;на пальцах&quot;">
            <a:extLst>
              <a:ext uri="{FF2B5EF4-FFF2-40B4-BE49-F238E27FC236}">
                <a16:creationId xmlns:a16="http://schemas.microsoft.com/office/drawing/2014/main" id="{DDE700CE-550E-4EF5-89B8-F27A36B30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19" y="1196440"/>
            <a:ext cx="6999249" cy="52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5E77EE-A995-4E27-8D92-61881F1630BF}"/>
              </a:ext>
            </a:extLst>
          </p:cNvPr>
          <p:cNvSpPr/>
          <p:nvPr/>
        </p:nvSpPr>
        <p:spPr>
          <a:xfrm>
            <a:off x="195002" y="1199996"/>
            <a:ext cx="55868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YS Text Optional"/>
              </a:rPr>
              <a:t>Это </a:t>
            </a:r>
            <a:r>
              <a:rPr lang="ru-RU" sz="2000" dirty="0" err="1">
                <a:solidFill>
                  <a:srgbClr val="000000"/>
                </a:solidFill>
                <a:latin typeface="YS Text Optional"/>
              </a:rPr>
              <a:t>юпитерианин</a:t>
            </a:r>
            <a:r>
              <a:rPr lang="ru-RU" sz="2000" dirty="0">
                <a:solidFill>
                  <a:srgbClr val="000000"/>
                </a:solidFill>
                <a:latin typeface="YS Text Optional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YS Text Optional"/>
              </a:rPr>
              <a:t>Йжун</a:t>
            </a:r>
            <a:r>
              <a:rPr lang="ru-RU" sz="2000" dirty="0">
                <a:solidFill>
                  <a:srgbClr val="000000"/>
                </a:solidFill>
                <a:latin typeface="YS Text Optional"/>
              </a:rPr>
              <a:t>, и он никогда в жизни не видел ни кошек, ни собак, и хочет понять чем они отличаются на вид друг от друга.</a:t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YS Text Optional"/>
              </a:rPr>
              <a:t>- У собаки четыре ноги, - говорите вы.</a:t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YS Text Optional"/>
              </a:rPr>
              <a:t>- А у кошки? - уточняет </a:t>
            </a:r>
            <a:r>
              <a:rPr lang="ru-RU" sz="2000" dirty="0" err="1">
                <a:solidFill>
                  <a:srgbClr val="000000"/>
                </a:solidFill>
                <a:latin typeface="YS Text Optional"/>
              </a:rPr>
              <a:t>Йжун</a:t>
            </a:r>
            <a:r>
              <a:rPr lang="ru-RU" sz="2000" dirty="0">
                <a:solidFill>
                  <a:srgbClr val="000000"/>
                </a:solidFill>
                <a:latin typeface="YS Text Optional"/>
              </a:rPr>
              <a:t>.</a:t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YS Text Optional"/>
              </a:rPr>
              <a:t>- Тоже четыре. И ещё есть хвост. Хотя и у собаки есть хвост. Но вот шерсть, шерсть у кошки другая, чем у собаки!</a:t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YS Text Optional"/>
              </a:rPr>
              <a:t>- Она другого цвета? Она короче или длиннее?</a:t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YS Text Optional"/>
              </a:rPr>
              <a:t>- Да нет... - теряетесь вы. - и кошки, и собаки бывают разного цвета и с разной длиной шерсти... И глаз у них по два, и носов по одному...</a:t>
            </a:r>
            <a:br>
              <a:rPr lang="ru-RU" sz="2000" dirty="0"/>
            </a:br>
            <a:r>
              <a:rPr lang="ru-RU" sz="2000" dirty="0">
                <a:solidFill>
                  <a:srgbClr val="000000"/>
                </a:solidFill>
                <a:latin typeface="YS Text Optional"/>
              </a:rPr>
              <a:t>- Тогда как же вы различаете их?! – удивляется </a:t>
            </a:r>
            <a:r>
              <a:rPr lang="ru-RU" sz="2000" dirty="0" err="1">
                <a:solidFill>
                  <a:srgbClr val="000000"/>
                </a:solidFill>
                <a:latin typeface="YS Text Optional"/>
              </a:rPr>
              <a:t>Йжун</a:t>
            </a:r>
            <a:r>
              <a:rPr lang="ru-RU" sz="2000" dirty="0">
                <a:solidFill>
                  <a:srgbClr val="000000"/>
                </a:solidFill>
                <a:latin typeface="YS Text Optional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09196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4B65D-4D60-4599-9092-7308A672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научить компьютер отличать кошек от собак</a:t>
            </a:r>
            <a:r>
              <a:rPr lang="en-US" dirty="0"/>
              <a:t>?</a:t>
            </a:r>
            <a:endParaRPr lang="ru-RU" dirty="0"/>
          </a:p>
        </p:txBody>
      </p:sp>
      <p:pic>
        <p:nvPicPr>
          <p:cNvPr id="4" name="Picture 4" descr="Как отличить кошку от собаки или Машинное обучение &quot;на пальцах&quot;">
            <a:extLst>
              <a:ext uri="{FF2B5EF4-FFF2-40B4-BE49-F238E27FC236}">
                <a16:creationId xmlns:a16="http://schemas.microsoft.com/office/drawing/2014/main" id="{EE713E99-CE11-46AF-8959-6CFE47074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7"/>
          <a:stretch/>
        </p:blipFill>
        <p:spPr bwMode="auto">
          <a:xfrm>
            <a:off x="4602051" y="2189408"/>
            <a:ext cx="7308342" cy="466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84737C-850B-4D5B-8AA1-6B369AE82156}"/>
              </a:ext>
            </a:extLst>
          </p:cNvPr>
          <p:cNvSpPr/>
          <p:nvPr/>
        </p:nvSpPr>
        <p:spPr>
          <a:xfrm>
            <a:off x="533400" y="2030345"/>
            <a:ext cx="42961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YS Text Optional"/>
              </a:rPr>
              <a:t>Так же, как обучают человека. Модель машинного обучения использует</a:t>
            </a:r>
            <a:br>
              <a:rPr lang="ru-RU" sz="2400" dirty="0">
                <a:solidFill>
                  <a:srgbClr val="000000"/>
                </a:solidFill>
                <a:latin typeface="YS Text Optional"/>
              </a:rPr>
            </a:br>
            <a:r>
              <a:rPr lang="ru-RU" sz="2400" dirty="0">
                <a:solidFill>
                  <a:srgbClr val="000000"/>
                </a:solidFill>
                <a:latin typeface="YS Text Optional"/>
              </a:rPr>
              <a:t>- примеры </a:t>
            </a:r>
            <a:r>
              <a:rPr lang="ru-RU" sz="2400" i="1" dirty="0">
                <a:solidFill>
                  <a:srgbClr val="000000"/>
                </a:solidFill>
                <a:latin typeface="YS Text Optional"/>
              </a:rPr>
              <a:t>(картинка с кошкой, картинка с собакой, еще картинка с собакой..)</a:t>
            </a:r>
            <a:r>
              <a:rPr lang="ru-RU" sz="2400" dirty="0">
                <a:solidFill>
                  <a:srgbClr val="000000"/>
                </a:solidFill>
                <a:latin typeface="YS Text Optional"/>
              </a:rPr>
              <a:t> и</a:t>
            </a:r>
            <a:br>
              <a:rPr lang="ru-RU" sz="2400" dirty="0">
                <a:solidFill>
                  <a:srgbClr val="000000"/>
                </a:solidFill>
                <a:latin typeface="YS Text Optional"/>
              </a:rPr>
            </a:br>
            <a:r>
              <a:rPr lang="ru-RU" sz="2400" dirty="0">
                <a:solidFill>
                  <a:srgbClr val="000000"/>
                </a:solidFill>
                <a:latin typeface="YS Text Optional"/>
              </a:rPr>
              <a:t>- ответы (или «разметку») </a:t>
            </a:r>
            <a:r>
              <a:rPr lang="ru-RU" sz="2400" i="1" dirty="0">
                <a:solidFill>
                  <a:srgbClr val="000000"/>
                </a:solidFill>
                <a:latin typeface="YS Text Optional"/>
              </a:rPr>
              <a:t>(вот это кошка, а это собака).</a:t>
            </a:r>
          </a:p>
          <a:p>
            <a:r>
              <a:rPr lang="ru-RU" sz="2400" i="1" dirty="0">
                <a:solidFill>
                  <a:srgbClr val="000000"/>
                </a:solidFill>
                <a:latin typeface="YS Text Optional"/>
              </a:rPr>
              <a:t>Такой подход в машинном обучении называется </a:t>
            </a:r>
            <a:r>
              <a:rPr lang="en-US" sz="2400" b="1" i="1" dirty="0">
                <a:solidFill>
                  <a:srgbClr val="000000"/>
                </a:solidFill>
                <a:latin typeface="YS Text Optional"/>
              </a:rPr>
              <a:t>“</a:t>
            </a:r>
            <a:r>
              <a:rPr lang="ru-RU" sz="2400" b="1" i="1" dirty="0">
                <a:solidFill>
                  <a:srgbClr val="000000"/>
                </a:solidFill>
                <a:latin typeface="YS Text Optional"/>
              </a:rPr>
              <a:t>обучением с учителем</a:t>
            </a:r>
            <a:r>
              <a:rPr lang="en-US" sz="2400" b="1" i="1" dirty="0">
                <a:solidFill>
                  <a:srgbClr val="000000"/>
                </a:solidFill>
                <a:latin typeface="YS Text Optional"/>
              </a:rPr>
              <a:t>”.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98323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E060A-83D2-1642-845B-6A5E3FC1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9" y="5957324"/>
            <a:ext cx="785948" cy="735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D0BB27-D5AB-824A-B965-71F4D2D98553}"/>
              </a:ext>
            </a:extLst>
          </p:cNvPr>
          <p:cNvSpPr txBox="1"/>
          <p:nvPr/>
        </p:nvSpPr>
        <p:spPr>
          <a:xfrm>
            <a:off x="324112" y="260350"/>
            <a:ext cx="11395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Революция в машинном обучении —</a:t>
            </a:r>
          </a:p>
          <a:p>
            <a:r>
              <a:rPr lang="ru-RU" sz="36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глубокое обучение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8FAA44-7C9F-1A4C-9142-E256555D2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44" y="1623674"/>
            <a:ext cx="5638806" cy="5069431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обака, фотография, коричневый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D27D1517-3C3C-9E48-A471-87D589C7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164" y="1757329"/>
            <a:ext cx="4802120" cy="48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05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E060A-83D2-1642-845B-6A5E3FC1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9" y="5957324"/>
            <a:ext cx="785948" cy="735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D0BB27-D5AB-824A-B965-71F4D2D98553}"/>
              </a:ext>
            </a:extLst>
          </p:cNvPr>
          <p:cNvSpPr txBox="1"/>
          <p:nvPr/>
        </p:nvSpPr>
        <p:spPr>
          <a:xfrm>
            <a:off x="263526" y="1070098"/>
            <a:ext cx="82952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Что такое </a:t>
            </a:r>
            <a:r>
              <a:rPr lang="ru-RU" sz="46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«искусственный интеллект?»</a:t>
            </a:r>
          </a:p>
        </p:txBody>
      </p:sp>
      <p:pic>
        <p:nvPicPr>
          <p:cNvPr id="10" name="Рисунок 9" descr="Изображение выглядит как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53C937B-D217-2841-8EA5-C5E6A6CF7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01" y="1670498"/>
            <a:ext cx="4267201" cy="55772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1508D4-761D-4846-AA05-E834D7E19E13}"/>
              </a:ext>
            </a:extLst>
          </p:cNvPr>
          <p:cNvSpPr txBox="1"/>
          <p:nvPr/>
        </p:nvSpPr>
        <p:spPr>
          <a:xfrm>
            <a:off x="1455388" y="4636389"/>
            <a:ext cx="6545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«Прежде, чем беседовать,</a:t>
            </a:r>
          </a:p>
          <a:p>
            <a:pPr algn="r"/>
            <a:r>
              <a:rPr lang="ru-RU" sz="24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надо договориться о значении слов»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97738D-F928-8C45-9439-A7A121C8D9D3}"/>
              </a:ext>
            </a:extLst>
          </p:cNvPr>
          <p:cNvSpPr txBox="1"/>
          <p:nvPr/>
        </p:nvSpPr>
        <p:spPr>
          <a:xfrm>
            <a:off x="1455388" y="5472668"/>
            <a:ext cx="654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Платон</a:t>
            </a:r>
          </a:p>
        </p:txBody>
      </p:sp>
    </p:spTree>
    <p:extLst>
      <p:ext uri="{BB962C8B-B14F-4D97-AF65-F5344CB8AC3E}">
        <p14:creationId xmlns:p14="http://schemas.microsoft.com/office/powerpoint/2010/main" val="60826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E060A-83D2-1642-845B-6A5E3FC1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9" y="5957324"/>
            <a:ext cx="785948" cy="735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D0BB27-D5AB-824A-B965-71F4D2D98553}"/>
              </a:ext>
            </a:extLst>
          </p:cNvPr>
          <p:cNvSpPr txBox="1"/>
          <p:nvPr/>
        </p:nvSpPr>
        <p:spPr>
          <a:xfrm>
            <a:off x="1419223" y="1378808"/>
            <a:ext cx="1581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x</a:t>
            </a:r>
            <a:endParaRPr lang="ru-RU" sz="66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F5EEF1-E16E-D34B-8C7F-A6E5D0AF7B6A}"/>
              </a:ext>
            </a:extLst>
          </p:cNvPr>
          <p:cNvSpPr txBox="1"/>
          <p:nvPr/>
        </p:nvSpPr>
        <p:spPr>
          <a:xfrm>
            <a:off x="9171677" y="1337244"/>
            <a:ext cx="1581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y</a:t>
            </a:r>
            <a:endParaRPr lang="ru-RU" sz="66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CD0844-DE58-D647-851A-3677623CC1FE}"/>
              </a:ext>
            </a:extLst>
          </p:cNvPr>
          <p:cNvSpPr txBox="1"/>
          <p:nvPr/>
        </p:nvSpPr>
        <p:spPr>
          <a:xfrm>
            <a:off x="1419225" y="1013027"/>
            <a:ext cx="158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объекты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5013-403C-834B-9AE8-B1052D170557}"/>
              </a:ext>
            </a:extLst>
          </p:cNvPr>
          <p:cNvSpPr txBox="1"/>
          <p:nvPr/>
        </p:nvSpPr>
        <p:spPr>
          <a:xfrm>
            <a:off x="9171679" y="1013027"/>
            <a:ext cx="158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ответы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013C32-94CC-E145-BDC2-7D3ABB891F4D}"/>
              </a:ext>
            </a:extLst>
          </p:cNvPr>
          <p:cNvSpPr txBox="1"/>
          <p:nvPr/>
        </p:nvSpPr>
        <p:spPr>
          <a:xfrm>
            <a:off x="270899" y="2445240"/>
            <a:ext cx="176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Масса</a:t>
            </a:r>
            <a:r>
              <a:rPr lang="ru-RU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, кг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4283C1-3791-5447-91D0-734062C7F135}"/>
              </a:ext>
            </a:extLst>
          </p:cNvPr>
          <p:cNvSpPr txBox="1"/>
          <p:nvPr/>
        </p:nvSpPr>
        <p:spPr>
          <a:xfrm>
            <a:off x="9171679" y="2445240"/>
            <a:ext cx="158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Сила, </a:t>
            </a:r>
            <a:r>
              <a:rPr lang="ru-RU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9C21D-2916-4C4B-B262-5E487AB7101A}"/>
              </a:ext>
            </a:extLst>
          </p:cNvPr>
          <p:cNvSpPr txBox="1"/>
          <p:nvPr/>
        </p:nvSpPr>
        <p:spPr>
          <a:xfrm>
            <a:off x="4875370" y="3253069"/>
            <a:ext cx="241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F=</a:t>
            </a:r>
            <a:r>
              <a:rPr lang="en-US" sz="5400" b="1" dirty="0" err="1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m×a</a:t>
            </a:r>
            <a:endParaRPr lang="ru-RU" sz="54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4A930E-43B3-C74B-BA91-872B375A48EB}"/>
              </a:ext>
            </a:extLst>
          </p:cNvPr>
          <p:cNvSpPr txBox="1"/>
          <p:nvPr/>
        </p:nvSpPr>
        <p:spPr>
          <a:xfrm>
            <a:off x="299322" y="2954363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0</a:t>
            </a:r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,</a:t>
            </a:r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A050D4-B356-7345-97F6-15770C51417A}"/>
              </a:ext>
            </a:extLst>
          </p:cNvPr>
          <p:cNvSpPr txBox="1"/>
          <p:nvPr/>
        </p:nvSpPr>
        <p:spPr>
          <a:xfrm>
            <a:off x="299322" y="4668938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2</a:t>
            </a:r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,</a:t>
            </a:r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A63104-D395-1D48-94AF-9EF8781B0520}"/>
              </a:ext>
            </a:extLst>
          </p:cNvPr>
          <p:cNvSpPr txBox="1"/>
          <p:nvPr/>
        </p:nvSpPr>
        <p:spPr>
          <a:xfrm>
            <a:off x="285467" y="3818682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212312-3500-CE4E-BADF-AEC063AEE504}"/>
              </a:ext>
            </a:extLst>
          </p:cNvPr>
          <p:cNvSpPr txBox="1"/>
          <p:nvPr/>
        </p:nvSpPr>
        <p:spPr>
          <a:xfrm>
            <a:off x="9204978" y="2954363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0</a:t>
            </a:r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,</a:t>
            </a:r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54990E-FD1D-EA41-A28F-4DCCEBD9991E}"/>
              </a:ext>
            </a:extLst>
          </p:cNvPr>
          <p:cNvSpPr txBox="1"/>
          <p:nvPr/>
        </p:nvSpPr>
        <p:spPr>
          <a:xfrm>
            <a:off x="9204978" y="4668938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54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DCF655-9BFA-0D4A-A2A9-03E1524FA629}"/>
              </a:ext>
            </a:extLst>
          </p:cNvPr>
          <p:cNvSpPr txBox="1"/>
          <p:nvPr/>
        </p:nvSpPr>
        <p:spPr>
          <a:xfrm>
            <a:off x="9191123" y="3818682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9</a:t>
            </a:r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,</a:t>
            </a:r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CFEB32-2CD0-5740-AAEE-9C813E104FAB}"/>
              </a:ext>
            </a:extLst>
          </p:cNvPr>
          <p:cNvSpPr txBox="1"/>
          <p:nvPr/>
        </p:nvSpPr>
        <p:spPr>
          <a:xfrm>
            <a:off x="299322" y="5132164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…</a:t>
            </a:r>
            <a:endParaRPr lang="ru-RU" sz="48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35BE4E-999D-2F48-A1ED-1FE9E730D90C}"/>
              </a:ext>
            </a:extLst>
          </p:cNvPr>
          <p:cNvSpPr txBox="1"/>
          <p:nvPr/>
        </p:nvSpPr>
        <p:spPr>
          <a:xfrm>
            <a:off x="9171677" y="5132164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…</a:t>
            </a:r>
            <a:endParaRPr lang="ru-RU" sz="48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09900E-09D7-704C-82A5-0DFCFD430BD9}"/>
              </a:ext>
            </a:extLst>
          </p:cNvPr>
          <p:cNvSpPr txBox="1"/>
          <p:nvPr/>
        </p:nvSpPr>
        <p:spPr>
          <a:xfrm>
            <a:off x="2073228" y="2445240"/>
            <a:ext cx="284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Ускорение</a:t>
            </a:r>
            <a:r>
              <a:rPr lang="ru-RU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, м/с</a:t>
            </a:r>
            <a:r>
              <a:rPr lang="ru-RU" b="1" baseline="300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B7AA89-209F-564C-8C97-15F895BDA43A}"/>
              </a:ext>
            </a:extLst>
          </p:cNvPr>
          <p:cNvSpPr txBox="1"/>
          <p:nvPr/>
        </p:nvSpPr>
        <p:spPr>
          <a:xfrm>
            <a:off x="2184938" y="2954363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0</a:t>
            </a:r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,</a:t>
            </a:r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4A3D92-37AE-064C-9288-4E7C4C346D9B}"/>
              </a:ext>
            </a:extLst>
          </p:cNvPr>
          <p:cNvSpPr txBox="1"/>
          <p:nvPr/>
        </p:nvSpPr>
        <p:spPr>
          <a:xfrm>
            <a:off x="2184938" y="4668938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E0E199-7D06-C545-9F81-0DA44F20207C}"/>
              </a:ext>
            </a:extLst>
          </p:cNvPr>
          <p:cNvSpPr txBox="1"/>
          <p:nvPr/>
        </p:nvSpPr>
        <p:spPr>
          <a:xfrm>
            <a:off x="2171083" y="3818682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9</a:t>
            </a:r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,</a:t>
            </a:r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FE5F2D-FE00-7C40-8AE0-9E1C55144177}"/>
              </a:ext>
            </a:extLst>
          </p:cNvPr>
          <p:cNvSpPr txBox="1"/>
          <p:nvPr/>
        </p:nvSpPr>
        <p:spPr>
          <a:xfrm>
            <a:off x="2184938" y="5132164"/>
            <a:ext cx="1581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…</a:t>
            </a:r>
            <a:endParaRPr lang="ru-RU" sz="48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FECFEE-0EEC-7040-B6C2-0382692D1AAA}"/>
              </a:ext>
            </a:extLst>
          </p:cNvPr>
          <p:cNvSpPr txBox="1"/>
          <p:nvPr/>
        </p:nvSpPr>
        <p:spPr>
          <a:xfrm>
            <a:off x="4890654" y="1636190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y=x</a:t>
            </a:r>
            <a:r>
              <a:rPr lang="en-US" sz="3600" b="1" baseline="-250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×x</a:t>
            </a:r>
            <a:r>
              <a:rPr lang="en-US" sz="3600" b="1" baseline="-250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2</a:t>
            </a:r>
            <a:endParaRPr lang="ru-RU" sz="3600" b="1" baseline="-250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pic>
        <p:nvPicPr>
          <p:cNvPr id="42" name="Рисунок 41" descr="Изображение выглядит как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E9C00E82-F6A8-4D4D-9C4D-C955CE628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536" y="1572137"/>
            <a:ext cx="4206927" cy="45922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95A2730-67E3-8A42-8BA9-0B9989010E95}"/>
              </a:ext>
            </a:extLst>
          </p:cNvPr>
          <p:cNvSpPr txBox="1"/>
          <p:nvPr/>
        </p:nvSpPr>
        <p:spPr>
          <a:xfrm>
            <a:off x="4883724" y="719463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f(x)</a:t>
            </a:r>
            <a:endParaRPr lang="ru-RU" sz="36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5327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D0BB27-D5AB-824A-B965-71F4D2D98553}"/>
              </a:ext>
            </a:extLst>
          </p:cNvPr>
          <p:cNvSpPr txBox="1"/>
          <p:nvPr/>
        </p:nvSpPr>
        <p:spPr>
          <a:xfrm>
            <a:off x="1419223" y="1378808"/>
            <a:ext cx="1581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x</a:t>
            </a:r>
            <a:endParaRPr lang="ru-RU" sz="66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F5EEF1-E16E-D34B-8C7F-A6E5D0AF7B6A}"/>
              </a:ext>
            </a:extLst>
          </p:cNvPr>
          <p:cNvSpPr txBox="1"/>
          <p:nvPr/>
        </p:nvSpPr>
        <p:spPr>
          <a:xfrm>
            <a:off x="9171677" y="1337244"/>
            <a:ext cx="1581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y</a:t>
            </a:r>
            <a:endParaRPr lang="ru-RU" sz="66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CD0844-DE58-D647-851A-3677623CC1FE}"/>
              </a:ext>
            </a:extLst>
          </p:cNvPr>
          <p:cNvSpPr txBox="1"/>
          <p:nvPr/>
        </p:nvSpPr>
        <p:spPr>
          <a:xfrm>
            <a:off x="1419225" y="1013027"/>
            <a:ext cx="158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объекты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5013-403C-834B-9AE8-B1052D170557}"/>
              </a:ext>
            </a:extLst>
          </p:cNvPr>
          <p:cNvSpPr txBox="1"/>
          <p:nvPr/>
        </p:nvSpPr>
        <p:spPr>
          <a:xfrm>
            <a:off x="9171679" y="1013027"/>
            <a:ext cx="158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ответы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9C21D-2916-4C4B-B262-5E487AB7101A}"/>
              </a:ext>
            </a:extLst>
          </p:cNvPr>
          <p:cNvSpPr txBox="1"/>
          <p:nvPr/>
        </p:nvSpPr>
        <p:spPr>
          <a:xfrm>
            <a:off x="263525" y="3253069"/>
            <a:ext cx="11638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Что делать, если у нас есть</a:t>
            </a:r>
          </a:p>
          <a:p>
            <a:pPr algn="ctr"/>
            <a:r>
              <a:rPr lang="ru-RU" sz="4800" b="1" dirty="0" err="1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x</a:t>
            </a:r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 </a:t>
            </a:r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и</a:t>
            </a:r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 </a:t>
            </a:r>
            <a:r>
              <a:rPr lang="ru-RU" sz="4800" b="1" dirty="0" err="1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y</a:t>
            </a:r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, но формула </a:t>
            </a:r>
            <a:r>
              <a:rPr lang="ru-RU" sz="4800" b="1" dirty="0" err="1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f</a:t>
            </a:r>
            <a:r>
              <a:rPr lang="ru-RU" sz="48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 неизвестна?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507349-871B-FC41-84B7-16E9B6F43790}"/>
              </a:ext>
            </a:extLst>
          </p:cNvPr>
          <p:cNvSpPr txBox="1"/>
          <p:nvPr/>
        </p:nvSpPr>
        <p:spPr>
          <a:xfrm>
            <a:off x="4883724" y="719463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f(x)</a:t>
            </a:r>
            <a:endParaRPr lang="ru-RU" sz="36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E02D60C-6787-3448-9BB7-1655F7DD25EE}"/>
              </a:ext>
            </a:extLst>
          </p:cNvPr>
          <p:cNvSpPr txBox="1"/>
          <p:nvPr/>
        </p:nvSpPr>
        <p:spPr>
          <a:xfrm>
            <a:off x="4224338" y="1579051"/>
            <a:ext cx="374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?</a:t>
            </a:r>
            <a:endParaRPr lang="ru-RU" sz="96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pic>
        <p:nvPicPr>
          <p:cNvPr id="40" name="Рисунок 39" descr="Изображение выглядит как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54CCF427-46AA-974D-8F9B-E207D5DA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36" y="1572137"/>
            <a:ext cx="4206927" cy="4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78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E76DC05-021B-7944-8A8B-6904C8CBFE35}"/>
              </a:ext>
            </a:extLst>
          </p:cNvPr>
          <p:cNvSpPr txBox="1"/>
          <p:nvPr/>
        </p:nvSpPr>
        <p:spPr>
          <a:xfrm>
            <a:off x="4426670" y="637014"/>
            <a:ext cx="333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Обучение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с учителем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34B48F-0AC7-D546-A52D-DD9D149F95B0}"/>
              </a:ext>
            </a:extLst>
          </p:cNvPr>
          <p:cNvSpPr txBox="1"/>
          <p:nvPr/>
        </p:nvSpPr>
        <p:spPr>
          <a:xfrm>
            <a:off x="387927" y="1378808"/>
            <a:ext cx="2814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x</a:t>
            </a:r>
            <a:r>
              <a:rPr lang="ru-RU" sz="66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 </a:t>
            </a:r>
            <a:r>
              <a:rPr lang="en-US" sz="6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,</a:t>
            </a:r>
            <a:r>
              <a:rPr lang="ru-RU" sz="66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 </a:t>
            </a:r>
            <a:r>
              <a:rPr lang="en-US" sz="6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y</a:t>
            </a:r>
            <a:endParaRPr lang="ru-RU" sz="66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4FD1CA-DC92-6545-872C-35DC40C1161A}"/>
              </a:ext>
            </a:extLst>
          </p:cNvPr>
          <p:cNvSpPr txBox="1"/>
          <p:nvPr/>
        </p:nvSpPr>
        <p:spPr>
          <a:xfrm>
            <a:off x="8342911" y="1378808"/>
            <a:ext cx="2410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f(x)</a:t>
            </a:r>
            <a:endParaRPr lang="ru-RU" sz="66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9F74A1-DEF8-7945-8B5D-6557EE31A39E}"/>
              </a:ext>
            </a:extLst>
          </p:cNvPr>
          <p:cNvSpPr txBox="1"/>
          <p:nvPr/>
        </p:nvSpPr>
        <p:spPr>
          <a:xfrm>
            <a:off x="270899" y="1013027"/>
            <a:ext cx="1581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объекты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EDA465-84AD-1745-9C94-2A4483496D02}"/>
              </a:ext>
            </a:extLst>
          </p:cNvPr>
          <p:cNvSpPr txBox="1"/>
          <p:nvPr/>
        </p:nvSpPr>
        <p:spPr>
          <a:xfrm>
            <a:off x="1852551" y="1013027"/>
            <a:ext cx="134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ответы</a:t>
            </a:r>
          </a:p>
        </p:txBody>
      </p:sp>
      <p:pic>
        <p:nvPicPr>
          <p:cNvPr id="30" name="Рисунок 29" descr="Изображение выглядит как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BBC569C3-E0E9-A147-9D71-48C3BD497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36" y="1572137"/>
            <a:ext cx="4206927" cy="4592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CF7B71A-ECF2-2140-9198-56B9E61BDCF5}"/>
              </a:ext>
            </a:extLst>
          </p:cNvPr>
          <p:cNvSpPr txBox="1"/>
          <p:nvPr/>
        </p:nvSpPr>
        <p:spPr>
          <a:xfrm>
            <a:off x="4890654" y="1636190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y≈f</a:t>
            </a:r>
            <a:r>
              <a:rPr lang="en-US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(x)</a:t>
            </a:r>
            <a:endParaRPr lang="ru-RU" sz="3600" b="1" baseline="-250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2" name="Открывающая квадратная скобка 1">
            <a:extLst>
              <a:ext uri="{FF2B5EF4-FFF2-40B4-BE49-F238E27FC236}">
                <a16:creationId xmlns:a16="http://schemas.microsoft.com/office/drawing/2014/main" id="{66C37AC1-07A3-0E42-B12A-8C60792654DD}"/>
              </a:ext>
            </a:extLst>
          </p:cNvPr>
          <p:cNvSpPr/>
          <p:nvPr/>
        </p:nvSpPr>
        <p:spPr>
          <a:xfrm rot="16200000">
            <a:off x="1704315" y="1420446"/>
            <a:ext cx="181560" cy="2814335"/>
          </a:xfrm>
          <a:prstGeom prst="leftBracke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98C39D-D221-614D-A9D2-773702F1E3C1}"/>
              </a:ext>
            </a:extLst>
          </p:cNvPr>
          <p:cNvSpPr txBox="1"/>
          <p:nvPr/>
        </p:nvSpPr>
        <p:spPr>
          <a:xfrm>
            <a:off x="7956845" y="2543594"/>
            <a:ext cx="3182549" cy="391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математическая модель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507671-D087-AF4E-82B8-B708038FCB13}"/>
              </a:ext>
            </a:extLst>
          </p:cNvPr>
          <p:cNvSpPr txBox="1"/>
          <p:nvPr/>
        </p:nvSpPr>
        <p:spPr>
          <a:xfrm>
            <a:off x="896861" y="2918394"/>
            <a:ext cx="179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все данные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148D9D-F318-0E47-8851-B4634DD74F7D}"/>
              </a:ext>
            </a:extLst>
          </p:cNvPr>
          <p:cNvSpPr txBox="1"/>
          <p:nvPr/>
        </p:nvSpPr>
        <p:spPr>
          <a:xfrm>
            <a:off x="1913901" y="2543594"/>
            <a:ext cx="122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учитель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30AAF7-DAB1-874C-960C-4A2CB0FF257C}"/>
              </a:ext>
            </a:extLst>
          </p:cNvPr>
          <p:cNvSpPr txBox="1"/>
          <p:nvPr/>
        </p:nvSpPr>
        <p:spPr>
          <a:xfrm>
            <a:off x="270899" y="4974491"/>
            <a:ext cx="3327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Чем больше данных — тем лучше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FA7E3A6-A250-B444-AB19-D3D87B63058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35155" y="3287726"/>
          <a:ext cx="3721688" cy="2355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0422">
                  <a:extLst>
                    <a:ext uri="{9D8B030D-6E8A-4147-A177-3AD203B41FA5}">
                      <a16:colId xmlns:a16="http://schemas.microsoft.com/office/drawing/2014/main" val="2571674708"/>
                    </a:ext>
                  </a:extLst>
                </a:gridCol>
                <a:gridCol w="930422">
                  <a:extLst>
                    <a:ext uri="{9D8B030D-6E8A-4147-A177-3AD203B41FA5}">
                      <a16:colId xmlns:a16="http://schemas.microsoft.com/office/drawing/2014/main" val="62186603"/>
                    </a:ext>
                  </a:extLst>
                </a:gridCol>
                <a:gridCol w="930422">
                  <a:extLst>
                    <a:ext uri="{9D8B030D-6E8A-4147-A177-3AD203B41FA5}">
                      <a16:colId xmlns:a16="http://schemas.microsoft.com/office/drawing/2014/main" val="2377931757"/>
                    </a:ext>
                  </a:extLst>
                </a:gridCol>
                <a:gridCol w="930422">
                  <a:extLst>
                    <a:ext uri="{9D8B030D-6E8A-4147-A177-3AD203B41FA5}">
                      <a16:colId xmlns:a16="http://schemas.microsoft.com/office/drawing/2014/main" val="187578459"/>
                    </a:ext>
                  </a:extLst>
                </a:gridCol>
              </a:tblGrid>
              <a:tr h="588807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x</a:t>
                      </a:r>
                      <a:r>
                        <a:rPr lang="en-US" sz="2300" baseline="-250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11</a:t>
                      </a:r>
                      <a:endParaRPr lang="ru-RU" sz="2300" baseline="-250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x</a:t>
                      </a:r>
                      <a:r>
                        <a:rPr lang="en-US" sz="2300" baseline="-250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12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…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y</a:t>
                      </a:r>
                      <a:r>
                        <a:rPr lang="en-US" sz="2300" baseline="-250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1</a:t>
                      </a:r>
                      <a:endParaRPr lang="ru-RU" sz="2300" baseline="-250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5425"/>
                  </a:ext>
                </a:extLst>
              </a:tr>
              <a:tr h="588807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x</a:t>
                      </a:r>
                      <a:r>
                        <a:rPr lang="en-US" sz="2300" baseline="-250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21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x</a:t>
                      </a:r>
                      <a:r>
                        <a:rPr lang="en-US" sz="2300" baseline="-250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22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…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y</a:t>
                      </a:r>
                      <a:r>
                        <a:rPr lang="en-US" sz="2300" baseline="-250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2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425481"/>
                  </a:ext>
                </a:extLst>
              </a:tr>
              <a:tr h="588807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x</a:t>
                      </a:r>
                      <a:r>
                        <a:rPr lang="en-US" sz="2300" baseline="-250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31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x</a:t>
                      </a:r>
                      <a:r>
                        <a:rPr lang="en-US" sz="2300" baseline="-250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32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…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y</a:t>
                      </a:r>
                      <a:r>
                        <a:rPr lang="en-US" sz="2300" baseline="-250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3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697341"/>
                  </a:ext>
                </a:extLst>
              </a:tr>
              <a:tr h="588807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…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…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…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rgbClr val="002060"/>
                          </a:solidFill>
                          <a:latin typeface="PT Mono" panose="02060509020205020204" pitchFamily="49" charset="0"/>
                          <a:ea typeface="PT Mono" panose="02060509020205020204" pitchFamily="49" charset="0"/>
                        </a:rPr>
                        <a:t>…</a:t>
                      </a:r>
                      <a:endParaRPr lang="ru-RU" sz="2300" dirty="0">
                        <a:solidFill>
                          <a:srgbClr val="002060"/>
                        </a:solidFill>
                        <a:latin typeface="PT Mono" panose="02060509020205020204" pitchFamily="49" charset="0"/>
                        <a:ea typeface="PT Mono" panose="02060509020205020204" pitchFamily="49" charset="0"/>
                      </a:endParaRPr>
                    </a:p>
                  </a:txBody>
                  <a:tcPr marL="114797" marR="114797" marT="57398" marB="5739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486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418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E76DC05-021B-7944-8A8B-6904C8CBFE35}"/>
              </a:ext>
            </a:extLst>
          </p:cNvPr>
          <p:cNvSpPr txBox="1"/>
          <p:nvPr/>
        </p:nvSpPr>
        <p:spPr>
          <a:xfrm>
            <a:off x="270899" y="1052513"/>
            <a:ext cx="11631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Задача классификации </a:t>
            </a:r>
            <a:r>
              <a:rPr lang="ru-RU" sz="36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— когда ответы это метки. Объекты могут быть чем угодно.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242BD8-F74A-0446-81F2-7880ED4D570A}"/>
              </a:ext>
            </a:extLst>
          </p:cNvPr>
          <p:cNvSpPr txBox="1"/>
          <p:nvPr/>
        </p:nvSpPr>
        <p:spPr>
          <a:xfrm>
            <a:off x="249091" y="2732515"/>
            <a:ext cx="4860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Определение эмоционального окраса текста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4D9601-5643-0C4C-A8DB-5FA5024F849A}"/>
              </a:ext>
            </a:extLst>
          </p:cNvPr>
          <p:cNvSpPr txBox="1"/>
          <p:nvPr/>
        </p:nvSpPr>
        <p:spPr>
          <a:xfrm>
            <a:off x="6175328" y="2732515"/>
            <a:ext cx="5775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Распознавание изображений рукописных цифр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E0CA7B-CF8E-254C-B264-610E99B003ED}"/>
              </a:ext>
            </a:extLst>
          </p:cNvPr>
          <p:cNvSpPr txBox="1"/>
          <p:nvPr/>
        </p:nvSpPr>
        <p:spPr>
          <a:xfrm>
            <a:off x="270898" y="5303619"/>
            <a:ext cx="268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Текст, набор слов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677D7C-6E4F-0E44-BE88-D7784C31FE3E}"/>
              </a:ext>
            </a:extLst>
          </p:cNvPr>
          <p:cNvSpPr txBox="1"/>
          <p:nvPr/>
        </p:nvSpPr>
        <p:spPr>
          <a:xfrm>
            <a:off x="3838483" y="5303619"/>
            <a:ext cx="174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2 класса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1D9020-55FD-5F41-870A-2E3F0C005369}"/>
              </a:ext>
            </a:extLst>
          </p:cNvPr>
          <p:cNvSpPr txBox="1"/>
          <p:nvPr/>
        </p:nvSpPr>
        <p:spPr>
          <a:xfrm>
            <a:off x="6185562" y="5303619"/>
            <a:ext cx="237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Картинка 28×28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EED9F9-E50D-BC4B-9F7C-63BDA3D2ED94}"/>
              </a:ext>
            </a:extLst>
          </p:cNvPr>
          <p:cNvSpPr txBox="1"/>
          <p:nvPr/>
        </p:nvSpPr>
        <p:spPr>
          <a:xfrm>
            <a:off x="8879871" y="5303619"/>
            <a:ext cx="237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10 классов цифр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55A219-BD49-0648-A3AA-89DE9926E2BA}"/>
              </a:ext>
            </a:extLst>
          </p:cNvPr>
          <p:cNvSpPr txBox="1"/>
          <p:nvPr/>
        </p:nvSpPr>
        <p:spPr>
          <a:xfrm>
            <a:off x="0" y="3887078"/>
            <a:ext cx="3068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«Видео отличное </a:t>
            </a:r>
            <a:r>
              <a:rPr lang="en-US" sz="20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👍»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36853B-1CBC-DE41-B9AB-74797B569BE3}"/>
              </a:ext>
            </a:extLst>
          </p:cNvPr>
          <p:cNvSpPr txBox="1"/>
          <p:nvPr/>
        </p:nvSpPr>
        <p:spPr>
          <a:xfrm>
            <a:off x="160418" y="4287188"/>
            <a:ext cx="290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«Да это смотреть невозможно!»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630B74-1822-8742-9178-0489386A4CC4}"/>
              </a:ext>
            </a:extLst>
          </p:cNvPr>
          <p:cNvSpPr txBox="1"/>
          <p:nvPr/>
        </p:nvSpPr>
        <p:spPr>
          <a:xfrm>
            <a:off x="3787135" y="3766186"/>
            <a:ext cx="70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+</a:t>
            </a:r>
            <a:endParaRPr lang="en-US" sz="3600" b="1" dirty="0">
              <a:solidFill>
                <a:srgbClr val="00B050"/>
              </a:solidFill>
              <a:latin typeface="Raleway" panose="020B0503030101060003" pitchFamily="34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FCEB6D-051A-F847-BC90-D967FD524F92}"/>
              </a:ext>
            </a:extLst>
          </p:cNvPr>
          <p:cNvSpPr txBox="1"/>
          <p:nvPr/>
        </p:nvSpPr>
        <p:spPr>
          <a:xfrm>
            <a:off x="3787135" y="4166296"/>
            <a:ext cx="63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−</a:t>
            </a:r>
          </a:p>
        </p:txBody>
      </p:sp>
      <p:sp>
        <p:nvSpPr>
          <p:cNvPr id="40" name="Стрелка вправо 39">
            <a:extLst>
              <a:ext uri="{FF2B5EF4-FFF2-40B4-BE49-F238E27FC236}">
                <a16:creationId xmlns:a16="http://schemas.microsoft.com/office/drawing/2014/main" id="{2BAE7C00-2EA2-734A-966C-39469B977BEC}"/>
              </a:ext>
            </a:extLst>
          </p:cNvPr>
          <p:cNvSpPr/>
          <p:nvPr/>
        </p:nvSpPr>
        <p:spPr>
          <a:xfrm>
            <a:off x="3070807" y="4201453"/>
            <a:ext cx="439840" cy="115746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>
            <a:extLst>
              <a:ext uri="{FF2B5EF4-FFF2-40B4-BE49-F238E27FC236}">
                <a16:creationId xmlns:a16="http://schemas.microsoft.com/office/drawing/2014/main" id="{8AE7BF1D-AF91-2D45-ACF7-3CAC9B1FE795}"/>
              </a:ext>
            </a:extLst>
          </p:cNvPr>
          <p:cNvSpPr/>
          <p:nvPr/>
        </p:nvSpPr>
        <p:spPr>
          <a:xfrm>
            <a:off x="8120478" y="4201453"/>
            <a:ext cx="439840" cy="115746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7717F1-26BD-E044-8090-F6CEC2A0D73A}"/>
              </a:ext>
            </a:extLst>
          </p:cNvPr>
          <p:cNvSpPr txBox="1"/>
          <p:nvPr/>
        </p:nvSpPr>
        <p:spPr>
          <a:xfrm>
            <a:off x="8821096" y="3636068"/>
            <a:ext cx="59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5</a:t>
            </a:r>
            <a:endParaRPr lang="en-US" sz="36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A3F747-B4F9-7242-AC7C-83D8E03F4F82}"/>
              </a:ext>
            </a:extLst>
          </p:cNvPr>
          <p:cNvSpPr txBox="1"/>
          <p:nvPr/>
        </p:nvSpPr>
        <p:spPr>
          <a:xfrm>
            <a:off x="9776439" y="3636068"/>
            <a:ext cx="59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1</a:t>
            </a:r>
            <a:endParaRPr lang="en-US" sz="36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585A76-C942-E843-ACAB-8B0CF62EAE79}"/>
              </a:ext>
            </a:extLst>
          </p:cNvPr>
          <p:cNvSpPr txBox="1"/>
          <p:nvPr/>
        </p:nvSpPr>
        <p:spPr>
          <a:xfrm>
            <a:off x="8821096" y="4195626"/>
            <a:ext cx="59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4</a:t>
            </a:r>
            <a:endParaRPr lang="en-US" sz="36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6A6454-92B9-674C-BB33-4C2FCD2619AD}"/>
              </a:ext>
            </a:extLst>
          </p:cNvPr>
          <p:cNvSpPr txBox="1"/>
          <p:nvPr/>
        </p:nvSpPr>
        <p:spPr>
          <a:xfrm>
            <a:off x="9776439" y="4195626"/>
            <a:ext cx="59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0</a:t>
            </a:r>
            <a:endParaRPr lang="en-US" sz="3600" b="1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pic>
        <p:nvPicPr>
          <p:cNvPr id="15" name="Рисунок 14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33B99BF4-A031-3244-AD61-0E952718C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596" y="3743233"/>
            <a:ext cx="432000" cy="432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65E522-D057-CE4E-8DB9-7FF1D14D2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94" y="3743233"/>
            <a:ext cx="432000" cy="43200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F6094F7-8355-404A-B417-C79F2C433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594" y="4302791"/>
            <a:ext cx="432000" cy="432000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CE6BE28A-FCD3-F742-BA82-11AFCB3CA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348" y="4302791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1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E060A-83D2-1642-845B-6A5E3FC1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9" y="5957324"/>
            <a:ext cx="785948" cy="735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D0BB27-D5AB-824A-B965-71F4D2D98553}"/>
              </a:ext>
            </a:extLst>
          </p:cNvPr>
          <p:cNvSpPr txBox="1"/>
          <p:nvPr/>
        </p:nvSpPr>
        <p:spPr>
          <a:xfrm>
            <a:off x="263525" y="1070098"/>
            <a:ext cx="11395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Нас окружают приложения машинного обучения, но мы их уже не замечаем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E658AE-AED1-3D4D-9A4E-A4FD1E8F548F}"/>
              </a:ext>
            </a:extLst>
          </p:cNvPr>
          <p:cNvSpPr txBox="1"/>
          <p:nvPr/>
        </p:nvSpPr>
        <p:spPr>
          <a:xfrm>
            <a:off x="311190" y="5423502"/>
            <a:ext cx="380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</a:rPr>
              <a:t>Поисковые системы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D52E8-46EA-B643-9735-F9F6811ABACA}"/>
              </a:ext>
            </a:extLst>
          </p:cNvPr>
          <p:cNvSpPr txBox="1"/>
          <p:nvPr/>
        </p:nvSpPr>
        <p:spPr>
          <a:xfrm>
            <a:off x="4192063" y="5189974"/>
            <a:ext cx="380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</a:rPr>
              <a:t>Антиспам</a:t>
            </a:r>
            <a:endParaRPr lang="ru-RU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AC073-C0A6-A54F-970A-089692551FFC}"/>
              </a:ext>
            </a:extLst>
          </p:cNvPr>
          <p:cNvSpPr txBox="1"/>
          <p:nvPr/>
        </p:nvSpPr>
        <p:spPr>
          <a:xfrm>
            <a:off x="8094067" y="4939993"/>
            <a:ext cx="380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</a:rPr>
              <a:t>Разговорные агенты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2C901-4ED6-0C45-81CE-D21754EC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9" y="3937102"/>
            <a:ext cx="3478141" cy="1372223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4149577-64D5-6F4F-B0A6-09BCF89D8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929" y="3482879"/>
            <a:ext cx="3478141" cy="1641780"/>
          </a:xfrm>
          <a:prstGeom prst="rect">
            <a:avLst/>
          </a:prstGeom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028563-16A6-764B-90D8-2B4D28BCA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125" y="3255543"/>
            <a:ext cx="3807874" cy="15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1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E76DC05-021B-7944-8A8B-6904C8CBFE35}"/>
              </a:ext>
            </a:extLst>
          </p:cNvPr>
          <p:cNvSpPr txBox="1"/>
          <p:nvPr/>
        </p:nvSpPr>
        <p:spPr>
          <a:xfrm>
            <a:off x="270899" y="1052513"/>
            <a:ext cx="11631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Моделей машинного обучения</a:t>
            </a:r>
            <a:r>
              <a:rPr lang="ru-RU" sz="36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 десятки тысяч, но можно выделить 3 самых популярных класса: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6E7E83-6131-BD45-AB98-B41DC84ECFAE}"/>
              </a:ext>
            </a:extLst>
          </p:cNvPr>
          <p:cNvSpPr txBox="1"/>
          <p:nvPr/>
        </p:nvSpPr>
        <p:spPr>
          <a:xfrm>
            <a:off x="270899" y="5097574"/>
            <a:ext cx="377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Линейные модели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1FD44F-A443-1E41-9E75-49F09A2EE689}"/>
              </a:ext>
            </a:extLst>
          </p:cNvPr>
          <p:cNvSpPr txBox="1"/>
          <p:nvPr/>
        </p:nvSpPr>
        <p:spPr>
          <a:xfrm>
            <a:off x="4224338" y="5097572"/>
            <a:ext cx="377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Деревья решений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FDF7ED-753B-AE4C-A1C8-5532B7B415F0}"/>
              </a:ext>
            </a:extLst>
          </p:cNvPr>
          <p:cNvSpPr txBox="1"/>
          <p:nvPr/>
        </p:nvSpPr>
        <p:spPr>
          <a:xfrm>
            <a:off x="8112125" y="5097573"/>
            <a:ext cx="377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Нейронные сети</a:t>
            </a:r>
          </a:p>
        </p:txBody>
      </p:sp>
      <p:pic>
        <p:nvPicPr>
          <p:cNvPr id="3" name="Рисунок 2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8A169E3D-29D4-804E-B381-0E22EC48D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170" y="3269041"/>
            <a:ext cx="3747533" cy="165315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палитра&#10;&#10;Автоматически созданное описание">
            <a:extLst>
              <a:ext uri="{FF2B5EF4-FFF2-40B4-BE49-F238E27FC236}">
                <a16:creationId xmlns:a16="http://schemas.microsoft.com/office/drawing/2014/main" id="{12B4BB70-5756-C543-85D0-2E10C51A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86" y="3269041"/>
            <a:ext cx="2098240" cy="165315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113089-DD91-2A49-9CFD-6071FDBBA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757" y="3109822"/>
            <a:ext cx="2747112" cy="196408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013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 такое нейронные сети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1673" y="1463414"/>
            <a:ext cx="1026446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Мозг состоит из простейших клеток – нейронов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 Нейрон – элементарная структурная единица обработки информации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Мозг  человека содержит в среднем 100 миллиардов нейронов (10</a:t>
            </a:r>
            <a:r>
              <a:rPr lang="ru-RU" sz="2800" baseline="30000" dirty="0">
                <a:solidFill>
                  <a:schemeClr val="tx2">
                    <a:lumMod val="75000"/>
                  </a:schemeClr>
                </a:solidFill>
              </a:rPr>
              <a:t>11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 Очевидно, из простейших нейронов можно собрать довольно сложную конструкцию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Биологические модели мозга привели к математическим моделям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 Искусственная нейронная сеть – компьютерная программа, моделирующая способ обработки мозгом конкретной задачи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229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688" y="0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Нейрон головного мозга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t="16111" r="49063" b="11389"/>
          <a:stretch/>
        </p:blipFill>
        <p:spPr>
          <a:xfrm>
            <a:off x="1116247" y="1117478"/>
            <a:ext cx="4295965" cy="51720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97985" y="1290776"/>
            <a:ext cx="3276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Тело нейрона (сома)</a:t>
            </a:r>
          </a:p>
          <a:p>
            <a:pPr marL="363538" indent="-363538"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Дендриты</a:t>
            </a:r>
          </a:p>
          <a:p>
            <a:pPr marL="363538" indent="-363538"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Аксон</a:t>
            </a:r>
          </a:p>
          <a:p>
            <a:pPr marL="363538" indent="-363538">
              <a:buFontTx/>
              <a:buAutoNum type="arabicPeriod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Синапсы</a:t>
            </a:r>
          </a:p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5. Нервные волокна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8518" y="5133974"/>
            <a:ext cx="109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70327" y="3429000"/>
            <a:ext cx="547352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Нейрон получает сигналы (импульсы) от аксонов других нейронов через дендриты и передает сигналы, сгенерированные телом клетки, вдоль своего аксона, который в конце разветвляется на волокна. На окончаниях этих волокон находятся специальные образования - </a:t>
            </a:r>
            <a:r>
              <a:rPr lang="ru-RU" sz="2200" i="1" dirty="0">
                <a:solidFill>
                  <a:schemeClr val="tx2">
                    <a:lumMod val="75000"/>
                  </a:schemeClr>
                </a:solidFill>
              </a:rPr>
              <a:t>синапсы,</a:t>
            </a: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 которые влияют на величину импульсов.</a:t>
            </a:r>
          </a:p>
        </p:txBody>
      </p:sp>
    </p:spTree>
    <p:extLst>
      <p:ext uri="{BB962C8B-B14F-4D97-AF65-F5344CB8AC3E}">
        <p14:creationId xmlns:p14="http://schemas.microsoft.com/office/powerpoint/2010/main" val="3164719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C44BE-1EDA-49D8-AC77-3F14222F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414" y="141732"/>
            <a:ext cx="10515600" cy="1325563"/>
          </a:xfrm>
        </p:spPr>
        <p:txBody>
          <a:bodyPr/>
          <a:lstStyle/>
          <a:p>
            <a:r>
              <a:rPr lang="ru-RU" dirty="0"/>
              <a:t>Модель искусственного нейрона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7E9B5DE-EBE4-41C6-A195-10E6E16A948A}"/>
              </a:ext>
            </a:extLst>
          </p:cNvPr>
          <p:cNvSpPr/>
          <p:nvPr/>
        </p:nvSpPr>
        <p:spPr>
          <a:xfrm>
            <a:off x="2528888" y="6008382"/>
            <a:ext cx="7134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Маккалок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Дж.,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Питтс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У. Логические исчисления идей, относящихся к нервной деятельности // Автоматы. М.: ИЛ, 1956</a:t>
            </a:r>
          </a:p>
        </p:txBody>
      </p:sp>
      <p:pic>
        <p:nvPicPr>
          <p:cNvPr id="1030" name="Picture 6" descr="https://api-2d3d-cad.com/wp-content/uploads/1507.jpg">
            <a:extLst>
              <a:ext uri="{FF2B5EF4-FFF2-40B4-BE49-F238E27FC236}">
                <a16:creationId xmlns:a16="http://schemas.microsoft.com/office/drawing/2014/main" id="{26D8856B-A999-4227-BB8F-6B161D49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7" y="1609859"/>
            <a:ext cx="1113608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11DEE130-8A90-4625-9FB6-FF2FACB61EDD}"/>
                  </a:ext>
                </a:extLst>
              </p:cNvPr>
              <p:cNvSpPr/>
              <p:nvPr/>
            </p:nvSpPr>
            <p:spPr>
              <a:xfrm>
                <a:off x="7802301" y="4545126"/>
                <a:ext cx="1659942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𝑛𝑒𝑡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11DEE130-8A90-4625-9FB6-FF2FACB61E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301" y="4545126"/>
                <a:ext cx="1659942" cy="8485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07684177-80B9-43BF-9993-B7BE48C8BA97}"/>
                  </a:ext>
                </a:extLst>
              </p:cNvPr>
              <p:cNvSpPr/>
              <p:nvPr/>
            </p:nvSpPr>
            <p:spPr>
              <a:xfrm>
                <a:off x="9892532" y="4784743"/>
                <a:ext cx="13706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𝜑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𝑛𝑒𝑡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07684177-80B9-43BF-9993-B7BE48C8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2532" y="4784743"/>
                <a:ext cx="1370632" cy="369332"/>
              </a:xfrm>
              <a:prstGeom prst="rect">
                <a:avLst/>
              </a:prstGeom>
              <a:blipFill>
                <a:blip r:embed="rId4"/>
                <a:stretch>
                  <a:fillRect t="-121667" r="-36889" b="-188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84147AB9-D801-4E19-A3C3-693C088A116A}"/>
                  </a:ext>
                </a:extLst>
              </p:cNvPr>
              <p:cNvSpPr/>
              <p:nvPr/>
            </p:nvSpPr>
            <p:spPr>
              <a:xfrm>
                <a:off x="11206715" y="3429000"/>
                <a:ext cx="3713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84147AB9-D801-4E19-A3C3-693C088A1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715" y="3429000"/>
                <a:ext cx="371384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879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 b="4000"/>
          <a:stretch/>
        </p:blipFill>
        <p:spPr>
          <a:xfrm>
            <a:off x="1232022" y="1088264"/>
            <a:ext cx="9727955" cy="5769736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451F606-8089-40B1-9F77-83BC4F22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497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Нейронные сети — это вычислительные модели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051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E060A-83D2-1642-845B-6A5E3FC1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9" y="5957324"/>
            <a:ext cx="785948" cy="735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77CAA2-255F-254D-B1F3-A3261154BBC2}"/>
              </a:ext>
            </a:extLst>
          </p:cNvPr>
          <p:cNvSpPr txBox="1"/>
          <p:nvPr/>
        </p:nvSpPr>
        <p:spPr>
          <a:xfrm>
            <a:off x="263525" y="1070098"/>
            <a:ext cx="116649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Искусственный интеллект (ИИ) —</a:t>
            </a:r>
          </a:p>
          <a:p>
            <a:r>
              <a:rPr lang="ru-RU" sz="40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научная область, занимающаяся созданием программ и устройств, имитирующих интеллектуальные функции человека.</a:t>
            </a:r>
          </a:p>
          <a:p>
            <a:r>
              <a:rPr lang="ru-RU" sz="40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Интеллект</a:t>
            </a:r>
            <a:r>
              <a:rPr lang="ru-RU" sz="40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 — способность воспринимать информацию и сохранять её в качестве знания для построения адаптивного поведения в среде или контексте.</a:t>
            </a:r>
          </a:p>
        </p:txBody>
      </p:sp>
    </p:spTree>
    <p:extLst>
      <p:ext uri="{BB962C8B-B14F-4D97-AF65-F5344CB8AC3E}">
        <p14:creationId xmlns:p14="http://schemas.microsoft.com/office/powerpoint/2010/main" val="2525305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09591-340A-4518-AC15-D1FD7B1B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319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НОВЫЕ ПРОФЕССИИ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D5D9B-544A-432D-B55B-82A4009E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6" y="1095188"/>
            <a:ext cx="11428173" cy="55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28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8E135E-E6EF-4B8E-A36C-1F3FEE085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95862"/>
            <a:ext cx="11315700" cy="66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56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E060A-83D2-1642-845B-6A5E3FC1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9" y="5957324"/>
            <a:ext cx="785948" cy="735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77CAA2-255F-254D-B1F3-A3261154BBC2}"/>
              </a:ext>
            </a:extLst>
          </p:cNvPr>
          <p:cNvSpPr txBox="1"/>
          <p:nvPr/>
        </p:nvSpPr>
        <p:spPr>
          <a:xfrm>
            <a:off x="263525" y="1070098"/>
            <a:ext cx="1166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Типы искусственного интеллекта</a:t>
            </a:r>
            <a:endParaRPr lang="ru-RU" sz="4800" dirty="0">
              <a:solidFill>
                <a:srgbClr val="002060"/>
              </a:solidFill>
              <a:latin typeface="Raleway" panose="020B0503030101060003" pitchFamily="34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59D40-6A8D-8F40-AE60-543774D9A1E5}"/>
              </a:ext>
            </a:extLst>
          </p:cNvPr>
          <p:cNvSpPr txBox="1"/>
          <p:nvPr/>
        </p:nvSpPr>
        <p:spPr>
          <a:xfrm>
            <a:off x="1481070" y="4754744"/>
            <a:ext cx="3373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Слабый ИИ</a:t>
            </a:r>
            <a:endParaRPr lang="ru-RU" sz="36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F7CE9F-7E77-3F43-9AC5-BB67306B300D}"/>
              </a:ext>
            </a:extLst>
          </p:cNvPr>
          <p:cNvSpPr txBox="1"/>
          <p:nvPr/>
        </p:nvSpPr>
        <p:spPr>
          <a:xfrm>
            <a:off x="6951926" y="4754744"/>
            <a:ext cx="296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Сильный ИИ</a:t>
            </a:r>
            <a:endParaRPr lang="ru-RU" sz="3600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23B4E2-E925-6F44-B845-C76930D0FE67}"/>
              </a:ext>
            </a:extLst>
          </p:cNvPr>
          <p:cNvSpPr txBox="1"/>
          <p:nvPr/>
        </p:nvSpPr>
        <p:spPr>
          <a:xfrm>
            <a:off x="1686297" y="5401074"/>
            <a:ext cx="316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PT Mono" panose="02060509020205020204" pitchFamily="49" charset="0"/>
                <a:ea typeface="PT Mono" panose="02060509020205020204" pitchFamily="49" charset="0"/>
                <a:cs typeface="Rubik" pitchFamily="2" charset="-79"/>
              </a:rPr>
              <a:t>специализированный</a:t>
            </a:r>
            <a:endParaRPr lang="ru-RU" dirty="0">
              <a:solidFill>
                <a:srgbClr val="002060"/>
              </a:solidFill>
              <a:latin typeface="PT Mono" panose="02060509020205020204" pitchFamily="49" charset="0"/>
              <a:ea typeface="PT Mono" panose="02060509020205020204" pitchFamily="49" charset="0"/>
              <a:cs typeface="Rubik" pitchFamily="2" charset="-79"/>
            </a:endParaRPr>
          </a:p>
        </p:txBody>
      </p:sp>
      <p:pic>
        <p:nvPicPr>
          <p:cNvPr id="5" name="Рисунок 4" descr="Изображение выглядит как объек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E070BA93-9703-7E49-99F1-7CC6F5F33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382" y="2345406"/>
            <a:ext cx="1605469" cy="23100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0BB8AC-EC04-FC4F-BC8C-F7A6BF177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913" y="2305050"/>
            <a:ext cx="2221873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1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5E060A-83D2-1642-845B-6A5E3FC1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9" y="5957324"/>
            <a:ext cx="785948" cy="735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D0BB27-D5AB-824A-B965-71F4D2D98553}"/>
              </a:ext>
            </a:extLst>
          </p:cNvPr>
          <p:cNvSpPr txBox="1"/>
          <p:nvPr/>
        </p:nvSpPr>
        <p:spPr>
          <a:xfrm>
            <a:off x="263523" y="258729"/>
            <a:ext cx="70774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Основоположником ИИ  как нового научного направления  считается Алан Тьюринг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647068-0AE9-D042-8E4B-3F773B910CC9}"/>
              </a:ext>
            </a:extLst>
          </p:cNvPr>
          <p:cNvSpPr txBox="1"/>
          <p:nvPr/>
        </p:nvSpPr>
        <p:spPr>
          <a:xfrm>
            <a:off x="125161" y="4386222"/>
            <a:ext cx="6341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Он в 1950 году в работе </a:t>
            </a:r>
            <a:r>
              <a:rPr lang="en-US" sz="24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“</a:t>
            </a:r>
            <a:r>
              <a:rPr lang="ru-RU" sz="24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Может ли машина мыслить?</a:t>
            </a:r>
            <a:r>
              <a:rPr lang="en-US" sz="24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”</a:t>
            </a:r>
            <a:r>
              <a:rPr lang="ru-RU" sz="2400" dirty="0">
                <a:solidFill>
                  <a:srgbClr val="002060"/>
                </a:solidFill>
                <a:latin typeface="Raleway" panose="020B0503030101060003" pitchFamily="34" charset="0"/>
                <a:ea typeface="PT Mono" panose="02060509020205020204" pitchFamily="49" charset="0"/>
                <a:cs typeface="Rubik" pitchFamily="2" charset="-79"/>
              </a:rPr>
              <a:t> первым сформулировал проблему искусственного интеллекта и предложил для нее свой Тест Тьюринга</a:t>
            </a:r>
          </a:p>
        </p:txBody>
      </p:sp>
      <p:pic>
        <p:nvPicPr>
          <p:cNvPr id="3" name="Рисунок 2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6E31031D-69DB-DB4C-ADAD-28282EE44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12" y="992352"/>
            <a:ext cx="5911516" cy="593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9414E-D43B-4745-B16D-B198C7B6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57" y="251139"/>
            <a:ext cx="4657861" cy="1325563"/>
          </a:xfrm>
        </p:spPr>
        <p:txBody>
          <a:bodyPr/>
          <a:lstStyle/>
          <a:p>
            <a:r>
              <a:rPr lang="ru-RU" dirty="0"/>
              <a:t>Тест Тьюринга</a:t>
            </a:r>
          </a:p>
        </p:txBody>
      </p:sp>
      <p:pic>
        <p:nvPicPr>
          <p:cNvPr id="2050" name="Picture 2" descr="https://ds04.infourok.ru/uploads/ex/1289/0001e748-bab208ec/img4.jpg">
            <a:extLst>
              <a:ext uri="{FF2B5EF4-FFF2-40B4-BE49-F238E27FC236}">
                <a16:creationId xmlns:a16="http://schemas.microsoft.com/office/drawing/2014/main" id="{06DD786D-E555-44B2-9905-DBC9D48FB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3" t="9013" r="3873" b="2724"/>
          <a:stretch/>
        </p:blipFill>
        <p:spPr bwMode="auto">
          <a:xfrm>
            <a:off x="6096000" y="553791"/>
            <a:ext cx="5975799" cy="60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3B9419-4D17-4DC6-BE45-4C799C84A68E}"/>
              </a:ext>
            </a:extLst>
          </p:cNvPr>
          <p:cNvSpPr/>
          <p:nvPr/>
        </p:nvSpPr>
        <p:spPr>
          <a:xfrm>
            <a:off x="390657" y="1259535"/>
            <a:ext cx="43745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-apple-system"/>
              </a:rPr>
              <a:t>“</a:t>
            </a:r>
            <a:r>
              <a:rPr lang="ru-RU" sz="2800" dirty="0">
                <a:solidFill>
                  <a:srgbClr val="000000"/>
                </a:solidFill>
                <a:latin typeface="-apple-system"/>
              </a:rPr>
              <a:t>Если компьютер может работать так, что человек не в состоянии определить, с кем он общается — с другим человеком или с машиной, - считается, что он прошел тест Тьюринга и может считаться разумным</a:t>
            </a:r>
            <a:r>
              <a:rPr lang="en-US" sz="2800" dirty="0">
                <a:solidFill>
                  <a:srgbClr val="000000"/>
                </a:solidFill>
                <a:latin typeface="-apple-system"/>
              </a:rPr>
              <a:t>”</a:t>
            </a:r>
            <a:endParaRPr lang="ru-RU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BBAE14-7AF3-485E-9860-A6A74DC29BCE}"/>
              </a:ext>
            </a:extLst>
          </p:cNvPr>
          <p:cNvSpPr/>
          <p:nvPr/>
        </p:nvSpPr>
        <p:spPr>
          <a:xfrm>
            <a:off x="120201" y="53149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Полноценный тест Тьюринга впервые в истории был пройден с помощью программы «Eugene </a:t>
            </a:r>
            <a:r>
              <a:rPr lang="ru-RU" dirty="0" err="1">
                <a:latin typeface="Arial" panose="020B0604020202020204" pitchFamily="34" charset="0"/>
              </a:rPr>
              <a:t>Goostman</a:t>
            </a:r>
            <a:r>
              <a:rPr lang="ru-RU" dirty="0">
                <a:latin typeface="Arial" panose="020B0604020202020204" pitchFamily="34" charset="0"/>
              </a:rPr>
              <a:t>», разработанной в Санкт-Петербурге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</a:rPr>
              <a:t>в 2014 году</a:t>
            </a:r>
            <a:r>
              <a:rPr lang="ru-RU" dirty="0">
                <a:solidFill>
                  <a:srgbClr val="0B008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592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5F3063-CFA3-4F94-8F21-360314432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61" y="86396"/>
            <a:ext cx="10696332" cy="66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1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851B68-4437-4C86-93C5-17029B399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18" y="167425"/>
            <a:ext cx="11623849" cy="651671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CE8233-B2EF-405C-9597-ACCEBEA347FF}"/>
              </a:ext>
            </a:extLst>
          </p:cNvPr>
          <p:cNvSpPr/>
          <p:nvPr/>
        </p:nvSpPr>
        <p:spPr>
          <a:xfrm>
            <a:off x="409255" y="6273225"/>
            <a:ext cx="6647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+mj-lt"/>
              </a:rPr>
              <a:t>https://www.nextrembrandt.com/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48318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junyanz.github.io/CycleGAN/images/photo2painting.jpg">
            <a:extLst>
              <a:ext uri="{FF2B5EF4-FFF2-40B4-BE49-F238E27FC236}">
                <a16:creationId xmlns:a16="http://schemas.microsoft.com/office/drawing/2014/main" id="{6BBC663F-18AD-4FB6-B9CA-A3119B86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158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0996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870</Words>
  <Application>Microsoft Office PowerPoint</Application>
  <PresentationFormat>Широкоэкранный</PresentationFormat>
  <Paragraphs>154</Paragraphs>
  <Slides>31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5" baseType="lpstr">
      <vt:lpstr>-apple-system</vt:lpstr>
      <vt:lpstr>Arial</vt:lpstr>
      <vt:lpstr>Calibri</vt:lpstr>
      <vt:lpstr>Calibri Light</vt:lpstr>
      <vt:lpstr>Cambria Math</vt:lpstr>
      <vt:lpstr>PT Mono</vt:lpstr>
      <vt:lpstr>Raleway</vt:lpstr>
      <vt:lpstr>Rockwell</vt:lpstr>
      <vt:lpstr>Rubik</vt:lpstr>
      <vt:lpstr>Times New Roman</vt:lpstr>
      <vt:lpstr>Verdana</vt:lpstr>
      <vt:lpstr>Wingdings</vt:lpstr>
      <vt:lpstr>YS Text Optional</vt:lpstr>
      <vt:lpstr>Тема Office</vt:lpstr>
      <vt:lpstr>ИСКУССТВЕННЫЙ ИНТЕЛЛЕКТ 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 Тьюринга</vt:lpstr>
      <vt:lpstr>Презентация PowerPoint</vt:lpstr>
      <vt:lpstr>Презентация PowerPoint</vt:lpstr>
      <vt:lpstr>Презентация PowerPoint</vt:lpstr>
      <vt:lpstr>Этой персоны не существует   </vt:lpstr>
      <vt:lpstr>Презентация PowerPoint</vt:lpstr>
      <vt:lpstr>Презентация PowerPoint</vt:lpstr>
      <vt:lpstr>Презентация PowerPoint</vt:lpstr>
      <vt:lpstr>Обучение vs Интеллект</vt:lpstr>
      <vt:lpstr>Что такое машинное обучение?</vt:lpstr>
      <vt:lpstr>Машинное обучение  превращает данные в знания</vt:lpstr>
      <vt:lpstr>Как отличить кошку от собаки? </vt:lpstr>
      <vt:lpstr>Как научить компьютер отличать кошек от собак?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нейронные сети?</vt:lpstr>
      <vt:lpstr>Нейрон головного мозга</vt:lpstr>
      <vt:lpstr>Модель искусственного нейрона</vt:lpstr>
      <vt:lpstr>Нейронные сети — это вычислительные модели </vt:lpstr>
      <vt:lpstr>НОВЫЕ ПРОФЕССИИ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2020-12-06T13:03:55Z</dcterms:created>
  <dcterms:modified xsi:type="dcterms:W3CDTF">2021-02-10T09:40:31Z</dcterms:modified>
</cp:coreProperties>
</file>