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77" r:id="rId3"/>
    <p:sldId id="293" r:id="rId4"/>
    <p:sldId id="278" r:id="rId5"/>
    <p:sldId id="294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91" r:id="rId14"/>
    <p:sldId id="271" r:id="rId15"/>
    <p:sldId id="290" r:id="rId16"/>
    <p:sldId id="296" r:id="rId17"/>
    <p:sldId id="295" r:id="rId18"/>
    <p:sldId id="297" r:id="rId19"/>
    <p:sldId id="298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83;&#1083;&#1077;\Desktop\&#1059;&#1053;&#1048;&#1042;&#1045;&#1056;\&#1052;&#1077;&#1090;&#1086;&#1076;&#1099;%20&#1057;&#1069;&#1055;\Data\&#1040;&#1082;&#1094;&#1080;&#1080;%20&#1048;&#1041;&#1052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83;&#1083;&#1077;\Desktop\&#1059;&#1053;&#1048;&#1042;&#1045;&#1056;\&#1052;&#1077;&#1090;&#1086;&#1076;&#1099;%20&#1057;&#1069;&#1055;\&#1055;&#1088;&#1086;&#1075;&#1085;&#1086;&#1079;&#1080;&#1088;&#1086;&#1074;&#1072;&#1085;&#1080;&#1077;\&#1052;&#1077;&#1090;&#1086;&#1076;&#1099;%20&#1057;&#1069;&#1055;_2015\Data\&#1040;&#1074;&#1080;&#1072;&#1083;&#1072;&#1081;&#1085;&#1077;&#1088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83;&#1083;&#1077;\Desktop\&#1059;&#1053;&#1048;&#1042;&#1045;&#1056;\&#1052;&#1077;&#1090;&#1086;&#1076;&#1099;%20&#1057;&#1069;&#1055;\&#1055;&#1088;&#1086;&#1075;&#1085;&#1086;&#1079;&#1080;&#1088;&#1086;&#1074;&#1072;&#1085;&#1080;&#1077;\&#1052;&#1077;&#1090;&#1086;&#1076;&#1099;%20&#1057;&#1069;&#1055;_2015\Data\&#1053;&#1077;&#1089;&#1083;&#1091;&#1095;&#1072;&#1081;&#1085;&#1072;&#1103;%20&#1089;&#1086;&#1089;&#1090;&#1072;&#1074;&#1083;&#1103;&#1102;&#1097;&#1072;&#1103;(&#1091;&#1088;&#1086;&#1078;&#1072;&#1081;&#1085;&#1086;&#1089;&#1090;&#1100;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Курс</a:t>
            </a:r>
            <a:r>
              <a:rPr lang="ru-RU" baseline="0"/>
              <a:t> акций </a:t>
            </a:r>
            <a:r>
              <a:rPr lang="en-US" baseline="0"/>
              <a:t>IBM</a:t>
            </a:r>
            <a:r>
              <a:rPr lang="ru-RU" baseline="0"/>
              <a:t>,</a:t>
            </a:r>
            <a:r>
              <a:rPr lang="en-US" baseline="0"/>
              <a:t>   1961</a:t>
            </a:r>
            <a:r>
              <a:rPr lang="ru-RU" baseline="0"/>
              <a:t>г.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Лист1!$A$81:$A$147</c:f>
              <c:numCache>
                <c:formatCode>General</c:formatCode>
                <c:ptCount val="67"/>
                <c:pt idx="0">
                  <c:v>507</c:v>
                </c:pt>
                <c:pt idx="1">
                  <c:v>511</c:v>
                </c:pt>
                <c:pt idx="2">
                  <c:v>521</c:v>
                </c:pt>
                <c:pt idx="3">
                  <c:v>520</c:v>
                </c:pt>
                <c:pt idx="4">
                  <c:v>524</c:v>
                </c:pt>
                <c:pt idx="5">
                  <c:v>527</c:v>
                </c:pt>
                <c:pt idx="6">
                  <c:v>528</c:v>
                </c:pt>
                <c:pt idx="7">
                  <c:v>529</c:v>
                </c:pt>
                <c:pt idx="8">
                  <c:v>541</c:v>
                </c:pt>
                <c:pt idx="9">
                  <c:v>537</c:v>
                </c:pt>
                <c:pt idx="10">
                  <c:v>549</c:v>
                </c:pt>
                <c:pt idx="11">
                  <c:v>551</c:v>
                </c:pt>
                <c:pt idx="12">
                  <c:v>541</c:v>
                </c:pt>
                <c:pt idx="13">
                  <c:v>547</c:v>
                </c:pt>
                <c:pt idx="14">
                  <c:v>559</c:v>
                </c:pt>
                <c:pt idx="15">
                  <c:v>559</c:v>
                </c:pt>
                <c:pt idx="16">
                  <c:v>560</c:v>
                </c:pt>
                <c:pt idx="17">
                  <c:v>556</c:v>
                </c:pt>
                <c:pt idx="18">
                  <c:v>560</c:v>
                </c:pt>
                <c:pt idx="19">
                  <c:v>558</c:v>
                </c:pt>
                <c:pt idx="20">
                  <c:v>558</c:v>
                </c:pt>
                <c:pt idx="21">
                  <c:v>557</c:v>
                </c:pt>
                <c:pt idx="22">
                  <c:v>553</c:v>
                </c:pt>
                <c:pt idx="23">
                  <c:v>554</c:v>
                </c:pt>
                <c:pt idx="24">
                  <c:v>555</c:v>
                </c:pt>
                <c:pt idx="25">
                  <c:v>562</c:v>
                </c:pt>
                <c:pt idx="26">
                  <c:v>569</c:v>
                </c:pt>
                <c:pt idx="27">
                  <c:v>585</c:v>
                </c:pt>
                <c:pt idx="28">
                  <c:v>590</c:v>
                </c:pt>
                <c:pt idx="29">
                  <c:v>596</c:v>
                </c:pt>
                <c:pt idx="30">
                  <c:v>589</c:v>
                </c:pt>
                <c:pt idx="31">
                  <c:v>583</c:v>
                </c:pt>
                <c:pt idx="32">
                  <c:v>584</c:v>
                </c:pt>
                <c:pt idx="33">
                  <c:v>597</c:v>
                </c:pt>
                <c:pt idx="34">
                  <c:v>591</c:v>
                </c:pt>
                <c:pt idx="35">
                  <c:v>591</c:v>
                </c:pt>
                <c:pt idx="36">
                  <c:v>589</c:v>
                </c:pt>
                <c:pt idx="37">
                  <c:v>581</c:v>
                </c:pt>
                <c:pt idx="38">
                  <c:v>588</c:v>
                </c:pt>
                <c:pt idx="39">
                  <c:v>592</c:v>
                </c:pt>
                <c:pt idx="40">
                  <c:v>597</c:v>
                </c:pt>
                <c:pt idx="41">
                  <c:v>594</c:v>
                </c:pt>
                <c:pt idx="42">
                  <c:v>593</c:v>
                </c:pt>
                <c:pt idx="43">
                  <c:v>583</c:v>
                </c:pt>
                <c:pt idx="44">
                  <c:v>592</c:v>
                </c:pt>
                <c:pt idx="45">
                  <c:v>591</c:v>
                </c:pt>
                <c:pt idx="46">
                  <c:v>597</c:v>
                </c:pt>
                <c:pt idx="47">
                  <c:v>597</c:v>
                </c:pt>
                <c:pt idx="48">
                  <c:v>599</c:v>
                </c:pt>
                <c:pt idx="49">
                  <c:v>601</c:v>
                </c:pt>
                <c:pt idx="50">
                  <c:v>608</c:v>
                </c:pt>
                <c:pt idx="51">
                  <c:v>622</c:v>
                </c:pt>
                <c:pt idx="52">
                  <c:v>613</c:v>
                </c:pt>
                <c:pt idx="53">
                  <c:v>618</c:v>
                </c:pt>
                <c:pt idx="54">
                  <c:v>622</c:v>
                </c:pt>
                <c:pt idx="55">
                  <c:v>620</c:v>
                </c:pt>
                <c:pt idx="56">
                  <c:v>624</c:v>
                </c:pt>
                <c:pt idx="57">
                  <c:v>628</c:v>
                </c:pt>
                <c:pt idx="58">
                  <c:v>628</c:v>
                </c:pt>
                <c:pt idx="59">
                  <c:v>641</c:v>
                </c:pt>
                <c:pt idx="60">
                  <c:v>630</c:v>
                </c:pt>
                <c:pt idx="61">
                  <c:v>638</c:v>
                </c:pt>
                <c:pt idx="62">
                  <c:v>647</c:v>
                </c:pt>
                <c:pt idx="63">
                  <c:v>636</c:v>
                </c:pt>
                <c:pt idx="64">
                  <c:v>637</c:v>
                </c:pt>
                <c:pt idx="65">
                  <c:v>641</c:v>
                </c:pt>
                <c:pt idx="66">
                  <c:v>640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02-43FF-81A8-58C9CE68F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325200"/>
        <c:axId val="291325528"/>
      </c:lineChart>
      <c:catAx>
        <c:axId val="2913252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25528"/>
        <c:crosses val="autoZero"/>
        <c:auto val="1"/>
        <c:lblAlgn val="ctr"/>
        <c:lblOffset val="100"/>
        <c:noMultiLvlLbl val="0"/>
      </c:catAx>
      <c:valAx>
        <c:axId val="291325528"/>
        <c:scaling>
          <c:orientation val="minMax"/>
          <c:min val="4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2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Расстояния,</a:t>
            </a:r>
            <a:r>
              <a:rPr lang="ru-RU" baseline="0"/>
              <a:t> пройденные британскими авиалайнерами за месяц, 1963-1970гг.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Лист1!$B$16:$B$111</c:f>
              <c:numCache>
                <c:formatCode>General</c:formatCode>
                <c:ptCount val="96"/>
                <c:pt idx="0">
                  <c:v>6827</c:v>
                </c:pt>
                <c:pt idx="1">
                  <c:v>6178</c:v>
                </c:pt>
                <c:pt idx="2">
                  <c:v>7084</c:v>
                </c:pt>
                <c:pt idx="3">
                  <c:v>8162</c:v>
                </c:pt>
                <c:pt idx="4">
                  <c:v>8462</c:v>
                </c:pt>
                <c:pt idx="5">
                  <c:v>9644</c:v>
                </c:pt>
                <c:pt idx="6">
                  <c:v>10466</c:v>
                </c:pt>
                <c:pt idx="7">
                  <c:v>10748</c:v>
                </c:pt>
                <c:pt idx="8">
                  <c:v>9963</c:v>
                </c:pt>
                <c:pt idx="9">
                  <c:v>8194</c:v>
                </c:pt>
                <c:pt idx="10">
                  <c:v>6848</c:v>
                </c:pt>
                <c:pt idx="11">
                  <c:v>7027</c:v>
                </c:pt>
                <c:pt idx="12">
                  <c:v>7269</c:v>
                </c:pt>
                <c:pt idx="13">
                  <c:v>6775</c:v>
                </c:pt>
                <c:pt idx="14">
                  <c:v>7819</c:v>
                </c:pt>
                <c:pt idx="15">
                  <c:v>8371</c:v>
                </c:pt>
                <c:pt idx="16">
                  <c:v>9069</c:v>
                </c:pt>
                <c:pt idx="17">
                  <c:v>10248</c:v>
                </c:pt>
                <c:pt idx="18">
                  <c:v>11030</c:v>
                </c:pt>
                <c:pt idx="19">
                  <c:v>10882</c:v>
                </c:pt>
                <c:pt idx="20">
                  <c:v>10333</c:v>
                </c:pt>
                <c:pt idx="21">
                  <c:v>9109</c:v>
                </c:pt>
                <c:pt idx="22">
                  <c:v>7685</c:v>
                </c:pt>
                <c:pt idx="23">
                  <c:v>7602</c:v>
                </c:pt>
                <c:pt idx="24">
                  <c:v>8350</c:v>
                </c:pt>
                <c:pt idx="25">
                  <c:v>7829</c:v>
                </c:pt>
                <c:pt idx="26">
                  <c:v>8829</c:v>
                </c:pt>
                <c:pt idx="27">
                  <c:v>9948</c:v>
                </c:pt>
                <c:pt idx="28">
                  <c:v>10638</c:v>
                </c:pt>
                <c:pt idx="29">
                  <c:v>11253</c:v>
                </c:pt>
                <c:pt idx="30">
                  <c:v>11424</c:v>
                </c:pt>
                <c:pt idx="31">
                  <c:v>11391</c:v>
                </c:pt>
                <c:pt idx="32">
                  <c:v>10665</c:v>
                </c:pt>
                <c:pt idx="33">
                  <c:v>9396</c:v>
                </c:pt>
                <c:pt idx="34">
                  <c:v>7775</c:v>
                </c:pt>
                <c:pt idx="35">
                  <c:v>7933</c:v>
                </c:pt>
                <c:pt idx="36">
                  <c:v>8186</c:v>
                </c:pt>
                <c:pt idx="37">
                  <c:v>7444</c:v>
                </c:pt>
                <c:pt idx="38">
                  <c:v>8484</c:v>
                </c:pt>
                <c:pt idx="39">
                  <c:v>9864</c:v>
                </c:pt>
                <c:pt idx="40">
                  <c:v>10252</c:v>
                </c:pt>
                <c:pt idx="41">
                  <c:v>12282</c:v>
                </c:pt>
                <c:pt idx="42">
                  <c:v>11637</c:v>
                </c:pt>
                <c:pt idx="43">
                  <c:v>11577</c:v>
                </c:pt>
                <c:pt idx="44">
                  <c:v>12417</c:v>
                </c:pt>
                <c:pt idx="45">
                  <c:v>9637</c:v>
                </c:pt>
                <c:pt idx="46">
                  <c:v>8094</c:v>
                </c:pt>
                <c:pt idx="47">
                  <c:v>9280</c:v>
                </c:pt>
                <c:pt idx="48">
                  <c:v>8334</c:v>
                </c:pt>
                <c:pt idx="49">
                  <c:v>7899</c:v>
                </c:pt>
                <c:pt idx="50">
                  <c:v>9994</c:v>
                </c:pt>
                <c:pt idx="51">
                  <c:v>10078</c:v>
                </c:pt>
                <c:pt idx="52">
                  <c:v>10801</c:v>
                </c:pt>
                <c:pt idx="53">
                  <c:v>12950</c:v>
                </c:pt>
                <c:pt idx="54">
                  <c:v>12222</c:v>
                </c:pt>
                <c:pt idx="55">
                  <c:v>12246</c:v>
                </c:pt>
                <c:pt idx="56">
                  <c:v>13281</c:v>
                </c:pt>
                <c:pt idx="57">
                  <c:v>10366</c:v>
                </c:pt>
                <c:pt idx="58">
                  <c:v>8730</c:v>
                </c:pt>
                <c:pt idx="59">
                  <c:v>9614</c:v>
                </c:pt>
                <c:pt idx="60">
                  <c:v>8639</c:v>
                </c:pt>
                <c:pt idx="61">
                  <c:v>8772</c:v>
                </c:pt>
                <c:pt idx="62">
                  <c:v>10894</c:v>
                </c:pt>
                <c:pt idx="63">
                  <c:v>10455</c:v>
                </c:pt>
                <c:pt idx="64">
                  <c:v>11179</c:v>
                </c:pt>
                <c:pt idx="65">
                  <c:v>10588</c:v>
                </c:pt>
                <c:pt idx="66">
                  <c:v>10794</c:v>
                </c:pt>
                <c:pt idx="67">
                  <c:v>12770</c:v>
                </c:pt>
                <c:pt idx="68">
                  <c:v>13812</c:v>
                </c:pt>
                <c:pt idx="69">
                  <c:v>10857</c:v>
                </c:pt>
                <c:pt idx="70">
                  <c:v>9290</c:v>
                </c:pt>
                <c:pt idx="71">
                  <c:v>10925</c:v>
                </c:pt>
                <c:pt idx="72">
                  <c:v>9491</c:v>
                </c:pt>
                <c:pt idx="73">
                  <c:v>8919</c:v>
                </c:pt>
                <c:pt idx="74">
                  <c:v>11607</c:v>
                </c:pt>
                <c:pt idx="75">
                  <c:v>8852</c:v>
                </c:pt>
                <c:pt idx="76">
                  <c:v>12537</c:v>
                </c:pt>
                <c:pt idx="77">
                  <c:v>14759</c:v>
                </c:pt>
                <c:pt idx="78">
                  <c:v>13667</c:v>
                </c:pt>
                <c:pt idx="79">
                  <c:v>13731</c:v>
                </c:pt>
                <c:pt idx="80">
                  <c:v>15110</c:v>
                </c:pt>
                <c:pt idx="81">
                  <c:v>12185</c:v>
                </c:pt>
                <c:pt idx="82">
                  <c:v>10645</c:v>
                </c:pt>
                <c:pt idx="83">
                  <c:v>12161</c:v>
                </c:pt>
                <c:pt idx="84">
                  <c:v>10840</c:v>
                </c:pt>
                <c:pt idx="85">
                  <c:v>10436</c:v>
                </c:pt>
                <c:pt idx="86">
                  <c:v>13589</c:v>
                </c:pt>
                <c:pt idx="87">
                  <c:v>13402</c:v>
                </c:pt>
                <c:pt idx="88">
                  <c:v>13103</c:v>
                </c:pt>
                <c:pt idx="89">
                  <c:v>14933</c:v>
                </c:pt>
                <c:pt idx="90">
                  <c:v>14147</c:v>
                </c:pt>
                <c:pt idx="91">
                  <c:v>14057</c:v>
                </c:pt>
                <c:pt idx="92">
                  <c:v>16234</c:v>
                </c:pt>
                <c:pt idx="93">
                  <c:v>12389</c:v>
                </c:pt>
                <c:pt idx="94">
                  <c:v>11595</c:v>
                </c:pt>
                <c:pt idx="95">
                  <c:v>12772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72-47CF-B790-B23D4CDEB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018736"/>
        <c:axId val="275019064"/>
      </c:lineChart>
      <c:catAx>
        <c:axId val="2750187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5019064"/>
        <c:crosses val="autoZero"/>
        <c:auto val="1"/>
        <c:lblAlgn val="ctr"/>
        <c:lblOffset val="100"/>
        <c:noMultiLvlLbl val="0"/>
      </c:catAx>
      <c:valAx>
        <c:axId val="275019064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501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Урожайность ячменя в Англии и Уэльсе,</a:t>
            </a:r>
            <a:r>
              <a:rPr lang="ru-RU" baseline="0"/>
              <a:t> 1884-1939гг.</a:t>
            </a:r>
            <a:r>
              <a:rPr lang="ru-RU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Лист1!$B$2:$B$54</c:f>
              <c:numCache>
                <c:formatCode>General</c:formatCode>
                <c:ptCount val="53"/>
                <c:pt idx="0">
                  <c:v>15.2</c:v>
                </c:pt>
                <c:pt idx="1">
                  <c:v>16.899999999999999</c:v>
                </c:pt>
                <c:pt idx="2">
                  <c:v>15.3</c:v>
                </c:pt>
                <c:pt idx="3">
                  <c:v>14.9</c:v>
                </c:pt>
                <c:pt idx="4">
                  <c:v>15.7</c:v>
                </c:pt>
                <c:pt idx="5">
                  <c:v>15.1</c:v>
                </c:pt>
                <c:pt idx="6">
                  <c:v>16.7</c:v>
                </c:pt>
                <c:pt idx="7">
                  <c:v>16.3</c:v>
                </c:pt>
                <c:pt idx="8">
                  <c:v>16.5</c:v>
                </c:pt>
                <c:pt idx="9">
                  <c:v>13.3</c:v>
                </c:pt>
                <c:pt idx="10">
                  <c:v>16.5</c:v>
                </c:pt>
                <c:pt idx="11">
                  <c:v>15</c:v>
                </c:pt>
                <c:pt idx="12">
                  <c:v>15.9</c:v>
                </c:pt>
                <c:pt idx="13">
                  <c:v>15.5</c:v>
                </c:pt>
                <c:pt idx="14">
                  <c:v>16.899999999999999</c:v>
                </c:pt>
                <c:pt idx="15">
                  <c:v>16.399999999999999</c:v>
                </c:pt>
                <c:pt idx="16">
                  <c:v>14.9</c:v>
                </c:pt>
                <c:pt idx="17">
                  <c:v>14.5</c:v>
                </c:pt>
                <c:pt idx="18">
                  <c:v>16.600000000000001</c:v>
                </c:pt>
                <c:pt idx="19">
                  <c:v>15.1</c:v>
                </c:pt>
                <c:pt idx="20">
                  <c:v>14.6</c:v>
                </c:pt>
                <c:pt idx="21">
                  <c:v>16</c:v>
                </c:pt>
                <c:pt idx="22">
                  <c:v>16.8</c:v>
                </c:pt>
                <c:pt idx="23">
                  <c:v>16.8</c:v>
                </c:pt>
                <c:pt idx="24">
                  <c:v>15.5</c:v>
                </c:pt>
                <c:pt idx="25">
                  <c:v>17.3</c:v>
                </c:pt>
                <c:pt idx="26">
                  <c:v>15.5</c:v>
                </c:pt>
                <c:pt idx="27">
                  <c:v>15.5</c:v>
                </c:pt>
                <c:pt idx="28">
                  <c:v>14.2</c:v>
                </c:pt>
                <c:pt idx="29">
                  <c:v>15.8</c:v>
                </c:pt>
                <c:pt idx="30">
                  <c:v>15.7</c:v>
                </c:pt>
                <c:pt idx="31">
                  <c:v>14.1</c:v>
                </c:pt>
                <c:pt idx="32">
                  <c:v>14.8</c:v>
                </c:pt>
                <c:pt idx="33">
                  <c:v>14.4</c:v>
                </c:pt>
                <c:pt idx="34">
                  <c:v>15.6</c:v>
                </c:pt>
                <c:pt idx="35">
                  <c:v>13.9</c:v>
                </c:pt>
                <c:pt idx="36">
                  <c:v>14.7</c:v>
                </c:pt>
                <c:pt idx="37">
                  <c:v>14.3</c:v>
                </c:pt>
                <c:pt idx="38">
                  <c:v>14</c:v>
                </c:pt>
                <c:pt idx="39">
                  <c:v>14.5</c:v>
                </c:pt>
                <c:pt idx="40">
                  <c:v>15.4</c:v>
                </c:pt>
                <c:pt idx="41">
                  <c:v>15.3</c:v>
                </c:pt>
                <c:pt idx="42">
                  <c:v>16</c:v>
                </c:pt>
                <c:pt idx="43">
                  <c:v>16.399999999999999</c:v>
                </c:pt>
                <c:pt idx="44">
                  <c:v>17.2</c:v>
                </c:pt>
                <c:pt idx="45">
                  <c:v>17.8</c:v>
                </c:pt>
                <c:pt idx="46">
                  <c:v>14.4</c:v>
                </c:pt>
                <c:pt idx="47">
                  <c:v>15</c:v>
                </c:pt>
                <c:pt idx="48">
                  <c:v>16</c:v>
                </c:pt>
                <c:pt idx="49">
                  <c:v>16.8</c:v>
                </c:pt>
                <c:pt idx="50">
                  <c:v>16.899999999999999</c:v>
                </c:pt>
                <c:pt idx="51">
                  <c:v>16.600000000000001</c:v>
                </c:pt>
                <c:pt idx="52">
                  <c:v>16.2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AD-43C7-AD4E-32C2F19CB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137912"/>
        <c:axId val="283138240"/>
      </c:lineChart>
      <c:catAx>
        <c:axId val="2831379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138240"/>
        <c:crosses val="autoZero"/>
        <c:auto val="1"/>
        <c:lblAlgn val="ctr"/>
        <c:lblOffset val="100"/>
        <c:noMultiLvlLbl val="0"/>
      </c:catAx>
      <c:valAx>
        <c:axId val="283138240"/>
        <c:scaling>
          <c:orientation val="minMax"/>
          <c:min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13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30.03.2021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490478FC-F07D-43B3-9EAB-6D15A02CCCC6}" type="slidenum">
              <a:rPr lang="ru-RU" altLang="ru-RU" sz="1400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13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otexts.com/fpp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>Прогнозирование и </a:t>
            </a:r>
            <a:r>
              <a:rPr lang="ru-RU" sz="6800" b="1" i="0" baseline="0" dirty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Анализ</a:t>
            </a:r>
            <a:r>
              <a:rPr lang="ru-RU" sz="6800" b="1" i="0" dirty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 временных рядов</a:t>
            </a:r>
            <a:endParaRPr lang="ru-RU" sz="6800" b="1" i="0" baseline="0" dirty="0">
              <a:solidFill>
                <a:srgbClr val="514A4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анализа временных рядов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30357" y="2305878"/>
                <a:ext cx="9601200" cy="4114800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ru-RU" sz="2200" dirty="0"/>
                  <a:t>По имеющейся  траектории анализируемого временного ряда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200" dirty="0"/>
                  <a:t> требуется:</a:t>
                </a:r>
              </a:p>
              <a:p>
                <a:pPr algn="just"/>
                <a:r>
                  <a:rPr lang="ru-RU" sz="2200" dirty="0"/>
                  <a:t> Определить, какие из неслучайных составляющих </a:t>
                </a:r>
                <a:r>
                  <a:rPr lang="en-US" sz="2200" i="1" dirty="0"/>
                  <a:t>f(t)</a:t>
                </a:r>
                <a:r>
                  <a:rPr lang="ru-RU" sz="2200" i="1" dirty="0"/>
                  <a:t>, 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200" i="1" dirty="0">
                    <a:sym typeface="Mathematica1" panose="05000502060100000001" pitchFamily="2" charset="2"/>
                  </a:rPr>
                  <a:t>(t)</a:t>
                </a:r>
                <a:r>
                  <a:rPr lang="ru-RU" sz="2200" i="1" dirty="0">
                    <a:sym typeface="Mathematica1" panose="05000502060100000001" pitchFamily="2" charset="2"/>
                  </a:rPr>
                  <a:t> </a:t>
                </a:r>
                <a:r>
                  <a:rPr lang="ru-RU" sz="2200" dirty="0">
                    <a:sym typeface="Mathematica1" panose="05000502060100000001" pitchFamily="2" charset="2"/>
                  </a:rPr>
                  <a:t>и </a:t>
                </a:r>
                <a:r>
                  <a:rPr lang="ru-RU" sz="2200" dirty="0">
                    <a:latin typeface="Cambria Math" panose="02040503050406030204" pitchFamily="18" charset="0"/>
                    <a:ea typeface="Cambria Math" panose="02040503050406030204" pitchFamily="18" charset="0"/>
                    <a:sym typeface="Mathematica1" panose="05000502060100000001" pitchFamily="2" charset="2"/>
                  </a:rPr>
                  <a:t>𝜓</a:t>
                </a:r>
                <a:r>
                  <a:rPr lang="en-US" sz="2200" i="1" dirty="0">
                    <a:sym typeface="Mathematica1" panose="05000502060100000001" pitchFamily="2" charset="2"/>
                  </a:rPr>
                  <a:t>(t)</a:t>
                </a:r>
                <a:r>
                  <a:rPr lang="ru-RU" sz="2200" i="1" dirty="0">
                    <a:sym typeface="Mathematica1" panose="05000502060100000001" pitchFamily="2" charset="2"/>
                  </a:rPr>
                  <a:t> </a:t>
                </a:r>
                <a:r>
                  <a:rPr lang="ru-RU" sz="2200" dirty="0">
                    <a:sym typeface="Mathematica1" panose="05000502060100000001" pitchFamily="2" charset="2"/>
                  </a:rPr>
                  <a:t>присутствуют в разложении (1)</a:t>
                </a:r>
              </a:p>
              <a:p>
                <a:pPr algn="just"/>
                <a:r>
                  <a:rPr lang="ru-RU" sz="2200" dirty="0">
                    <a:sym typeface="Mathematica1" panose="05000502060100000001" pitchFamily="2" charset="2"/>
                  </a:rPr>
                  <a:t>Построить оценки для тех неслучайных функций, которые присутствуют в разложении (1)</a:t>
                </a:r>
              </a:p>
              <a:p>
                <a:pPr algn="just"/>
                <a:r>
                  <a:rPr lang="ru-RU" sz="2200" dirty="0">
                    <a:sym typeface="Mathematica1" panose="05000502060100000001" pitchFamily="2" charset="2"/>
                  </a:rPr>
                  <a:t>Подобрать модель, адекватно описывающую поведение «случайной составляющей 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𝜀</m:t>
                    </m:r>
                  </m:oMath>
                </a14:m>
                <a:r>
                  <a:rPr lang="en-US" sz="2200" i="1" dirty="0">
                    <a:sym typeface="Mathematica3" panose="00000400000000000000" pitchFamily="2" charset="2"/>
                  </a:rPr>
                  <a:t>(t)</a:t>
                </a:r>
                <a:r>
                  <a:rPr lang="ru-RU" sz="2200" dirty="0">
                    <a:sym typeface="Mathematica3" panose="00000400000000000000" pitchFamily="2" charset="2"/>
                  </a:rPr>
                  <a:t>, и статистически оценить параметры этой модели</a:t>
                </a:r>
                <a:endParaRPr lang="ru-RU" sz="22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0357" y="2305878"/>
                <a:ext cx="9601200" cy="4114800"/>
              </a:xfrm>
              <a:blipFill>
                <a:blip r:embed="rId2"/>
                <a:stretch>
                  <a:fillRect l="-317" t="-1778" r="-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5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Тестирование наличия/отсутствия неслучайной составляющей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ru-RU" sz="2400" dirty="0"/>
                  <a:t>	Если неслучайные составляющие отсутствуют (ряд является стационарным), то ряд состоит из статистически независимых наблюдений, случайно варьирующихся около некоторого постоянного уровня </a:t>
                </a:r>
                <a:r>
                  <a:rPr lang="ru-RU" sz="2400" i="1" dirty="0"/>
                  <a:t>а</a:t>
                </a:r>
                <a:r>
                  <a:rPr lang="ru-RU" sz="2400" dirty="0"/>
                  <a:t>, т.е.</a:t>
                </a:r>
              </a:p>
              <a:p>
                <a:pPr marL="45720" indent="0" algn="just">
                  <a:buNone/>
                </a:pPr>
                <a:endParaRPr lang="ru-RU" sz="800" dirty="0"/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ru-RU" sz="2400" b="1" i="1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ru-RU" sz="2400" b="1" i="1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  <m:r>
                        <a:rPr lang="ru-RU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>
                          <a:latin typeface="Cambria Math" panose="02040503050406030204" pitchFamily="18" charset="0"/>
                        </a:rPr>
                        <m:t>𝒄𝒐𝒏𝒔𝒕</m:t>
                      </m:r>
                    </m:oMath>
                  </m:oMathPara>
                </a14:m>
                <a:endParaRPr lang="ru-RU" sz="2400" b="1" dirty="0"/>
              </a:p>
              <a:p>
                <a:pPr marL="45720" indent="0" algn="just">
                  <a:buNone/>
                </a:pPr>
                <a:r>
                  <a:rPr lang="ru-RU" sz="2400" dirty="0"/>
                  <a:t>	Иначе, существует зависимость от времени неслучайной составляющей анализируемого временного ряда (ряд является нестационарным)</a:t>
                </a:r>
              </a:p>
              <a:p>
                <a:pPr marL="4572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400" b="1" i="1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ru-RU" sz="2400" b="1" i="1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  <m:r>
                        <a:rPr lang="ru-RU" sz="2400" b="1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ru-RU" sz="2400" b="1" i="1">
                          <a:latin typeface="Cambria Math" panose="02040503050406030204" pitchFamily="18" charset="0"/>
                        </a:rPr>
                        <m:t>𝒄𝒐𝒏𝒔𝒕</m:t>
                      </m:r>
                    </m:oMath>
                  </m:oMathPara>
                </a14:m>
                <a:endParaRPr lang="ru-RU" sz="2400" b="1" dirty="0"/>
              </a:p>
              <a:p>
                <a:pPr marL="45720" indent="0" algn="just">
                  <a:buNone/>
                </a:pPr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2074" r="-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1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B1244-9FB3-484A-A37D-D3E171B4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прогнозов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90A88E-9779-4755-8D38-A0633384A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31" y="1828800"/>
            <a:ext cx="10719881" cy="4114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200" dirty="0"/>
              <a:t>Прогноз может быть краткосрочным, среднесрочным и долгосрочным.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200" b="1" dirty="0"/>
              <a:t>Краткосрочный прогноз </a:t>
            </a:r>
            <a:r>
              <a:rPr lang="ru-RU" sz="2200" dirty="0"/>
              <a:t>представляет собой прогноз на несколько шагов вперед, т.е.</a:t>
            </a:r>
            <a:r>
              <a:rPr lang="en-US" sz="2200" dirty="0"/>
              <a:t> </a:t>
            </a:r>
            <a:r>
              <a:rPr lang="ru-RU" sz="2200" dirty="0"/>
              <a:t>осуществляется построение прогноза не более чем на 3% от объема наблюдений или на</a:t>
            </a:r>
            <a:r>
              <a:rPr lang="en-US" sz="2200" dirty="0"/>
              <a:t> </a:t>
            </a:r>
            <a:r>
              <a:rPr lang="ru-RU" sz="2200" dirty="0"/>
              <a:t>1-3 шага вперед.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200" b="1" dirty="0"/>
              <a:t>Среднесрочный прогноз </a:t>
            </a:r>
            <a:r>
              <a:rPr lang="ru-RU" sz="2200" dirty="0"/>
              <a:t>- это прогноз на 3-5% от объема наблюдений, но не более 7-12</a:t>
            </a:r>
            <a:r>
              <a:rPr lang="en-US" sz="2200" dirty="0"/>
              <a:t> </a:t>
            </a:r>
            <a:r>
              <a:rPr lang="ru-RU" sz="2200" dirty="0"/>
              <a:t>шагов вперед; также под этим типом прогноза понимают прогноз на один или половину</a:t>
            </a:r>
            <a:r>
              <a:rPr lang="en-US" sz="2200" dirty="0"/>
              <a:t> </a:t>
            </a:r>
            <a:r>
              <a:rPr lang="ru-RU" sz="2200" dirty="0"/>
              <a:t>сезонного цикла. Для построения краткосрочных и среднесрочных прогнозов вполне</a:t>
            </a:r>
            <a:r>
              <a:rPr lang="en-US" sz="2200" dirty="0"/>
              <a:t> </a:t>
            </a:r>
            <a:r>
              <a:rPr lang="ru-RU" sz="2200" dirty="0"/>
              <a:t>подходят статистические методы.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200" b="1" dirty="0"/>
              <a:t>Долгосрочный прогноз </a:t>
            </a:r>
            <a:r>
              <a:rPr lang="ru-RU" sz="2200" dirty="0"/>
              <a:t>- это прогноз более чем на 5% от объема наблюдений.</a:t>
            </a:r>
          </a:p>
        </p:txBody>
      </p:sp>
    </p:spTree>
    <p:extLst>
      <p:ext uri="{BB962C8B-B14F-4D97-AF65-F5344CB8AC3E}">
        <p14:creationId xmlns:p14="http://schemas.microsoft.com/office/powerpoint/2010/main" val="359233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0467" y="277239"/>
            <a:ext cx="11851533" cy="935037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/>
              <a:t>Критерии оценки прогноза</a:t>
            </a:r>
            <a:endParaRPr lang="ru-RU" altLang="ru-RU" i="1" dirty="0"/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340467" y="1711901"/>
            <a:ext cx="577822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ru-RU" altLang="ru-RU" sz="2200" dirty="0">
                <a:solidFill>
                  <a:srgbClr val="000000"/>
                </a:solidFill>
                <a:latin typeface="+mn-lt"/>
              </a:rPr>
              <a:t>Среднее абсолютное отклонение </a:t>
            </a:r>
          </a:p>
        </p:txBody>
      </p:sp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1011677" y="2444176"/>
            <a:ext cx="5384832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ru-RU" altLang="ru-RU" sz="2800" b="1" dirty="0">
              <a:solidFill>
                <a:srgbClr val="000000"/>
              </a:solidFill>
            </a:endParaRPr>
          </a:p>
          <a:p>
            <a:endParaRPr lang="ru-RU" altLang="ru-RU" sz="2800" b="1" dirty="0">
              <a:solidFill>
                <a:srgbClr val="000000"/>
              </a:solidFill>
            </a:endParaRPr>
          </a:p>
          <a:p>
            <a:r>
              <a:rPr lang="en-US" altLang="ru-RU" sz="2200" dirty="0" err="1">
                <a:solidFill>
                  <a:srgbClr val="000000"/>
                </a:solidFill>
                <a:latin typeface="+mn-lt"/>
              </a:rPr>
              <a:t>Среднеквадратичная</a:t>
            </a:r>
            <a:r>
              <a:rPr lang="en-US" altLang="ru-RU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  <a:latin typeface="+mn-lt"/>
              </a:rPr>
              <a:t>ошибка</a:t>
            </a:r>
            <a:endParaRPr lang="en-US" altLang="ru-RU" sz="2200" dirty="0">
              <a:solidFill>
                <a:srgbClr val="000000"/>
              </a:solidFill>
              <a:latin typeface="+mn-lt"/>
            </a:endParaRPr>
          </a:p>
          <a:p>
            <a:endParaRPr lang="en-US" altLang="ru-RU" sz="2800" b="1" dirty="0">
              <a:solidFill>
                <a:srgbClr val="000000"/>
              </a:solidFill>
            </a:endParaRPr>
          </a:p>
        </p:txBody>
      </p:sp>
      <p:sp>
        <p:nvSpPr>
          <p:cNvPr id="6155" name="Rectangle 7"/>
          <p:cNvSpPr>
            <a:spLocks noChangeArrowheads="1"/>
          </p:cNvSpPr>
          <p:nvPr/>
        </p:nvSpPr>
        <p:spPr bwMode="auto">
          <a:xfrm>
            <a:off x="1524000" y="3871914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202407" y="3799691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202407" y="4210172"/>
            <a:ext cx="6979274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ru-RU" altLang="ru-RU" sz="2200" dirty="0">
                <a:solidFill>
                  <a:srgbClr val="000000"/>
                </a:solidFill>
                <a:latin typeface="+mn-lt"/>
              </a:rPr>
              <a:t>Максимальное абсолютное отклонение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E54FA7-7B59-43B1-9423-5310172502DA}"/>
              </a:ext>
            </a:extLst>
          </p:cNvPr>
          <p:cNvSpPr/>
          <p:nvPr/>
        </p:nvSpPr>
        <p:spPr>
          <a:xfrm>
            <a:off x="1137892" y="5392189"/>
            <a:ext cx="55331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200" dirty="0">
                <a:solidFill>
                  <a:srgbClr val="000000"/>
                </a:solidFill>
              </a:rPr>
              <a:t>Абсолютное среднее процентной ошибки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E829FC49-7ACE-4E06-9873-3F36268CCA5C}"/>
                  </a:ext>
                </a:extLst>
              </p:cNvPr>
              <p:cNvSpPr/>
              <p:nvPr/>
            </p:nvSpPr>
            <p:spPr>
              <a:xfrm>
                <a:off x="7127453" y="5065844"/>
                <a:ext cx="4258047" cy="1100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𝑀𝐴𝑃𝐸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E829FC49-7ACE-4E06-9873-3F36268CC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453" y="5065844"/>
                <a:ext cx="4258047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8722DBE7-2703-462F-8634-C2BEA9E11CBF}"/>
                  </a:ext>
                </a:extLst>
              </p:cNvPr>
              <p:cNvSpPr txBox="1"/>
              <p:nvPr/>
            </p:nvSpPr>
            <p:spPr bwMode="auto">
              <a:xfrm>
                <a:off x="7067719" y="1884416"/>
                <a:ext cx="3495879" cy="1193930"/>
              </a:xfrm>
              <a:prstGeom prst="rect">
                <a:avLst/>
              </a:prstGeom>
              <a:noFill/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𝑀𝐴𝐷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8722DBE7-2703-462F-8634-C2BEA9E11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67719" y="1884416"/>
                <a:ext cx="3495879" cy="11939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/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bject 5">
                <a:extLst>
                  <a:ext uri="{FF2B5EF4-FFF2-40B4-BE49-F238E27FC236}">
                    <a16:creationId xmlns:a16="http://schemas.microsoft.com/office/drawing/2014/main" id="{68E572EE-5982-452F-9409-4CED1A29FF15}"/>
                  </a:ext>
                </a:extLst>
              </p:cNvPr>
              <p:cNvSpPr txBox="1"/>
              <p:nvPr/>
            </p:nvSpPr>
            <p:spPr bwMode="auto">
              <a:xfrm>
                <a:off x="7127453" y="3020076"/>
                <a:ext cx="3495879" cy="1193930"/>
              </a:xfrm>
              <a:prstGeom prst="rect">
                <a:avLst/>
              </a:prstGeom>
              <a:noFill/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0" name="Object 5">
                <a:extLst>
                  <a:ext uri="{FF2B5EF4-FFF2-40B4-BE49-F238E27FC236}">
                    <a16:creationId xmlns:a16="http://schemas.microsoft.com/office/drawing/2014/main" id="{68E572EE-5982-452F-9409-4CED1A29F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7453" y="3020076"/>
                <a:ext cx="3495879" cy="11939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/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44623C0F-E5EF-4C89-B35F-8D7F56768CF9}"/>
                  </a:ext>
                </a:extLst>
              </p:cNvPr>
              <p:cNvSpPr txBox="1"/>
              <p:nvPr/>
            </p:nvSpPr>
            <p:spPr bwMode="auto">
              <a:xfrm>
                <a:off x="7241415" y="4205435"/>
                <a:ext cx="3495879" cy="919029"/>
              </a:xfrm>
              <a:prstGeom prst="rect">
                <a:avLst/>
              </a:prstGeom>
              <a:noFill/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𝐴𝑋𝐷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44623C0F-E5EF-4C89-B35F-8D7F56768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1415" y="4205435"/>
                <a:ext cx="3495879" cy="919029"/>
              </a:xfrm>
              <a:prstGeom prst="rect">
                <a:avLst/>
              </a:prstGeom>
              <a:blipFill>
                <a:blip r:embed="rId6"/>
                <a:stretch>
                  <a:fillRect t="-662"/>
                </a:stretch>
              </a:blipFill>
              <a:effectLst/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сглаживания временного ряда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77958" y="2067338"/>
                <a:ext cx="9896060" cy="3988906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" indent="0" algn="just">
                  <a:buNone/>
                </a:pPr>
                <a:r>
                  <a:rPr lang="ru-RU" sz="2300" i="1" dirty="0"/>
                  <a:t>Простая скользящая средняя</a:t>
                </a:r>
              </a:p>
              <a:p>
                <a:pPr marL="4572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2300" i="1" dirty="0"/>
              </a:p>
              <a:p>
                <a:pPr marL="4572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ru-RU" sz="2300" i="1" dirty="0"/>
                  <a:t>Экспоненциальная скользящая средняя (ЭСС)</a:t>
                </a:r>
              </a:p>
              <a:p>
                <a:pPr algn="ctr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+(1−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dirty="0"/>
                  <a:t>	</a:t>
                </a:r>
                <a:r>
                  <a:rPr lang="ru-RU" sz="2400" dirty="0"/>
                  <a:t>Где </a:t>
                </a:r>
                <a:endParaRPr lang="ru-RU" sz="2400" i="1" dirty="0">
                  <a:latin typeface="Cambria Math"/>
                  <a:ea typeface="Cambria Math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ru-RU" sz="2400" dirty="0"/>
                  <a:t>– параметр сглаживания,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ru-RU" sz="2400" dirty="0"/>
                  <a:t>- фактическое значение исследуемого показателя за предшествующий </a:t>
                </a:r>
                <a:r>
                  <a:rPr lang="en-US" sz="2400" dirty="0"/>
                  <a:t> </a:t>
                </a:r>
                <a:r>
                  <a:rPr lang="ru-RU" sz="2400" dirty="0"/>
                  <a:t>период</a:t>
                </a:r>
                <a:endParaRPr lang="en-US" sz="2400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ru-RU" sz="2400" dirty="0"/>
                  <a:t>- экспоненциальная скользящая средняя для</a:t>
                </a:r>
                <a:r>
                  <a:rPr lang="en-US" sz="2400" dirty="0"/>
                  <a:t> </a:t>
                </a:r>
                <a:r>
                  <a:rPr lang="ru-RU" sz="2400" dirty="0"/>
                  <a:t>предшествующего периода.</a:t>
                </a:r>
              </a:p>
              <a:p>
                <a:pPr marL="45720" indent="0" algn="just">
                  <a:buNone/>
                </a:pPr>
                <a:endParaRPr lang="ru-RU" sz="2300" i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7958" y="2067338"/>
                <a:ext cx="9896060" cy="3988906"/>
              </a:xfrm>
              <a:blipFill>
                <a:blip r:embed="rId2"/>
                <a:stretch>
                  <a:fillRect l="-246" t="-2599" b="-2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70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28717-B565-41F8-B8F3-9819ED53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046" y="141051"/>
            <a:ext cx="9601200" cy="1143000"/>
          </a:xfrm>
        </p:spPr>
        <p:txBody>
          <a:bodyPr/>
          <a:lstStyle/>
          <a:p>
            <a:r>
              <a:rPr lang="ru-RU" dirty="0"/>
              <a:t>График ПРОСТОЙ скользящей средней</a:t>
            </a:r>
          </a:p>
        </p:txBody>
      </p:sp>
      <p:pic>
        <p:nvPicPr>
          <p:cNvPr id="4" name="Picture 2" descr="C:\Users\imakh\Desktop\рис\скольз.ср.по дням.png">
            <a:extLst>
              <a:ext uri="{FF2B5EF4-FFF2-40B4-BE49-F238E27FC236}">
                <a16:creationId xmlns:a16="http://schemas.microsoft.com/office/drawing/2014/main" id="{C9E43A75-E229-4E80-9CC8-E3F72C66DC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771" y="1556426"/>
            <a:ext cx="10954757" cy="4017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00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808C8-4536-4EB7-B0FD-580EB469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Линейная модель авторегрессии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F3EB3C-1DEA-4EE4-832F-ED7017862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/>
              <a:t>В роли признаков  - n  предыдущих наблюдений ряда: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DA6D68-9151-4302-9B8C-52FC7AAD05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5881" y="2928026"/>
            <a:ext cx="7220238" cy="1590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1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84486-829B-47C1-B164-ED582DFF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нейросетевые модели прогнозирования 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074" name="Picture 2" descr="Нейронная сеть с четырьмя входами и одним скрытым слоем с тремя скрытыми нейронами.">
            <a:extLst>
              <a:ext uri="{FF2B5EF4-FFF2-40B4-BE49-F238E27FC236}">
                <a16:creationId xmlns:a16="http://schemas.microsoft.com/office/drawing/2014/main" id="{15591E7E-6554-46CB-AF16-7041E632CE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33" y="1702340"/>
            <a:ext cx="800137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2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0D45B-B0CA-4C8A-883B-693B07CE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03051"/>
          </a:xfrm>
        </p:spPr>
        <p:txBody>
          <a:bodyPr/>
          <a:lstStyle/>
          <a:p>
            <a:pPr algn="ctr"/>
            <a:r>
              <a:rPr lang="ru-RU" dirty="0"/>
              <a:t>Прогноз числа пятен на солнце</a:t>
            </a:r>
          </a:p>
        </p:txBody>
      </p:sp>
      <p:pic>
        <p:nvPicPr>
          <p:cNvPr id="4098" name="Picture 2" descr="Прогнозы от нейронной сети с десятью запаздывающими входами и одним скрытым слоем, содержащим шесть нейронов.">
            <a:extLst>
              <a:ext uri="{FF2B5EF4-FFF2-40B4-BE49-F238E27FC236}">
                <a16:creationId xmlns:a16="http://schemas.microsoft.com/office/drawing/2014/main" id="{B8C74518-3680-48FD-86E2-42121FCAF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72" y="1465634"/>
            <a:ext cx="8297693" cy="46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5DA32-6B6C-4563-833D-C236865E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972D3C-BF84-4A56-9DD2-55C3F62B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15" y="1757869"/>
            <a:ext cx="7632970" cy="4114800"/>
          </a:xfrm>
        </p:spPr>
        <p:txBody>
          <a:bodyPr/>
          <a:lstStyle/>
          <a:p>
            <a:pPr marL="45720" indent="0">
              <a:buNone/>
            </a:pPr>
            <a:r>
              <a:rPr lang="ru-RU" sz="2200" b="1" dirty="0"/>
              <a:t>Прогнозирование: принципы и практика</a:t>
            </a:r>
          </a:p>
          <a:p>
            <a:pPr marL="45720" indent="0">
              <a:buNone/>
            </a:pPr>
            <a:r>
              <a:rPr lang="ru-RU" sz="2200" dirty="0"/>
              <a:t>Роб </a:t>
            </a:r>
            <a:r>
              <a:rPr lang="ru-RU" sz="2200" dirty="0" err="1"/>
              <a:t>Джей</a:t>
            </a:r>
            <a:r>
              <a:rPr lang="ru-RU" sz="2200" dirty="0"/>
              <a:t> </a:t>
            </a:r>
            <a:r>
              <a:rPr lang="ru-RU" sz="2200" dirty="0" err="1"/>
              <a:t>Хайндман</a:t>
            </a:r>
            <a:r>
              <a:rPr lang="ru-RU" sz="2200" dirty="0"/>
              <a:t> и Джордж </a:t>
            </a:r>
            <a:r>
              <a:rPr lang="ru-RU" sz="2200" dirty="0" err="1"/>
              <a:t>Афанасопулос</a:t>
            </a:r>
            <a:endParaRPr lang="ru-RU" sz="2200" dirty="0"/>
          </a:p>
          <a:p>
            <a:pPr marL="45720" indent="0">
              <a:buNone/>
            </a:pPr>
            <a:r>
              <a:rPr lang="en-US" sz="2200" dirty="0">
                <a:hlinkClick r:id="rId2"/>
              </a:rPr>
              <a:t>https://otexts.com/fpp2/</a:t>
            </a:r>
            <a:endParaRPr lang="ru-RU" sz="2200" dirty="0"/>
          </a:p>
          <a:p>
            <a:pPr marL="45720" indent="0">
              <a:buNone/>
            </a:pPr>
            <a:endParaRPr lang="ru-RU" sz="2200" dirty="0"/>
          </a:p>
          <a:p>
            <a:endParaRPr lang="ru-RU" dirty="0"/>
          </a:p>
        </p:txBody>
      </p:sp>
      <p:pic>
        <p:nvPicPr>
          <p:cNvPr id="2050" name="Picture 2" descr="https://otexts.com/fpp2/fpp2_cover.jpg">
            <a:extLst>
              <a:ext uri="{FF2B5EF4-FFF2-40B4-BE49-F238E27FC236}">
                <a16:creationId xmlns:a16="http://schemas.microsoft.com/office/drawing/2014/main" id="{805C531F-CA3C-4DDE-B7F2-9318B4AA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685" y="329119"/>
            <a:ext cx="38100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6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21439-E048-4418-BE2D-D19BC5178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91" y="381000"/>
            <a:ext cx="10653409" cy="1143000"/>
          </a:xfrm>
        </p:spPr>
        <p:txBody>
          <a:bodyPr/>
          <a:lstStyle/>
          <a:p>
            <a:r>
              <a:rPr lang="ru-RU" dirty="0"/>
              <a:t>ПРОГНОЗИРОВАНИЕ – ВСЕГДА ЛИ</a:t>
            </a:r>
            <a:r>
              <a:rPr lang="en-US" dirty="0"/>
              <a:t> </a:t>
            </a:r>
            <a:r>
              <a:rPr lang="ru-RU" dirty="0"/>
              <a:t>ОСУЩЕСТВИМО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B81EE-C2CC-4019-A803-03D3B5CB8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91" y="1828800"/>
            <a:ext cx="11225720" cy="4114800"/>
          </a:xfrm>
        </p:spPr>
        <p:txBody>
          <a:bodyPr/>
          <a:lstStyle/>
          <a:p>
            <a:r>
              <a:rPr lang="ru-RU" i="1" dirty="0"/>
              <a:t>Скажите нам, что ждет нас в будущем, чтобы мы знали, что вы боги.</a:t>
            </a:r>
            <a:br>
              <a:rPr lang="ru-RU" dirty="0"/>
            </a:br>
            <a:r>
              <a:rPr lang="ru-RU" dirty="0"/>
              <a:t>(Исаия 41:23)</a:t>
            </a:r>
          </a:p>
          <a:p>
            <a:pPr marL="45720" indent="0">
              <a:buNone/>
            </a:pPr>
            <a:r>
              <a:rPr lang="ru-RU" dirty="0"/>
              <a:t>Примеры известных предсказаний о компьютерах.</a:t>
            </a:r>
          </a:p>
          <a:p>
            <a:r>
              <a:rPr lang="ru-RU" i="1" dirty="0"/>
              <a:t>"Я думаю, в мире найдётся рынок от силы для 5 компьютеров«</a:t>
            </a:r>
            <a:r>
              <a:rPr lang="ru-RU" dirty="0"/>
              <a:t> (</a:t>
            </a:r>
            <a:r>
              <a:rPr lang="ru-RU" i="1" dirty="0"/>
              <a:t>Т</a:t>
            </a:r>
            <a:r>
              <a:rPr lang="ru-RU" dirty="0"/>
              <a:t>омас Ватсон-старший, президент IBM , 1943)</a:t>
            </a:r>
            <a:r>
              <a:rPr lang="ru-RU" i="1" dirty="0"/>
              <a:t> </a:t>
            </a:r>
          </a:p>
          <a:p>
            <a:r>
              <a:rPr lang="ru-RU" i="1" dirty="0"/>
              <a:t>Вес компьютеров в будущем не будет превышать 1,5 тонны.</a:t>
            </a:r>
            <a:r>
              <a:rPr lang="ru-RU" dirty="0"/>
              <a:t> (Популярная Механика, 1949)</a:t>
            </a:r>
          </a:p>
          <a:p>
            <a:r>
              <a:rPr lang="ru-RU" dirty="0"/>
              <a:t>«</a:t>
            </a:r>
            <a:r>
              <a:rPr lang="ru-RU" i="1" dirty="0"/>
              <a:t>Нет никаких причин для того, чтобы кто-нибудь захотел иметь компьютер у себя дома</a:t>
            </a:r>
            <a:r>
              <a:rPr lang="ru-RU" dirty="0"/>
              <a:t>». (Кен </a:t>
            </a:r>
            <a:r>
              <a:rPr lang="ru-RU" dirty="0" err="1"/>
              <a:t>Олсен</a:t>
            </a:r>
            <a:r>
              <a:rPr lang="ru-RU" dirty="0"/>
              <a:t>, президент компании </a:t>
            </a:r>
            <a:r>
              <a:rPr lang="ru-RU" dirty="0" err="1"/>
              <a:t>Digital</a:t>
            </a:r>
            <a:r>
              <a:rPr lang="ru-RU" dirty="0"/>
              <a:t> </a:t>
            </a:r>
            <a:r>
              <a:rPr lang="ru-RU" dirty="0" err="1"/>
              <a:t>Equipment</a:t>
            </a:r>
            <a:r>
              <a:rPr lang="ru-RU" dirty="0"/>
              <a:t>, 1977 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69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Исходные статистические данные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692319"/>
                <a:ext cx="9601200" cy="4503765"/>
              </a:xfrm>
            </p:spPr>
            <p:txBody>
              <a:bodyPr>
                <a:noAutofit/>
              </a:bodyPr>
              <a:lstStyle/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200" dirty="0"/>
                  <a:t>	</a:t>
                </a:r>
                <a:r>
                  <a:rPr lang="ru-RU" sz="2100" dirty="0"/>
                  <a:t>Временной ряд - последовательность наблюдаемых значений какого-либо признака, упорядоченных в неслучайные моменты времени. Отличием анализа временных рядов от анализа случайных выборок является предположение о равных промежутках времени между наблюдениями и их хронологический порядок.</a:t>
                </a:r>
                <a:endParaRPr lang="ru-RU" sz="2100" i="1" dirty="0"/>
              </a:p>
              <a:p>
                <a:pPr marL="4572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100" dirty="0"/>
                  <a:t>	Если рассматривать значения одного признака у одного объекта в равноотстоящие моменты времени, то последовательность</a:t>
                </a:r>
                <a14:m>
                  <m:oMath xmlns:m="http://schemas.openxmlformats.org/officeDocument/2006/math">
                    <m:r>
                      <a:rPr lang="ru-RU" sz="21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ru-RU" sz="21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1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ru-RU" sz="21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ru-RU" sz="21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sz="21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1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ru-RU" sz="21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ru-RU" sz="2100" b="1" i="1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ru-RU" sz="21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1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ru-RU" sz="21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100" dirty="0"/>
                  <a:t>называют </a:t>
                </a:r>
                <a:r>
                  <a:rPr lang="ru-RU" sz="2100" i="1" dirty="0"/>
                  <a:t>одномерным временным рядом.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100" dirty="0"/>
                  <a:t>	Если регистрировать значения </a:t>
                </a:r>
                <a:r>
                  <a:rPr lang="en-US" sz="2100" i="1" dirty="0"/>
                  <a:t>p</a:t>
                </a:r>
                <a:r>
                  <a:rPr lang="en-US" sz="2100" dirty="0"/>
                  <a:t> </a:t>
                </a:r>
                <a:r>
                  <a:rPr lang="ru-RU" sz="2100" dirty="0"/>
                  <a:t>признаков у одного объекта, то говорят о статистическом анализе </a:t>
                </a:r>
                <a:r>
                  <a:rPr lang="ru-RU" sz="2100" i="1" dirty="0"/>
                  <a:t>многомерного временного ряда</a:t>
                </a:r>
                <a14:m>
                  <m:oMath xmlns:m="http://schemas.openxmlformats.org/officeDocument/2006/math">
                    <m:r>
                      <a:rPr lang="ru-RU" sz="2100" b="0" i="1" smtClean="0">
                        <a:latin typeface="Cambria Math" panose="02040503050406030204" pitchFamily="18" charset="0"/>
                      </a:rPr>
                      <m:t>       </m:t>
                    </m:r>
                    <m:sSup>
                      <m:sSup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100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ru-RU" sz="21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1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ru-RU" sz="2100" b="1" i="1">
                            <a:latin typeface="Cambria Math" panose="02040503050406030204" pitchFamily="18" charset="0"/>
                          </a:rPr>
                          <m:t>)=(</m:t>
                        </m:r>
                        <m:r>
                          <a:rPr lang="ru-RU" sz="2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1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1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ru-RU" sz="21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ru-RU" sz="21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1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ru-RU" sz="21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ru-RU" sz="2100" b="1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100" b="1" i="1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  <m:d>
                      <m:d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1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ru-RU" sz="21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ru-RU" sz="21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100" b="1" dirty="0"/>
                  <a:t>,       </a:t>
                </a:r>
                <a:r>
                  <a:rPr lang="en-US" sz="2100" b="1" i="1" dirty="0"/>
                  <a:t>k=1,2, …, N</a:t>
                </a:r>
                <a:endParaRPr lang="ru-RU" sz="21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692319"/>
                <a:ext cx="9601200" cy="4503765"/>
              </a:xfrm>
              <a:blipFill>
                <a:blip r:embed="rId2"/>
                <a:stretch>
                  <a:fillRect l="-254" t="-678" r="-6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5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2698F-3EB5-4FA3-8D25-32F17F14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42900"/>
            <a:ext cx="9601200" cy="1143000"/>
          </a:xfrm>
        </p:spPr>
        <p:txBody>
          <a:bodyPr/>
          <a:lstStyle/>
          <a:p>
            <a:r>
              <a:rPr lang="ru-RU" dirty="0"/>
              <a:t>ПРИМЕРЫ ВРЕМЕННЫХ РЯДОВ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BF37AA-CB52-4B57-BC82-B23975A33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/>
              <a:t>Примеры временных рядов:</a:t>
            </a:r>
          </a:p>
          <a:p>
            <a:r>
              <a:rPr lang="ru-RU" sz="2400" dirty="0"/>
              <a:t>рыночные цены</a:t>
            </a:r>
          </a:p>
          <a:p>
            <a:r>
              <a:rPr lang="ru-RU" sz="2400" dirty="0"/>
              <a:t>объемы продаж в торговых сетях</a:t>
            </a:r>
          </a:p>
          <a:p>
            <a:r>
              <a:rPr lang="ru-RU" sz="2400" dirty="0"/>
              <a:t>объемы потребления и цены электроэнергии</a:t>
            </a:r>
          </a:p>
          <a:p>
            <a:r>
              <a:rPr lang="ru-RU" sz="2400" dirty="0"/>
              <a:t>объемы грузовых и пассажирских перевозок</a:t>
            </a:r>
          </a:p>
          <a:p>
            <a:r>
              <a:rPr lang="ru-RU" sz="2400" dirty="0"/>
              <a:t>дорожный трафик (прогнозирование пробок)</a:t>
            </a:r>
          </a:p>
        </p:txBody>
      </p:sp>
    </p:spTree>
    <p:extLst>
      <p:ext uri="{BB962C8B-B14F-4D97-AF65-F5344CB8AC3E}">
        <p14:creationId xmlns:p14="http://schemas.microsoft.com/office/powerpoint/2010/main" val="36601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факторы временных рядов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1821" y="1828799"/>
                <a:ext cx="10040005" cy="4479235"/>
              </a:xfrm>
            </p:spPr>
            <p:txBody>
              <a:bodyPr>
                <a:normAutofit lnSpcReduction="10000"/>
              </a:bodyPr>
              <a:lstStyle/>
              <a:p>
                <a:pPr marL="502920" indent="-457200" algn="just">
                  <a:buFont typeface="+mj-lt"/>
                  <a:buAutoNum type="arabicPeriod"/>
                </a:pPr>
                <a:r>
                  <a:rPr lang="ru-RU" sz="2200" i="1" dirty="0"/>
                  <a:t>Долговременные</a:t>
                </a:r>
                <a:r>
                  <a:rPr lang="ru-RU" sz="2200" dirty="0"/>
                  <a:t>, формирующие общую тенденцию в изменении анализируемого признака </a:t>
                </a:r>
                <a:r>
                  <a:rPr lang="en-US" sz="2200" i="1" dirty="0"/>
                  <a:t>x(t)</a:t>
                </a:r>
                <a:r>
                  <a:rPr lang="ru-RU" sz="2200" dirty="0"/>
                  <a:t>. Обычно описывается при помощи монотонной функции </a:t>
                </a:r>
                <a:r>
                  <a:rPr lang="en-US" sz="2200" i="1" dirty="0"/>
                  <a:t>f(t)</a:t>
                </a:r>
                <a:r>
                  <a:rPr lang="ru-RU" sz="2200" dirty="0"/>
                  <a:t>, называемой </a:t>
                </a:r>
                <a:r>
                  <a:rPr lang="ru-RU" sz="2200" i="1" dirty="0"/>
                  <a:t>трендом</a:t>
                </a:r>
                <a:r>
                  <a:rPr lang="ru-RU" sz="2200" dirty="0"/>
                  <a:t>.</a:t>
                </a:r>
              </a:p>
              <a:p>
                <a:pPr marL="502920" indent="-457200" algn="just">
                  <a:buFont typeface="+mj-lt"/>
                  <a:buAutoNum type="arabicPeriod"/>
                </a:pPr>
                <a:r>
                  <a:rPr lang="ru-RU" sz="2200" i="1" dirty="0"/>
                  <a:t>Сезонные</a:t>
                </a:r>
                <a:r>
                  <a:rPr lang="ru-RU" sz="2200" dirty="0"/>
                  <a:t>, формирующие периодически повторяющиеся в определенное время года колебания анализируемого признака. Описывается периодической функцией 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i="1" dirty="0">
                    <a:sym typeface="Mathematica1" panose="05000502060100000001" pitchFamily="2" charset="2"/>
                  </a:rPr>
                  <a:t>(t)</a:t>
                </a:r>
                <a:r>
                  <a:rPr lang="ru-RU" sz="2400" i="1" dirty="0">
                    <a:sym typeface="Mathematica1" panose="05000502060100000001" pitchFamily="2" charset="2"/>
                  </a:rPr>
                  <a:t> </a:t>
                </a:r>
                <a:r>
                  <a:rPr lang="ru-RU" sz="2200" dirty="0">
                    <a:sym typeface="Mathematica1" panose="05000502060100000001" pitchFamily="2" charset="2"/>
                  </a:rPr>
                  <a:t>с периодом, кратным сезонам.</a:t>
                </a:r>
              </a:p>
              <a:p>
                <a:pPr marL="502920" indent="-457200" algn="just">
                  <a:buFont typeface="+mj-lt"/>
                  <a:buAutoNum type="arabicPeriod"/>
                </a:pPr>
                <a:r>
                  <a:rPr lang="ru-RU" sz="2200" i="1" dirty="0">
                    <a:sym typeface="Mathematica1" panose="05000502060100000001" pitchFamily="2" charset="2"/>
                  </a:rPr>
                  <a:t>Циклические, </a:t>
                </a:r>
                <a:r>
                  <a:rPr lang="ru-RU" sz="2200" dirty="0">
                    <a:sym typeface="Mathematica1" panose="05000502060100000001" pitchFamily="2" charset="2"/>
                  </a:rPr>
                  <a:t>формирующие изменения анализируемого признака, обусловленные действием долговременных  циклов экономической, демографической или астрономической природы. </a:t>
                </a:r>
                <a:r>
                  <a:rPr lang="ru-RU" sz="2200" dirty="0"/>
                  <a:t>Описывается функцией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Mathematica1" panose="05000502060100000001" pitchFamily="2" charset="2"/>
                  </a:rPr>
                  <a:t>𝜓</a:t>
                </a:r>
                <a:r>
                  <a:rPr lang="en-US" sz="2400" i="1" dirty="0">
                    <a:sym typeface="Mathematica1" panose="05000502060100000001" pitchFamily="2" charset="2"/>
                  </a:rPr>
                  <a:t>(t)</a:t>
                </a:r>
                <a:r>
                  <a:rPr lang="ru-RU" sz="2400" i="1" dirty="0">
                    <a:sym typeface="Mathematica1" panose="05000502060100000001" pitchFamily="2" charset="2"/>
                  </a:rPr>
                  <a:t>.</a:t>
                </a:r>
              </a:p>
              <a:p>
                <a:pPr marL="502920" indent="-457200" algn="just">
                  <a:buFont typeface="+mj-lt"/>
                  <a:buAutoNum type="arabicPeriod"/>
                </a:pPr>
                <a:r>
                  <a:rPr lang="ru-RU" sz="2200" i="1" dirty="0">
                    <a:sym typeface="Mathematica1" panose="05000502060100000001" pitchFamily="2" charset="2"/>
                  </a:rPr>
                  <a:t>Случайные</a:t>
                </a:r>
                <a:r>
                  <a:rPr lang="ru-RU" sz="2200" dirty="0">
                    <a:sym typeface="Mathematica1" panose="05000502060100000001" pitchFamily="2" charset="2"/>
                  </a:rPr>
                  <a:t>, не поддающиеся учету и регистрации. Их воздействие обуславливает </a:t>
                </a:r>
                <a:r>
                  <a:rPr lang="ru-RU" sz="2200" i="1" dirty="0">
                    <a:sym typeface="Mathematica1" panose="05000502060100000001" pitchFamily="2" charset="2"/>
                  </a:rPr>
                  <a:t>стохастическую</a:t>
                </a:r>
                <a:r>
                  <a:rPr lang="ru-RU" sz="2200" dirty="0">
                    <a:sym typeface="Mathematica1" panose="05000502060100000001" pitchFamily="2" charset="2"/>
                  </a:rPr>
                  <a:t> </a:t>
                </a:r>
                <a:r>
                  <a:rPr lang="ru-RU" sz="2200" i="1" dirty="0">
                    <a:sym typeface="Mathematica1" panose="05000502060100000001" pitchFamily="2" charset="2"/>
                  </a:rPr>
                  <a:t>природу</a:t>
                </a:r>
                <a:r>
                  <a:rPr lang="ru-RU" sz="2200" dirty="0">
                    <a:sym typeface="Mathematica1" panose="05000502060100000001" pitchFamily="2" charset="2"/>
                  </a:rPr>
                  <a:t> анализируемого признака.  Обозначается 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𝜀</m:t>
                    </m:r>
                  </m:oMath>
                </a14:m>
                <a:r>
                  <a:rPr lang="en-US" sz="2200" i="1" dirty="0">
                    <a:sym typeface="Mathematica3" panose="00000400000000000000" pitchFamily="2" charset="2"/>
                  </a:rPr>
                  <a:t>(t)</a:t>
                </a:r>
                <a:endParaRPr lang="ru-RU" sz="2200" dirty="0">
                  <a:sym typeface="Mathematica1" panose="05000502060100000001" pitchFamily="2" charset="2"/>
                </a:endParaRPr>
              </a:p>
              <a:p>
                <a:pPr marL="502920" indent="-457200" algn="just">
                  <a:buFont typeface="+mj-lt"/>
                  <a:buAutoNum type="arabicPeriod"/>
                </a:pPr>
                <a:endParaRPr lang="ru-RU" sz="22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1821" y="1828799"/>
                <a:ext cx="10040005" cy="4479235"/>
              </a:xfrm>
              <a:blipFill>
                <a:blip r:embed="rId2"/>
                <a:stretch>
                  <a:fillRect l="-243" t="-2449" r="-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5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модели временных рядов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33670" y="1828799"/>
                <a:ext cx="9862930" cy="4505739"/>
              </a:xfrm>
            </p:spPr>
            <p:txBody>
              <a:bodyPr>
                <a:normAutofit/>
              </a:bodyPr>
              <a:lstStyle/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ru-RU" sz="2400" i="1" dirty="0"/>
                  <a:t>Аддитивная форма</a:t>
                </a:r>
                <a:endParaRPr lang="en-US" sz="2400" i="1" dirty="0"/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en-US" sz="900" i="1" dirty="0"/>
              </a:p>
              <a:p>
                <a:pPr marL="4572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ru-RU" sz="28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ru-RU" sz="2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ru-RU" sz="2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ru-RU" sz="2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ru-RU" sz="2800" b="1" i="1">
                        <a:latin typeface="Cambria Math" panose="02040503050406030204" pitchFamily="18" charset="0"/>
                      </a:rPr>
                      <m:t>𝝋</m:t>
                    </m:r>
                    <m:d>
                      <m:d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ru-RU" sz="2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ru-RU" sz="2800" b="1" i="1">
                        <a:latin typeface="Cambria Math" panose="02040503050406030204" pitchFamily="18" charset="0"/>
                      </a:rPr>
                      <m:t>𝝍</m:t>
                    </m:r>
                    <m:d>
                      <m:d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ru-RU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>
                        <a:latin typeface="Cambria Math" panose="02040503050406030204" pitchFamily="18" charset="0"/>
                      </a:rPr>
                      <m:t>𝜺</m:t>
                    </m:r>
                    <m:d>
                      <m:d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/>
                  <a:t>   (1)</a:t>
                </a:r>
                <a:endParaRPr lang="en-US" sz="2400" b="1" dirty="0"/>
              </a:p>
              <a:p>
                <a:pPr marL="4572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1,  фактор участвует в формировании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 уровней ряда 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0,  в противном случае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i="1" dirty="0"/>
              </a:p>
              <a:p>
                <a:pPr marL="45720" indent="0">
                  <a:lnSpc>
                    <a:spcPct val="130000"/>
                  </a:lnSpc>
                  <a:buNone/>
                </a:pPr>
                <a:r>
                  <a:rPr lang="ru-RU" sz="2400" i="1" dirty="0"/>
                  <a:t>Мультипликативная форма</a:t>
                </a:r>
                <a:endParaRPr lang="en-US" sz="2400" i="1" dirty="0"/>
              </a:p>
              <a:p>
                <a:pPr marL="4572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ru-RU" sz="2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ru-RU" sz="26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ru-RU" sz="2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600" b="1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ru-RU" sz="2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p>
                      </m:sSup>
                      <m:r>
                        <a:rPr lang="ru-RU" sz="2600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sz="2600" b="1" i="1">
                          <a:latin typeface="Cambria Math" panose="02040503050406030204" pitchFamily="18" charset="0"/>
                        </a:rPr>
                        <m:t>𝝋</m:t>
                      </m:r>
                      <m:sSup>
                        <m:sSupPr>
                          <m:ctrlPr>
                            <a:rPr lang="ru-RU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ru-RU" sz="2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600" b="1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ru-RU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ru-RU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𝝍</m:t>
                          </m:r>
                          <m:d>
                            <m:dPr>
                              <m:ctrlPr>
                                <a:rPr lang="ru-RU" sz="2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ru-RU" sz="2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600" b="1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ru-RU" sz="2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sup>
                      </m:sSup>
                      <m:r>
                        <a:rPr lang="ru-RU" sz="2600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sz="2600" b="1" i="1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ru-RU" sz="26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6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ru-RU" sz="26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600" b="1" dirty="0"/>
              </a:p>
              <a:p>
                <a:pPr marL="4572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ru-RU" sz="2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lang="ru-RU" sz="26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func>
                        <m:funcPr>
                          <m:ctrlPr>
                            <a:rPr lang="ru-RU" sz="2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lang="ru-RU" sz="26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func>
                        <m:funcPr>
                          <m:ctrlPr>
                            <a:rPr lang="ru-RU" sz="2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𝝋</m:t>
                          </m:r>
                          <m:d>
                            <m:dPr>
                              <m:ctrlPr>
                                <a:rPr lang="ru-RU" sz="2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lang="ru-RU" sz="26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func>
                        <m:funcPr>
                          <m:ctrlPr>
                            <a:rPr lang="ru-RU" sz="2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𝝍</m:t>
                          </m:r>
                          <m:d>
                            <m:dPr>
                              <m:ctrlPr>
                                <a:rPr lang="ru-RU" sz="2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lang="ru-RU" sz="26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2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𝜺</m:t>
                          </m:r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ru-RU" sz="2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sz="2600" b="1" dirty="0"/>
              </a:p>
              <a:p>
                <a:pPr marL="45720" indent="0">
                  <a:buNone/>
                </a:pPr>
                <a:endParaRPr lang="ru-RU" sz="2400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3670" y="1828799"/>
                <a:ext cx="9862930" cy="4505739"/>
              </a:xfrm>
              <a:blipFill>
                <a:blip r:embed="rId2"/>
                <a:stretch>
                  <a:fillRect l="-494" t="-1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4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временных рядов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782535"/>
              </p:ext>
            </p:extLst>
          </p:nvPr>
        </p:nvGraphicFramePr>
        <p:xfrm>
          <a:off x="1295400" y="18288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68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временных рядов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859010"/>
              </p:ext>
            </p:extLst>
          </p:nvPr>
        </p:nvGraphicFramePr>
        <p:xfrm>
          <a:off x="1295400" y="18288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52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временных рядов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023210"/>
              </p:ext>
            </p:extLst>
          </p:nvPr>
        </p:nvGraphicFramePr>
        <p:xfrm>
          <a:off x="1295400" y="18288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67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красными линиями (широкоэкранный формат)</Template>
  <TotalTime>0</TotalTime>
  <Words>817</Words>
  <Application>Microsoft Office PowerPoint</Application>
  <PresentationFormat>Широкоэкранный</PresentationFormat>
  <Paragraphs>83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Unicode MS</vt:lpstr>
      <vt:lpstr>Cambria</vt:lpstr>
      <vt:lpstr>Cambria Math</vt:lpstr>
      <vt:lpstr>Mathematica1</vt:lpstr>
      <vt:lpstr>Mathematica3</vt:lpstr>
      <vt:lpstr>Times New Roman</vt:lpstr>
      <vt:lpstr>Red Line Business 16x9</vt:lpstr>
      <vt:lpstr>Прогнозирование и Анализ временных рядов</vt:lpstr>
      <vt:lpstr>ПРОГНОЗИРОВАНИЕ – ВСЕГДА ЛИ ОСУЩЕСТВИМО?</vt:lpstr>
      <vt:lpstr>Исходные статистические данные</vt:lpstr>
      <vt:lpstr>ПРИМЕРЫ ВРЕМЕННЫХ РЯДОВ</vt:lpstr>
      <vt:lpstr>Основные факторы временных рядов</vt:lpstr>
      <vt:lpstr>Общие модели временных рядов</vt:lpstr>
      <vt:lpstr>Примеры временных рядов</vt:lpstr>
      <vt:lpstr>Примеры временных рядов</vt:lpstr>
      <vt:lpstr>Примеры временных рядов</vt:lpstr>
      <vt:lpstr>Задачи анализа временных рядов</vt:lpstr>
      <vt:lpstr>Тестирование наличия/отсутствия неслучайной составляющей</vt:lpstr>
      <vt:lpstr>Виды прогнозов</vt:lpstr>
      <vt:lpstr>Критерии оценки прогноза</vt:lpstr>
      <vt:lpstr>Методы сглаживания временного ряда</vt:lpstr>
      <vt:lpstr>График ПРОСТОЙ скользящей средней</vt:lpstr>
      <vt:lpstr>Линейная модель авторегрессии</vt:lpstr>
      <vt:lpstr>нейросетевые модели прогнозирования  </vt:lpstr>
      <vt:lpstr>Прогноз числа пятен на солнце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2016-09-11T10:22:20Z</dcterms:created>
  <dcterms:modified xsi:type="dcterms:W3CDTF">2021-03-30T18:02:51Z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