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83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34DF7-D834-42F3-BF19-41938AB6396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5C210-11FC-49FA-8CF1-99F2EEAE46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C210-11FC-49FA-8CF1-99F2EEAE465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C210-11FC-49FA-8CF1-99F2EEAE4658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C210-11FC-49FA-8CF1-99F2EEAE465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C210-11FC-49FA-8CF1-99F2EEAE465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C210-11FC-49FA-8CF1-99F2EEAE465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C210-11FC-49FA-8CF1-99F2EEAE465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C210-11FC-49FA-8CF1-99F2EEAE465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C210-11FC-49FA-8CF1-99F2EEAE465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C210-11FC-49FA-8CF1-99F2EEAE465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C210-11FC-49FA-8CF1-99F2EEAE4658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26642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Сульфиды и их аналоги.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 данному типу принадлежат не только природные соединения металлов и полуметаллов с серой [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но и соединения с селеном [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] - селениды; теллуром [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теллуриды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; висмутом [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висмутиды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; мышьяком [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] - арсениды и сурьмой [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] – антимониды.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284984"/>
            <a:ext cx="828092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химической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позиции в сульфидах выделяют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класса:</a:t>
            </a:r>
          </a:p>
          <a:p>
            <a:pPr marL="363538" marR="0" lvl="0" indent="-36353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Простые (низшие) 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моносульфиды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производные 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en-US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S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и т.д.</a:t>
            </a:r>
          </a:p>
          <a:p>
            <a:pPr marL="363538" marR="0" lvl="0" indent="-36353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Сложные (высшие) 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дисульфиды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производные 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en-US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2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т.д.</a:t>
            </a:r>
          </a:p>
          <a:p>
            <a:pPr marL="363538" marR="0" lvl="0" indent="-36353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Сульфасоли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- двойные соединения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где роль кислорода играет 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endParaRPr lang="ru-RU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-99392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Сульфасоли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меди и свинца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52536" y="836712"/>
            <a:ext cx="396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Группа блеклых руд:  </a:t>
            </a:r>
          </a:p>
          <a:p>
            <a:pPr algn="ctr">
              <a:spcBef>
                <a:spcPct val="0"/>
              </a:spcBef>
            </a:pPr>
            <a:r>
              <a:rPr lang="ru-RU" dirty="0" err="1" smtClean="0">
                <a:latin typeface="Times New Roman"/>
                <a:ea typeface="Times New Roman"/>
              </a:rPr>
              <a:t>Теннантит</a:t>
            </a:r>
            <a:r>
              <a:rPr lang="ru-RU" dirty="0" smtClean="0"/>
              <a:t> </a:t>
            </a:r>
            <a:r>
              <a:rPr lang="en-US" dirty="0" smtClean="0">
                <a:latin typeface="Times New Roman"/>
                <a:ea typeface="Times New Roman"/>
              </a:rPr>
              <a:t>Cu</a:t>
            </a:r>
            <a:r>
              <a:rPr lang="en-US" baseline="-25000" dirty="0" smtClean="0">
                <a:latin typeface="Times New Roman"/>
                <a:ea typeface="Times New Roman"/>
              </a:rPr>
              <a:t>12</a:t>
            </a:r>
            <a:r>
              <a:rPr lang="en-US" dirty="0" smtClean="0">
                <a:latin typeface="Times New Roman"/>
                <a:ea typeface="Times New Roman"/>
              </a:rPr>
              <a:t>[As</a:t>
            </a:r>
            <a:r>
              <a:rPr lang="en-US" baseline="-25000" dirty="0" smtClean="0">
                <a:latin typeface="Times New Roman"/>
                <a:ea typeface="Times New Roman"/>
              </a:rPr>
              <a:t>4</a:t>
            </a:r>
            <a:r>
              <a:rPr lang="en-US" dirty="0" smtClean="0">
                <a:latin typeface="Times New Roman"/>
                <a:ea typeface="Times New Roman"/>
              </a:rPr>
              <a:t>S</a:t>
            </a:r>
            <a:r>
              <a:rPr lang="en-US" baseline="-25000" dirty="0" smtClean="0">
                <a:latin typeface="Times New Roman"/>
                <a:ea typeface="Times New Roman"/>
              </a:rPr>
              <a:t>13</a:t>
            </a:r>
            <a:r>
              <a:rPr lang="en-US" dirty="0" smtClean="0">
                <a:latin typeface="Times New Roman"/>
                <a:ea typeface="Times New Roman"/>
              </a:rPr>
              <a:t>]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latin typeface="Times New Roman"/>
                <a:ea typeface="Times New Roman"/>
              </a:rPr>
              <a:t>Тетраэдрит </a:t>
            </a:r>
            <a:r>
              <a:rPr lang="en-US" dirty="0" smtClean="0">
                <a:latin typeface="Times New Roman"/>
                <a:ea typeface="Times New Roman"/>
              </a:rPr>
              <a:t>Cu</a:t>
            </a:r>
            <a:r>
              <a:rPr lang="en-US" baseline="-25000" dirty="0" smtClean="0">
                <a:latin typeface="Times New Roman"/>
                <a:ea typeface="Times New Roman"/>
              </a:rPr>
              <a:t>12</a:t>
            </a:r>
            <a:r>
              <a:rPr lang="en-US" dirty="0" smtClean="0">
                <a:latin typeface="Times New Roman"/>
                <a:ea typeface="Times New Roman"/>
              </a:rPr>
              <a:t>[Sb</a:t>
            </a:r>
            <a:r>
              <a:rPr lang="en-US" baseline="-25000" dirty="0" smtClean="0">
                <a:latin typeface="Times New Roman"/>
                <a:ea typeface="Times New Roman"/>
              </a:rPr>
              <a:t>4</a:t>
            </a:r>
            <a:r>
              <a:rPr lang="en-US" dirty="0" smtClean="0">
                <a:latin typeface="Times New Roman"/>
                <a:ea typeface="Times New Roman"/>
              </a:rPr>
              <a:t>S</a:t>
            </a:r>
            <a:r>
              <a:rPr lang="en-US" baseline="-25000" dirty="0" smtClean="0">
                <a:latin typeface="Times New Roman"/>
                <a:ea typeface="Times New Roman"/>
              </a:rPr>
              <a:t>13</a:t>
            </a:r>
            <a:r>
              <a:rPr lang="en-US" dirty="0" smtClean="0">
                <a:latin typeface="Times New Roman"/>
                <a:ea typeface="Times New Roman"/>
              </a:rPr>
              <a:t>]</a:t>
            </a:r>
            <a:endParaRPr lang="ru-RU" dirty="0" smtClean="0">
              <a:latin typeface="Times New Roman"/>
              <a:ea typeface="Times New Roman"/>
            </a:endParaRPr>
          </a:p>
          <a:p>
            <a:pPr algn="ctr">
              <a:spcBef>
                <a:spcPct val="0"/>
              </a:spcBef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User\Desktop\сульфиды\блеклые руд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" y="1484784"/>
            <a:ext cx="3470156" cy="2317956"/>
          </a:xfrm>
          <a:prstGeom prst="rect">
            <a:avLst/>
          </a:prstGeom>
          <a:noFill/>
        </p:spPr>
      </p:pic>
      <p:pic>
        <p:nvPicPr>
          <p:cNvPr id="3075" name="Picture 3" descr="C:\Users\User\Desktop\сульфиды\тенаннти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456384" cy="2664296"/>
          </a:xfrm>
          <a:prstGeom prst="rect">
            <a:avLst/>
          </a:prstGeom>
          <a:noFill/>
        </p:spPr>
      </p:pic>
      <p:pic>
        <p:nvPicPr>
          <p:cNvPr id="3076" name="Picture 4" descr="C:\Users\User\Desktop\сульфиды\буланжери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464" y="1690489"/>
            <a:ext cx="3810000" cy="2314575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930080" y="4221088"/>
            <a:ext cx="396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sz="2000" dirty="0" smtClean="0">
              <a:latin typeface="Times New Roman"/>
              <a:ea typeface="Times New Roman"/>
            </a:endParaRPr>
          </a:p>
          <a:p>
            <a:pPr algn="ctr">
              <a:spcBef>
                <a:spcPct val="0"/>
              </a:spcBef>
            </a:pPr>
            <a:r>
              <a:rPr lang="ru-RU" sz="2000" dirty="0" err="1" smtClean="0">
                <a:latin typeface="Times New Roman"/>
                <a:ea typeface="Times New Roman"/>
              </a:rPr>
              <a:t>Буланжерит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smtClean="0">
                <a:latin typeface="Times New Roman"/>
                <a:ea typeface="Times New Roman"/>
              </a:rPr>
              <a:t>Pb</a:t>
            </a:r>
            <a:r>
              <a:rPr lang="en-US" sz="2000" baseline="-25000" dirty="0" smtClean="0">
                <a:latin typeface="Times New Roman"/>
                <a:ea typeface="Times New Roman"/>
              </a:rPr>
              <a:t>5</a:t>
            </a:r>
            <a:r>
              <a:rPr lang="en-US" sz="2000" dirty="0" smtClean="0">
                <a:latin typeface="Times New Roman"/>
                <a:ea typeface="Times New Roman"/>
              </a:rPr>
              <a:t>[Sb</a:t>
            </a:r>
            <a:r>
              <a:rPr lang="en-US" sz="2000" baseline="-25000" dirty="0" smtClean="0">
                <a:latin typeface="Times New Roman"/>
                <a:ea typeface="Times New Roman"/>
              </a:rPr>
              <a:t>4</a:t>
            </a:r>
            <a:r>
              <a:rPr lang="en-US" sz="2000" dirty="0" smtClean="0">
                <a:latin typeface="Times New Roman"/>
                <a:ea typeface="Times New Roman"/>
              </a:rPr>
              <a:t>S</a:t>
            </a:r>
            <a:r>
              <a:rPr lang="en-US" sz="2000" baseline="-25000" dirty="0" smtClean="0">
                <a:latin typeface="Times New Roman"/>
                <a:ea typeface="Times New Roman"/>
              </a:rPr>
              <a:t>11</a:t>
            </a:r>
            <a:r>
              <a:rPr lang="en-US" sz="2000" dirty="0" smtClean="0">
                <a:latin typeface="Times New Roman"/>
                <a:ea typeface="Times New Roman"/>
              </a:rPr>
              <a:t>]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ctr">
              <a:spcBef>
                <a:spcPct val="0"/>
              </a:spcBef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ульфиды\slide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50" y="32829"/>
            <a:ext cx="9149150" cy="685255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2348880"/>
            <a:ext cx="1080120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серный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Простые сульфиды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сульфиды\221765-9438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764704"/>
            <a:ext cx="3923928" cy="3923928"/>
          </a:xfrm>
          <a:prstGeom prst="rect">
            <a:avLst/>
          </a:prstGeom>
          <a:noFill/>
        </p:spPr>
      </p:pic>
      <p:pic>
        <p:nvPicPr>
          <p:cNvPr id="2051" name="Picture 3" descr="C:\Users\User\Desktop\сульфиды\с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9966" y="908720"/>
            <a:ext cx="4704522" cy="352839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941168"/>
            <a:ext cx="396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Галенит</a:t>
            </a:r>
            <a:r>
              <a:rPr lang="ru-RU" sz="2000" i="1" dirty="0" smtClean="0">
                <a:latin typeface="Times New Roman"/>
                <a:ea typeface="Times New Roman"/>
              </a:rPr>
              <a:t> (свинцовый блеск)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PbS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16016" y="4941168"/>
            <a:ext cx="41784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Сфалерит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(цинковая обманка)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ZnS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ульфиды\халькопири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79512"/>
            <a:ext cx="3977640" cy="3657600"/>
          </a:xfrm>
          <a:prstGeom prst="rect">
            <a:avLst/>
          </a:prstGeom>
          <a:noFill/>
        </p:spPr>
      </p:pic>
      <p:pic>
        <p:nvPicPr>
          <p:cNvPr id="1027" name="Picture 3" descr="C:\Users\User\Desktop\сульфиды\антимони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08720"/>
            <a:ext cx="4392487" cy="3528392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65584" y="4941168"/>
            <a:ext cx="396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Халькопирит </a:t>
            </a:r>
            <a:r>
              <a:rPr lang="ru-RU" sz="2000" i="1" dirty="0" smtClean="0">
                <a:latin typeface="Times New Roman"/>
                <a:ea typeface="Times New Roman"/>
              </a:rPr>
              <a:t>(медный колчедан)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CuFeS</a:t>
            </a:r>
            <a:r>
              <a:rPr lang="ru-RU" sz="2000" baseline="-25000" dirty="0" smtClean="0">
                <a:latin typeface="Times New Roman"/>
                <a:ea typeface="Times New Roman"/>
              </a:rPr>
              <a:t>2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58072" y="4941168"/>
            <a:ext cx="396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Антимонит </a:t>
            </a:r>
            <a:r>
              <a:rPr lang="ru-RU" sz="2000" i="1" dirty="0" smtClean="0">
                <a:latin typeface="Times New Roman"/>
                <a:ea typeface="Times New Roman"/>
              </a:rPr>
              <a:t>(сурьмяный блеск, стибнит)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/>
                <a:ea typeface="Times New Roman"/>
              </a:rPr>
              <a:t>Sb</a:t>
            </a:r>
            <a:r>
              <a:rPr lang="en-US" sz="2000" baseline="-25000" dirty="0" smtClean="0">
                <a:latin typeface="Times New Roman"/>
                <a:ea typeface="Times New Roman"/>
              </a:rPr>
              <a:t>2</a:t>
            </a:r>
            <a:r>
              <a:rPr lang="en-US" sz="2000" dirty="0" smtClean="0">
                <a:latin typeface="Times New Roman"/>
                <a:ea typeface="Times New Roman"/>
              </a:rPr>
              <a:t>S</a:t>
            </a:r>
            <a:r>
              <a:rPr lang="en-US" sz="2000" baseline="-25000" dirty="0" smtClean="0">
                <a:latin typeface="Times New Roman"/>
                <a:ea typeface="Times New Roman"/>
              </a:rPr>
              <a:t>3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ульфиды\киновар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183571" cy="3291076"/>
          </a:xfrm>
          <a:prstGeom prst="rect">
            <a:avLst/>
          </a:prstGeom>
          <a:noFill/>
        </p:spPr>
      </p:pic>
      <p:pic>
        <p:nvPicPr>
          <p:cNvPr id="2051" name="Picture 3" descr="C:\Users\User\Desktop\сульфиды\реал и аурипи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872" y="1268760"/>
            <a:ext cx="4110608" cy="333521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9560" y="4797152"/>
            <a:ext cx="43224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Киноварь (кровь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дракона;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ртутная обманка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/>
                <a:ea typeface="Times New Roman"/>
              </a:rPr>
              <a:t>HgS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0" y="4869160"/>
            <a:ext cx="41764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Аурипигмент  </a:t>
            </a:r>
            <a:r>
              <a:rPr lang="en-US" sz="2000" dirty="0" smtClean="0">
                <a:latin typeface="Times New Roman"/>
                <a:ea typeface="Times New Roman"/>
              </a:rPr>
              <a:t>As</a:t>
            </a:r>
            <a:r>
              <a:rPr lang="en-US" sz="2000" baseline="-25000" dirty="0" smtClean="0">
                <a:latin typeface="Times New Roman"/>
                <a:ea typeface="Times New Roman"/>
              </a:rPr>
              <a:t>2</a:t>
            </a:r>
            <a:r>
              <a:rPr lang="en-US" sz="2000" dirty="0" smtClean="0">
                <a:latin typeface="Times New Roman"/>
                <a:ea typeface="Times New Roman"/>
              </a:rPr>
              <a:t>S</a:t>
            </a:r>
            <a:r>
              <a:rPr lang="en-US" sz="2000" baseline="-25000" dirty="0" smtClean="0">
                <a:latin typeface="Times New Roman"/>
                <a:ea typeface="Times New Roman"/>
              </a:rPr>
              <a:t>3</a:t>
            </a: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Реальгар </a:t>
            </a:r>
            <a:r>
              <a:rPr lang="en-US" sz="2000" dirty="0" smtClean="0">
                <a:latin typeface="Times New Roman"/>
                <a:ea typeface="Times New Roman"/>
              </a:rPr>
              <a:t>As</a:t>
            </a:r>
            <a:r>
              <a:rPr lang="en-US" sz="2000" baseline="-25000" dirty="0" smtClean="0">
                <a:latin typeface="Times New Roman"/>
                <a:ea typeface="Times New Roman"/>
              </a:rPr>
              <a:t>4</a:t>
            </a:r>
            <a:r>
              <a:rPr lang="en-US" sz="2000" dirty="0" smtClean="0">
                <a:latin typeface="Times New Roman"/>
                <a:ea typeface="Times New Roman"/>
              </a:rPr>
              <a:t>S</a:t>
            </a:r>
            <a:r>
              <a:rPr lang="en-US" sz="2000" baseline="-25000" dirty="0" smtClean="0">
                <a:latin typeface="Times New Roman"/>
                <a:ea typeface="Times New Roman"/>
              </a:rPr>
              <a:t>4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ульфиды\пиррот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4104457" cy="3023513"/>
          </a:xfrm>
          <a:prstGeom prst="rect">
            <a:avLst/>
          </a:prstGeom>
          <a:noFill/>
        </p:spPr>
      </p:pic>
      <p:pic>
        <p:nvPicPr>
          <p:cNvPr id="3075" name="Picture 3" descr="C:\Users\User\Desktop\сульфиды\пирротин с пентландито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872" y="184026"/>
            <a:ext cx="4038600" cy="302895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324544" y="3573016"/>
            <a:ext cx="51125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48945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Пирротин </a:t>
            </a:r>
            <a:r>
              <a:rPr lang="ru-RU" sz="2000" i="1" dirty="0" smtClean="0">
                <a:latin typeface="Times New Roman"/>
                <a:ea typeface="Times New Roman"/>
              </a:rPr>
              <a:t>(магнитный колчедан</a:t>
            </a:r>
            <a:r>
              <a:rPr lang="ru-RU" sz="2000" dirty="0" smtClean="0">
                <a:latin typeface="Times New Roman"/>
                <a:ea typeface="Times New Roman"/>
              </a:rPr>
              <a:t>)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Fe</a:t>
            </a:r>
            <a:r>
              <a:rPr lang="ru-RU" sz="2000" baseline="-25000" dirty="0" smtClean="0">
                <a:latin typeface="Times New Roman"/>
                <a:ea typeface="Times New Roman"/>
                <a:cs typeface="Times New Roman"/>
              </a:rPr>
              <a:t>1-</a:t>
            </a:r>
            <a:r>
              <a:rPr lang="en-US" sz="2000" baseline="-25000" dirty="0" smtClean="0">
                <a:latin typeface="Times New Roman"/>
                <a:ea typeface="Times New Roman"/>
                <a:cs typeface="Times New Roman"/>
              </a:rPr>
              <a:t>x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S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448945">
              <a:spcAft>
                <a:spcPts val="0"/>
              </a:spcAft>
            </a:pPr>
            <a:r>
              <a:rPr lang="ru-RU" sz="2000" dirty="0" err="1" smtClean="0">
                <a:latin typeface="Times New Roman"/>
                <a:ea typeface="Times New Roman"/>
                <a:cs typeface="Times New Roman"/>
              </a:rPr>
              <a:t>Пентландит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Fe,Ni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448945">
              <a:spcAft>
                <a:spcPts val="0"/>
              </a:spcAft>
            </a:pPr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4" descr="C:\Users\User\Desktop\сульфиды\молибдени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3840426" cy="288032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6021288"/>
            <a:ext cx="48600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48945"/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Молибденит (молибденовый блеск)</a:t>
            </a:r>
            <a:r>
              <a:rPr lang="en-US" sz="2000" dirty="0" smtClean="0">
                <a:latin typeface="Times New Roman"/>
                <a:ea typeface="Times New Roman"/>
              </a:rPr>
              <a:t> MoS</a:t>
            </a:r>
            <a:r>
              <a:rPr lang="en-US" sz="2000" baseline="-25000" dirty="0" smtClean="0">
                <a:latin typeface="Times New Roman"/>
                <a:ea typeface="Times New Roman"/>
              </a:rPr>
              <a:t>2</a:t>
            </a:r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448945">
              <a:spcAft>
                <a:spcPts val="0"/>
              </a:spcAft>
            </a:pPr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ульфиды\борни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3536121" cy="5003945"/>
          </a:xfrm>
          <a:prstGeom prst="rect">
            <a:avLst/>
          </a:prstGeom>
          <a:noFill/>
        </p:spPr>
      </p:pic>
      <p:pic>
        <p:nvPicPr>
          <p:cNvPr id="4099" name="Picture 3" descr="C:\Users\User\Desktop\сульфиды\хальказ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259460" cy="3096344"/>
          </a:xfrm>
          <a:prstGeom prst="rect">
            <a:avLst/>
          </a:prstGeom>
          <a:noFill/>
        </p:spPr>
      </p:pic>
      <p:pic>
        <p:nvPicPr>
          <p:cNvPr id="4100" name="Picture 4" descr="C:\Users\User\Desktop\сульфиды\ковелл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2140" y="4077072"/>
            <a:ext cx="3262268" cy="2281039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9560" y="5661248"/>
            <a:ext cx="396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Борнит</a:t>
            </a:r>
            <a:r>
              <a:rPr lang="ru-RU" sz="2000" i="1" dirty="0" smtClean="0">
                <a:latin typeface="Times New Roman"/>
                <a:ea typeface="Times New Roman"/>
              </a:rPr>
              <a:t> (пестрая медная руда) </a:t>
            </a:r>
            <a:r>
              <a:rPr lang="ru-RU" sz="2000" dirty="0" smtClean="0">
                <a:latin typeface="Times New Roman"/>
                <a:ea typeface="Times New Roman"/>
              </a:rPr>
              <a:t>Cu</a:t>
            </a:r>
            <a:r>
              <a:rPr lang="ru-RU" sz="2000" baseline="-25000" dirty="0" smtClean="0">
                <a:latin typeface="Times New Roman"/>
                <a:ea typeface="Times New Roman"/>
              </a:rPr>
              <a:t>5</a:t>
            </a:r>
            <a:r>
              <a:rPr lang="ru-RU" sz="2000" dirty="0" smtClean="0">
                <a:latin typeface="Times New Roman"/>
                <a:ea typeface="Times New Roman"/>
              </a:rPr>
              <a:t>FeS</a:t>
            </a:r>
            <a:r>
              <a:rPr lang="ru-RU" sz="2000" baseline="-25000" dirty="0" smtClean="0">
                <a:latin typeface="Times New Roman"/>
                <a:ea typeface="Times New Roman"/>
              </a:rPr>
              <a:t>4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2048" y="3212976"/>
            <a:ext cx="396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Халькозин</a:t>
            </a:r>
            <a:r>
              <a:rPr lang="ru-RU" sz="2000" i="1" dirty="0" smtClean="0">
                <a:latin typeface="Times New Roman"/>
                <a:ea typeface="Times New Roman"/>
              </a:rPr>
              <a:t> (медный блеск)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/>
                <a:ea typeface="Times New Roman"/>
              </a:rPr>
              <a:t>Cu</a:t>
            </a:r>
            <a:r>
              <a:rPr lang="en-US" sz="2000" baseline="-25000" dirty="0" smtClean="0">
                <a:latin typeface="Times New Roman"/>
                <a:ea typeface="Times New Roman"/>
              </a:rPr>
              <a:t>2</a:t>
            </a:r>
            <a:r>
              <a:rPr lang="en-US" sz="2000" dirty="0" smtClean="0">
                <a:latin typeface="Times New Roman"/>
                <a:ea typeface="Times New Roman"/>
              </a:rPr>
              <a:t>S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7984" y="6237312"/>
            <a:ext cx="41784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kumimoji="0" lang="ru-RU" sz="2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Ковеллин</a:t>
            </a:r>
            <a:r>
              <a:rPr lang="en-US" sz="2100" dirty="0" smtClean="0">
                <a:latin typeface="Times New Roman"/>
                <a:ea typeface="Times New Roman"/>
              </a:rPr>
              <a:t> Cu</a:t>
            </a:r>
            <a:r>
              <a:rPr lang="en-US" sz="2100" baseline="-25000" dirty="0" smtClean="0">
                <a:latin typeface="Times New Roman"/>
                <a:ea typeface="Times New Roman"/>
              </a:rPr>
              <a:t>2</a:t>
            </a:r>
            <a:r>
              <a:rPr lang="en-US" sz="2100" dirty="0" smtClean="0">
                <a:latin typeface="Times New Roman"/>
                <a:ea typeface="Times New Roman"/>
              </a:rPr>
              <a:t>S</a:t>
            </a:r>
            <a:r>
              <a:rPr lang="en-US" sz="2100" dirty="0" smtClean="0">
                <a:latin typeface="Times New Roman"/>
                <a:ea typeface="Times New Roman"/>
                <a:cs typeface="Times New Roman"/>
                <a:sym typeface="Symbol"/>
              </a:rPr>
              <a:t></a:t>
            </a:r>
            <a:r>
              <a:rPr lang="en-US" sz="2100" dirty="0" smtClean="0">
                <a:latin typeface="Times New Roman"/>
                <a:ea typeface="Times New Roman"/>
              </a:rPr>
              <a:t>CuS</a:t>
            </a:r>
            <a:r>
              <a:rPr lang="en-US" sz="2100" baseline="-25000" dirty="0" smtClean="0">
                <a:latin typeface="Times New Roman"/>
                <a:ea typeface="Times New Roman"/>
              </a:rPr>
              <a:t>2</a:t>
            </a:r>
            <a:endParaRPr kumimoji="0" lang="ru-RU" sz="2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5584" y="44624"/>
            <a:ext cx="396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Сульфиды меди: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Высшие сульфиды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сульфиды\пири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40768"/>
            <a:ext cx="4038600" cy="3214726"/>
          </a:xfrm>
          <a:prstGeom prst="rect">
            <a:avLst/>
          </a:prstGeom>
          <a:noFill/>
        </p:spPr>
      </p:pic>
      <p:pic>
        <p:nvPicPr>
          <p:cNvPr id="1027" name="Picture 3" descr="C:\Users\User\Desktop\сульфиды\марказит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29000"/>
            <a:ext cx="3064148" cy="2805634"/>
          </a:xfrm>
          <a:prstGeom prst="rect">
            <a:avLst/>
          </a:prstGeom>
          <a:noFill/>
        </p:spPr>
      </p:pic>
      <p:pic>
        <p:nvPicPr>
          <p:cNvPr id="1028" name="Picture 4" descr="C:\Users\User\Desktop\сульфиды\маркази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908720"/>
            <a:ext cx="3086472" cy="231485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5584" y="4941168"/>
            <a:ext cx="396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Пирит </a:t>
            </a:r>
            <a:r>
              <a:rPr lang="ru-RU" sz="2000" i="1" dirty="0" smtClean="0">
                <a:latin typeface="Times New Roman"/>
                <a:ea typeface="Times New Roman"/>
              </a:rPr>
              <a:t>(серный колчедан) </a:t>
            </a:r>
            <a:r>
              <a:rPr lang="ru-RU" sz="2000" dirty="0" err="1" smtClean="0">
                <a:latin typeface="Times New Roman"/>
                <a:ea typeface="Times New Roman"/>
              </a:rPr>
              <a:t>Fe</a:t>
            </a:r>
            <a:r>
              <a:rPr lang="ru-RU" sz="2000" dirty="0" smtClean="0">
                <a:latin typeface="Times New Roman"/>
                <a:ea typeface="Times New Roman"/>
              </a:rPr>
              <a:t>[S</a:t>
            </a:r>
            <a:r>
              <a:rPr lang="ru-RU" sz="2000" baseline="-25000" dirty="0" smtClean="0">
                <a:latin typeface="Times New Roman"/>
                <a:ea typeface="Times New Roman"/>
              </a:rPr>
              <a:t>2</a:t>
            </a:r>
            <a:r>
              <a:rPr lang="ru-RU" sz="2000" dirty="0" smtClean="0">
                <a:latin typeface="Times New Roman"/>
                <a:ea typeface="Times New Roman"/>
              </a:rPr>
              <a:t>]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16016" y="6237312"/>
            <a:ext cx="417646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Марказит </a:t>
            </a:r>
            <a:r>
              <a:rPr lang="ru-RU" sz="2000" i="1" dirty="0" smtClean="0">
                <a:latin typeface="Times New Roman"/>
                <a:ea typeface="Times New Roman"/>
              </a:rPr>
              <a:t>(лучистый колчедан) </a:t>
            </a:r>
            <a:r>
              <a:rPr lang="ru-RU" sz="2000" dirty="0" err="1" smtClean="0">
                <a:latin typeface="Times New Roman"/>
                <a:ea typeface="Times New Roman"/>
              </a:rPr>
              <a:t>Fe</a:t>
            </a:r>
            <a:r>
              <a:rPr lang="ru-RU" sz="2000" dirty="0" smtClean="0">
                <a:latin typeface="Times New Roman"/>
                <a:ea typeface="Times New Roman"/>
              </a:rPr>
              <a:t>[S</a:t>
            </a:r>
            <a:r>
              <a:rPr lang="ru-RU" sz="2000" baseline="-25000" dirty="0" smtClean="0">
                <a:latin typeface="Times New Roman"/>
                <a:ea typeface="Times New Roman"/>
              </a:rPr>
              <a:t>2</a:t>
            </a:r>
            <a:r>
              <a:rPr lang="ru-RU" sz="2000" dirty="0" smtClean="0">
                <a:latin typeface="Times New Roman"/>
                <a:ea typeface="Times New Roman"/>
              </a:rPr>
              <a:t>]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ульфиды\арсенопири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35" y="1196752"/>
            <a:ext cx="4139565" cy="2952328"/>
          </a:xfrm>
          <a:prstGeom prst="rect">
            <a:avLst/>
          </a:prstGeom>
          <a:noFill/>
        </p:spPr>
      </p:pic>
      <p:pic>
        <p:nvPicPr>
          <p:cNvPr id="2051" name="Picture 3" descr="C:\Users\User\Desktop\сульфиды\кобальт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96752"/>
            <a:ext cx="4038600" cy="294817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5584" y="4941168"/>
            <a:ext cx="396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Арсенопирит </a:t>
            </a:r>
            <a:r>
              <a:rPr lang="ru-RU" sz="2000" i="1" dirty="0" smtClean="0">
                <a:latin typeface="Times New Roman"/>
                <a:ea typeface="Times New Roman"/>
              </a:rPr>
              <a:t>(мышьяковый колчедан) </a:t>
            </a:r>
            <a:r>
              <a:rPr lang="en-US" sz="2000" dirty="0" smtClean="0">
                <a:latin typeface="Times New Roman"/>
                <a:ea typeface="Times New Roman"/>
              </a:rPr>
              <a:t>Fe</a:t>
            </a:r>
            <a:r>
              <a:rPr lang="ru-RU" sz="2000" dirty="0" smtClean="0">
                <a:latin typeface="Times New Roman"/>
                <a:ea typeface="Times New Roman"/>
              </a:rPr>
              <a:t>[</a:t>
            </a:r>
            <a:r>
              <a:rPr lang="en-US" sz="2000" dirty="0" err="1" smtClean="0">
                <a:latin typeface="Times New Roman"/>
                <a:ea typeface="Times New Roman"/>
              </a:rPr>
              <a:t>AsS</a:t>
            </a:r>
            <a:r>
              <a:rPr lang="ru-RU" sz="2000" dirty="0" smtClean="0">
                <a:latin typeface="Times New Roman"/>
                <a:ea typeface="Times New Roman"/>
              </a:rPr>
              <a:t>]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58072" y="4941168"/>
            <a:ext cx="396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Кобальтин </a:t>
            </a:r>
            <a:r>
              <a:rPr lang="ru-RU" sz="2000" i="1" dirty="0" smtClean="0">
                <a:latin typeface="Times New Roman"/>
                <a:ea typeface="Times New Roman"/>
              </a:rPr>
              <a:t>(кобальтовый блеск) </a:t>
            </a:r>
            <a:r>
              <a:rPr lang="en-US" sz="2000" dirty="0" smtClean="0">
                <a:latin typeface="Times New Roman"/>
                <a:ea typeface="Times New Roman"/>
              </a:rPr>
              <a:t>Co</a:t>
            </a:r>
            <a:r>
              <a:rPr lang="ru-RU" sz="2000" dirty="0" smtClean="0">
                <a:latin typeface="Times New Roman"/>
                <a:ea typeface="Times New Roman"/>
              </a:rPr>
              <a:t>[</a:t>
            </a:r>
            <a:r>
              <a:rPr lang="en-US" sz="2000" dirty="0" err="1" smtClean="0">
                <a:latin typeface="Times New Roman"/>
                <a:ea typeface="Times New Roman"/>
              </a:rPr>
              <a:t>AsS</a:t>
            </a:r>
            <a:r>
              <a:rPr lang="ru-RU" sz="2000" dirty="0" smtClean="0">
                <a:latin typeface="Times New Roman"/>
                <a:ea typeface="Times New Roman"/>
              </a:rPr>
              <a:t>]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6A1DF1C6-9058-400B-BE41-6EBC9CFF31F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f\uFFFD:{D986B75C-461D-4AA2-A1EB-B9E5EEC74E20}&quot;,&quot;C:\\Users\\User\\Desktop\\сульфиды&quot;]]"/>
  <p:tag name="ISPRING_SCORM_PASSING_SCORE" val="100.000000"/>
  <p:tag name="ISPRING_PRESENTATION_TITLE" val="сульфиды"/>
  <p:tag name="ISPRING_FIRST_PUBLISH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QUIZZES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190</Words>
  <Application>Microsoft Office PowerPoint</Application>
  <PresentationFormat>Экран (4:3)</PresentationFormat>
  <Paragraphs>48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Сульфиды и их аналоги. К данному типу принадлежат не только природные соединения металлов и полуметаллов с серой [S], но и соединения с селеном [Se] - селениды; теллуром [Te] - теллуриды; висмутом [Bi] - висмутиды; мышьяком [As] - арсениды и сурьмой [Sb] – антимониды.</vt:lpstr>
      <vt:lpstr>Слайд 2</vt:lpstr>
      <vt:lpstr>Простые сульфиды</vt:lpstr>
      <vt:lpstr>Слайд 4</vt:lpstr>
      <vt:lpstr>Слайд 5</vt:lpstr>
      <vt:lpstr>Слайд 6</vt:lpstr>
      <vt:lpstr>Слайд 7</vt:lpstr>
      <vt:lpstr>Высшие сульфиды</vt:lpstr>
      <vt:lpstr>Слайд 9</vt:lpstr>
      <vt:lpstr>Сульфасоли меди и свинца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сульфиды</dc:title>
  <dc:creator>Пользователь</dc:creator>
  <cp:lastModifiedBy>Пользователь</cp:lastModifiedBy>
  <cp:revision>20</cp:revision>
  <dcterms:created xsi:type="dcterms:W3CDTF">2020-10-27T15:08:39Z</dcterms:created>
  <dcterms:modified xsi:type="dcterms:W3CDTF">2020-10-28T17:57:40Z</dcterms:modified>
</cp:coreProperties>
</file>