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4" r:id="rId4"/>
    <p:sldId id="275" r:id="rId5"/>
    <p:sldId id="257" r:id="rId6"/>
    <p:sldId id="258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304" r:id="rId21"/>
    <p:sldId id="303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5" autoAdjust="0"/>
    <p:restoredTop sz="94660"/>
  </p:normalViewPr>
  <p:slideViewPr>
    <p:cSldViewPr>
      <p:cViewPr varScale="1">
        <p:scale>
          <a:sx n="113" d="100"/>
          <a:sy n="113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33BC3B-E2E5-4471-8008-616764AAFA34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boston-datase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Базовые принципы машинного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на примере линейной регрессии</a:t>
            </a:r>
          </a:p>
        </p:txBody>
      </p:sp>
    </p:spTree>
    <p:extLst>
      <p:ext uri="{BB962C8B-B14F-4D97-AF65-F5344CB8AC3E}">
        <p14:creationId xmlns:p14="http://schemas.microsoft.com/office/powerpoint/2010/main" val="33589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Регрессия, линейная по параметрам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17321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2020EF-668F-4E4B-9011-9694B1589BF3}"/>
              </a:ext>
            </a:extLst>
          </p:cNvPr>
          <p:cNvSpPr/>
          <p:nvPr/>
        </p:nvSpPr>
        <p:spPr>
          <a:xfrm>
            <a:off x="755576" y="152400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SFSS1000"/>
              </a:rPr>
              <a:t>Простая зависимость:</a:t>
            </a:r>
          </a:p>
          <a:p>
            <a:r>
              <a:rPr lang="es-ES" sz="2000" dirty="0">
                <a:solidFill>
                  <a:srgbClr val="000000"/>
                </a:solidFill>
                <a:latin typeface="CMSSI10"/>
              </a:rPr>
              <a:t>y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CMSS10"/>
              </a:rPr>
              <a:t>w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SFSS070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+ w</a:t>
            </a:r>
            <a:r>
              <a:rPr lang="es-ES" sz="1100" dirty="0">
                <a:solidFill>
                  <a:srgbClr val="000000"/>
                </a:solidFill>
                <a:latin typeface="SFSS070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MSSI10"/>
              </a:rPr>
              <a:t>x</a:t>
            </a:r>
            <a:r>
              <a:rPr lang="es-ES" sz="2000" dirty="0">
                <a:solidFill>
                  <a:srgbClr val="000000"/>
                </a:solidFill>
                <a:latin typeface="CMMI1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CMSSI9"/>
              </a:rPr>
              <a:t>x </a:t>
            </a:r>
            <a:r>
              <a:rPr lang="en-US" sz="2000" dirty="0">
                <a:solidFill>
                  <a:srgbClr val="000000"/>
                </a:solidFill>
                <a:latin typeface="SFSS090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рост человека,</a:t>
            </a:r>
          </a:p>
          <a:p>
            <a:r>
              <a:rPr lang="en-US" sz="2000" dirty="0">
                <a:solidFill>
                  <a:srgbClr val="000000"/>
                </a:solidFill>
                <a:latin typeface="CMSSI9"/>
              </a:rPr>
              <a:t>y </a:t>
            </a:r>
            <a:r>
              <a:rPr lang="en-US" sz="2000" dirty="0">
                <a:solidFill>
                  <a:srgbClr val="000000"/>
                </a:solidFill>
                <a:latin typeface="SFSS090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вес человека,</a:t>
            </a:r>
          </a:p>
          <a:p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100" dirty="0">
                <a:solidFill>
                  <a:srgbClr val="000000"/>
                </a:solidFill>
                <a:latin typeface="SFSS060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100" dirty="0">
                <a:solidFill>
                  <a:srgbClr val="000000"/>
                </a:solidFill>
                <a:latin typeface="SFSS060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SFSS060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— неизвестные параметры,</a:t>
            </a:r>
          </a:p>
          <a:p>
            <a:r>
              <a:rPr lang="ru-RU" sz="2000" dirty="0">
                <a:solidFill>
                  <a:srgbClr val="000000"/>
                </a:solidFill>
                <a:latin typeface="SFSS1000"/>
              </a:rPr>
              <a:t>Зависимость </a:t>
            </a:r>
            <a:r>
              <a:rPr lang="ru-RU" sz="2000" dirty="0">
                <a:solidFill>
                  <a:srgbClr val="FF8000"/>
                </a:solidFill>
                <a:latin typeface="SFSX1000"/>
              </a:rPr>
              <a:t>линейна по параметрам</a:t>
            </a:r>
            <a:r>
              <a:rPr lang="ru-RU" sz="2000" dirty="0">
                <a:solidFill>
                  <a:srgbClr val="000000"/>
                </a:solidFill>
                <a:latin typeface="SFSS1000"/>
              </a:rPr>
              <a:t>, линейна по аргументу.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6C26EE-200C-447B-B708-82CDC7BF9E2D}"/>
              </a:ext>
            </a:extLst>
          </p:cNvPr>
          <p:cNvSpPr/>
          <p:nvPr/>
        </p:nvSpPr>
        <p:spPr>
          <a:xfrm>
            <a:off x="827584" y="3875946"/>
            <a:ext cx="7931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SFSS1000"/>
              </a:rPr>
              <a:t>Более сложная зависимость:</a:t>
            </a:r>
          </a:p>
          <a:p>
            <a:r>
              <a:rPr lang="es-ES" sz="2000" dirty="0">
                <a:solidFill>
                  <a:srgbClr val="000000"/>
                </a:solidFill>
                <a:latin typeface="CMSSI10"/>
              </a:rPr>
              <a:t>y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CMSS10"/>
              </a:rPr>
              <a:t>w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SFSS070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+ w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MSSI10"/>
              </a:rPr>
              <a:t>x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SFSS070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+ w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2</a:t>
            </a:r>
            <a:r>
              <a:rPr lang="es-ES" sz="2000" dirty="0">
                <a:solidFill>
                  <a:srgbClr val="000000"/>
                </a:solidFill>
                <a:latin typeface="CMSSI10"/>
              </a:rPr>
              <a:t>x</a:t>
            </a:r>
            <a:r>
              <a:rPr lang="es-ES" sz="1100" dirty="0">
                <a:solidFill>
                  <a:srgbClr val="000000"/>
                </a:solidFill>
                <a:latin typeface="SFSS0700"/>
              </a:rPr>
              <a:t>2</a:t>
            </a:r>
            <a:r>
              <a:rPr lang="es-ES" sz="2000" dirty="0">
                <a:solidFill>
                  <a:srgbClr val="000000"/>
                </a:solidFill>
                <a:latin typeface="SFSS070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MSS10"/>
              </a:rPr>
              <a:t>+ w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3</a:t>
            </a:r>
            <a:r>
              <a:rPr lang="es-ES" sz="2000" dirty="0">
                <a:solidFill>
                  <a:srgbClr val="000000"/>
                </a:solidFill>
                <a:latin typeface="CMSSI10"/>
              </a:rPr>
              <a:t>x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MSSI10"/>
              </a:rPr>
              <a:t>x</a:t>
            </a:r>
            <a:r>
              <a:rPr lang="es-ES" sz="1200" dirty="0">
                <a:solidFill>
                  <a:srgbClr val="000000"/>
                </a:solidFill>
                <a:latin typeface="SFSS070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MMI1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CMSSI9"/>
              </a:rPr>
              <a:t>x</a:t>
            </a:r>
            <a:r>
              <a:rPr lang="en-US" sz="1200" dirty="0">
                <a:solidFill>
                  <a:srgbClr val="000000"/>
                </a:solidFill>
                <a:latin typeface="SFSS060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SFSS060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FSS090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рост человека,</a:t>
            </a:r>
          </a:p>
          <a:p>
            <a:r>
              <a:rPr lang="en-US" sz="2000" dirty="0">
                <a:solidFill>
                  <a:srgbClr val="000000"/>
                </a:solidFill>
                <a:latin typeface="CMSSI9"/>
              </a:rPr>
              <a:t>x</a:t>
            </a:r>
            <a:r>
              <a:rPr lang="en-US" sz="1200" dirty="0">
                <a:solidFill>
                  <a:srgbClr val="000000"/>
                </a:solidFill>
                <a:latin typeface="SFSS060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SFSS060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FSS090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обхват живота,</a:t>
            </a:r>
          </a:p>
          <a:p>
            <a:r>
              <a:rPr lang="en-US" sz="2000" dirty="0">
                <a:solidFill>
                  <a:srgbClr val="000000"/>
                </a:solidFill>
                <a:latin typeface="CMSSI9"/>
              </a:rPr>
              <a:t>y </a:t>
            </a:r>
            <a:r>
              <a:rPr lang="en-US" sz="2000" dirty="0">
                <a:solidFill>
                  <a:srgbClr val="000000"/>
                </a:solidFill>
                <a:latin typeface="SFSS0900"/>
              </a:rPr>
              <a:t>—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вес человека,</a:t>
            </a:r>
          </a:p>
          <a:p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200" dirty="0">
                <a:solidFill>
                  <a:srgbClr val="000000"/>
                </a:solidFill>
                <a:latin typeface="SFSS060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200" dirty="0">
                <a:solidFill>
                  <a:srgbClr val="000000"/>
                </a:solidFill>
                <a:latin typeface="SFSS060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200" dirty="0">
                <a:solidFill>
                  <a:srgbClr val="000000"/>
                </a:solidFill>
                <a:latin typeface="SFSS060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MMI9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MMI9"/>
              </a:rPr>
              <a:t>w</a:t>
            </a:r>
            <a:r>
              <a:rPr lang="ru-RU" sz="1400" dirty="0">
                <a:solidFill>
                  <a:srgbClr val="000000"/>
                </a:solidFill>
                <a:latin typeface="SFSS060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SFSS060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FSS0900"/>
              </a:rPr>
              <a:t>— неизвестные параметры,</a:t>
            </a:r>
          </a:p>
          <a:p>
            <a:r>
              <a:rPr lang="ru-RU" sz="2000" dirty="0">
                <a:solidFill>
                  <a:srgbClr val="000000"/>
                </a:solidFill>
                <a:latin typeface="SFSS1000"/>
              </a:rPr>
              <a:t>Зависимость </a:t>
            </a:r>
            <a:r>
              <a:rPr lang="ru-RU" sz="2000" dirty="0">
                <a:solidFill>
                  <a:srgbClr val="FF8000"/>
                </a:solidFill>
                <a:latin typeface="SFSX1000"/>
              </a:rPr>
              <a:t>линейна по параметрам</a:t>
            </a:r>
            <a:r>
              <a:rPr lang="ru-RU" sz="2000" dirty="0">
                <a:solidFill>
                  <a:srgbClr val="000000"/>
                </a:solidFill>
                <a:latin typeface="SFSS100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FSS1000"/>
              </a:rPr>
              <a:t>квадратична</a:t>
            </a:r>
            <a:r>
              <a:rPr lang="ru-RU" sz="2000" dirty="0">
                <a:solidFill>
                  <a:srgbClr val="000000"/>
                </a:solidFill>
                <a:latin typeface="SFSS1000"/>
              </a:rPr>
              <a:t> по аргументам.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763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Полиномиальная регрессия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" y="1279679"/>
            <a:ext cx="4066590" cy="291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89" y="1280820"/>
            <a:ext cx="4081714" cy="29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4116"/>
            <a:ext cx="4511174" cy="29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2372"/>
            <a:ext cx="4045625" cy="28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40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Значения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𝑅𝑀𝑆𝐸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/>
          <a:stretch/>
        </p:blipFill>
        <p:spPr bwMode="auto">
          <a:xfrm>
            <a:off x="1403648" y="1700808"/>
            <a:ext cx="63007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5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Значения коэффициентов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009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L2- </a:t>
            </a:r>
            <a:r>
              <a:rPr lang="ru-RU" dirty="0"/>
              <a:t>Регуляризация (гребневая регрессия)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3"/>
          <a:stretch/>
        </p:blipFill>
        <p:spPr bwMode="auto">
          <a:xfrm>
            <a:off x="899592" y="1700808"/>
            <a:ext cx="7200800" cy="4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1" y="5106981"/>
            <a:ext cx="4392488" cy="28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689688" cy="11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49" y="3373189"/>
            <a:ext cx="7151141" cy="17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73" y="5469676"/>
            <a:ext cx="3371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6612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регрессии, линейной по факторам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40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pPr algn="ctr"/>
            <a:r>
              <a:rPr lang="en-US" dirty="0"/>
              <a:t>L2- </a:t>
            </a:r>
            <a:r>
              <a:rPr lang="ru-RU" dirty="0"/>
              <a:t>регуляризация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5" y="1196752"/>
            <a:ext cx="4309763" cy="29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59" y="1136946"/>
            <a:ext cx="3990957" cy="286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6" y="4005064"/>
            <a:ext cx="38517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29"/>
          <a:stretch/>
        </p:blipFill>
        <p:spPr bwMode="auto">
          <a:xfrm>
            <a:off x="5076056" y="3917776"/>
            <a:ext cx="3637040" cy="24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155679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ym typeface="Symbol"/>
              </a:rPr>
              <a:t>=0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160809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ym typeface="Symbol"/>
              </a:rPr>
              <a:t>=0.1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07242" y="4293096"/>
            <a:ext cx="7126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ym typeface="Symbol"/>
              </a:rPr>
              <a:t>=1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2120" y="6285090"/>
                <a:ext cx="2709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−18</m:t>
                        </m:r>
                      </m:sup>
                    </m:sSup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       10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ru-RU" sz="1600" dirty="0">
                    <a:sym typeface="Symbol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  <a:sym typeface="Symbol"/>
                          </a:rPr>
                          <m:t>−4</m:t>
                        </m:r>
                      </m:sup>
                    </m:sSup>
                    <m:r>
                      <a:rPr lang="ru-RU" sz="1600" b="0" i="1" smtClean="0">
                        <a:latin typeface="Cambria Math"/>
                        <a:sym typeface="Symbol"/>
                      </a:rPr>
                      <m:t>      </m:t>
                    </m:r>
                  </m:oMath>
                </a14:m>
                <a:r>
                  <a:rPr lang="ru-RU" dirty="0">
                    <a:sym typeface="Symbol"/>
                  </a:rPr>
                  <a:t>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285090"/>
                <a:ext cx="270933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89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67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Коэффициенты гребневой </a:t>
            </a:r>
            <a:r>
              <a:rPr lang="ru-RU" dirty="0" err="1"/>
              <a:t>регрес</a:t>
            </a:r>
            <a:r>
              <a:rPr lang="en-US" dirty="0"/>
              <a:t>c</a:t>
            </a:r>
            <a:r>
              <a:rPr lang="ru-RU" dirty="0" err="1"/>
              <a:t>ии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795462"/>
            <a:ext cx="6696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844824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ym typeface="Symbol"/>
              </a:rPr>
              <a:t>       =0            = 0.1      </a:t>
            </a:r>
            <a:r>
              <a:rPr lang="en-US" sz="2400" dirty="0">
                <a:sym typeface="Symbol"/>
              </a:rPr>
              <a:t>          </a:t>
            </a:r>
            <a:r>
              <a:rPr lang="ru-RU" sz="2400" dirty="0">
                <a:sym typeface="Symbol"/>
              </a:rPr>
              <a:t> =1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882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L1- </a:t>
            </a:r>
            <a:r>
              <a:rPr lang="ru-RU" dirty="0"/>
              <a:t>регуляризация (</a:t>
            </a:r>
            <a:r>
              <a:rPr lang="en-US" dirty="0"/>
              <a:t>Lasso)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871938" cy="1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3691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Эластичная сеть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"/>
          <a:stretch/>
        </p:blipFill>
        <p:spPr bwMode="auto">
          <a:xfrm>
            <a:off x="1043608" y="3717032"/>
            <a:ext cx="5509592" cy="1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48065" y="4174448"/>
                <a:ext cx="576064" cy="3817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ru-RU" i="0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5" y="4174448"/>
                <a:ext cx="576064" cy="381708"/>
              </a:xfrm>
              <a:prstGeom prst="rect">
                <a:avLst/>
              </a:prstGeom>
              <a:blipFill rotWithShape="1">
                <a:blip r:embed="rId3"/>
                <a:stretch>
                  <a:fillRect r="-13684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4" t="41489" r="7897" b="19380"/>
          <a:stretch/>
        </p:blipFill>
        <p:spPr bwMode="auto">
          <a:xfrm>
            <a:off x="6553200" y="4027499"/>
            <a:ext cx="1262061" cy="6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90663" y="40575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719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использования</a:t>
            </a:r>
            <a:r>
              <a:rPr lang="en-US" dirty="0"/>
              <a:t> </a:t>
            </a:r>
            <a:r>
              <a:rPr lang="ru-RU" dirty="0"/>
              <a:t>гребневой </a:t>
            </a:r>
            <a:r>
              <a:rPr lang="ru-RU" dirty="0" err="1"/>
              <a:t>регрес</a:t>
            </a:r>
            <a:r>
              <a:rPr lang="en-US" dirty="0"/>
              <a:t>c</a:t>
            </a:r>
            <a:r>
              <a:rPr lang="ru-RU" dirty="0" err="1"/>
              <a:t>ии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C222E-8A8D-4268-B5EA-FE45342B1926}"/>
              </a:ext>
            </a:extLst>
          </p:cNvPr>
          <p:cNvSpPr txBox="1"/>
          <p:nvPr/>
        </p:nvSpPr>
        <p:spPr>
          <a:xfrm>
            <a:off x="4355976" y="56612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ym typeface="Symbol"/>
              </a:rPr>
              <a:t>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D03FF-54C8-4DE3-BDB5-C617C91F3A8A}"/>
              </a:ext>
            </a:extLst>
          </p:cNvPr>
          <p:cNvSpPr txBox="1"/>
          <p:nvPr/>
        </p:nvSpPr>
        <p:spPr>
          <a:xfrm>
            <a:off x="611560" y="602310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Набор данных </a:t>
            </a:r>
            <a:r>
              <a:rPr lang="ru-RU" sz="1600" dirty="0" err="1"/>
              <a:t>kc_house_data</a:t>
            </a:r>
            <a:r>
              <a:rPr lang="en-US" sz="1600" dirty="0"/>
              <a:t>: https://www.kaggle.com/harlfoxem/housesalesprediction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846D0-F35A-48D1-9D0F-1D5A022C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95424"/>
            <a:ext cx="7658100" cy="42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1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использования</a:t>
            </a:r>
            <a:r>
              <a:rPr lang="en-US" dirty="0"/>
              <a:t> Lasso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C222E-8A8D-4268-B5EA-FE45342B1926}"/>
              </a:ext>
            </a:extLst>
          </p:cNvPr>
          <p:cNvSpPr txBox="1"/>
          <p:nvPr/>
        </p:nvSpPr>
        <p:spPr>
          <a:xfrm>
            <a:off x="4499992" y="554313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ym typeface="Symbol"/>
              </a:rPr>
              <a:t>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CCB91A-D3AF-4B73-945D-D70A8F1C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714500"/>
            <a:ext cx="7972425" cy="37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90600"/>
          </a:xfrm>
        </p:spPr>
        <p:txBody>
          <a:bodyPr/>
          <a:lstStyle/>
          <a:p>
            <a:r>
              <a:rPr lang="ru-RU" dirty="0"/>
              <a:t>Регрессия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6297"/>
            <a:ext cx="4147508" cy="27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067944" cy="27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427984" y="4797152"/>
            <a:ext cx="360040" cy="36004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6552728" cy="2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2" b="59614"/>
          <a:stretch/>
        </p:blipFill>
        <p:spPr bwMode="auto">
          <a:xfrm>
            <a:off x="467544" y="1268760"/>
            <a:ext cx="5400600" cy="4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2333" y="2592589"/>
            <a:ext cx="58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5291" y="1844824"/>
            <a:ext cx="681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N</a:t>
            </a:r>
            <a:r>
              <a:rPr lang="en-US" sz="2400" i="1" dirty="0"/>
              <a:t>={(</a:t>
            </a:r>
            <a:r>
              <a:rPr lang="en-US" sz="2400" b="1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,y</a:t>
            </a:r>
            <a:r>
              <a:rPr lang="en-US" sz="2400" i="1" baseline="-25000" dirty="0"/>
              <a:t>1</a:t>
            </a:r>
            <a:r>
              <a:rPr lang="en-US" sz="2400" i="1" dirty="0"/>
              <a:t>),…, (</a:t>
            </a:r>
            <a:r>
              <a:rPr lang="en-US" sz="2400" b="1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N</a:t>
            </a:r>
            <a:r>
              <a:rPr lang="en-US" sz="2400" i="1" dirty="0"/>
              <a:t>)},    (</a:t>
            </a:r>
            <a:r>
              <a:rPr lang="en-US" sz="2400" b="1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i</a:t>
            </a:r>
            <a:r>
              <a:rPr lang="en-US" sz="2400" i="1" dirty="0"/>
              <a:t>)</a:t>
            </a:r>
            <a:r>
              <a:rPr lang="en-US" sz="2400" i="1" dirty="0">
                <a:sym typeface="Symbol"/>
              </a:rPr>
              <a:t> </a:t>
            </a:r>
            <a:r>
              <a:rPr lang="en-US" sz="2400" b="1" i="1" dirty="0"/>
              <a:t>R</a:t>
            </a:r>
            <a:r>
              <a:rPr lang="en-US" sz="2400" i="1" baseline="30000" dirty="0"/>
              <a:t>P</a:t>
            </a:r>
            <a:r>
              <a:rPr lang="en-US" sz="2400" i="1" dirty="0">
                <a:sym typeface="Symbol"/>
              </a:rPr>
              <a:t></a:t>
            </a:r>
            <a:r>
              <a:rPr lang="en-US" sz="2400" b="1" i="1" dirty="0"/>
              <a:t>R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69593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1">
            <a:extLst>
              <a:ext uri="{FF2B5EF4-FFF2-40B4-BE49-F238E27FC236}">
                <a16:creationId xmlns:a16="http://schemas.microsoft.com/office/drawing/2014/main" id="{8B2B3897-8E63-417D-9EF1-00CD9E627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" y="1491098"/>
            <a:ext cx="916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сделать признаки равноправными?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Box 7">
            <a:extLst>
              <a:ext uri="{FF2B5EF4-FFF2-40B4-BE49-F238E27FC236}">
                <a16:creationId xmlns:a16="http://schemas.microsoft.com/office/drawing/2014/main" id="{998B5713-1ABC-4086-A261-FC35FAA0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5373216"/>
            <a:ext cx="91630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ИТОГ: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получим значения признаков,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95%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которых находится в интервале (-2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;2)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87A36D-0772-4954-B93E-E7C06C89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17732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/>
              <a:t>Стандартизация данных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14803C-DBBC-4C1E-AAA2-DBA4D54B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23616"/>
            <a:ext cx="877900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87A36D-0772-4954-B93E-E7C06C89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17732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/>
              <a:t>Значимость признаков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E428A1-37EB-45CE-ACB8-A25595DF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7139"/>
            <a:ext cx="8316416" cy="33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2609C4-83C7-4A55-B422-B7423377E00D}"/>
              </a:ext>
            </a:extLst>
          </p:cNvPr>
          <p:cNvSpPr txBox="1"/>
          <p:nvPr/>
        </p:nvSpPr>
        <p:spPr>
          <a:xfrm>
            <a:off x="539552" y="566124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Набор данных </a:t>
            </a:r>
            <a:r>
              <a:rPr lang="en-US" sz="1600" dirty="0" err="1"/>
              <a:t>boston</a:t>
            </a:r>
            <a:r>
              <a:rPr lang="en-US" sz="1600" dirty="0"/>
              <a:t>:</a:t>
            </a:r>
          </a:p>
          <a:p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https://www.kaggle.com/c/boston-dataset</a:t>
            </a:r>
            <a:endParaRPr lang="en-US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</a:t>
            </a:r>
            <a:r>
              <a:rPr lang="ru-RU" dirty="0" err="1"/>
              <a:t>гиперпараметров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три выборки – обучающая (настраиваются параметры)</a:t>
            </a:r>
            <a:r>
              <a:rPr lang="en-US" dirty="0"/>
              <a:t>; </a:t>
            </a:r>
            <a:r>
              <a:rPr lang="ru-RU" dirty="0" err="1"/>
              <a:t>валидационная</a:t>
            </a:r>
            <a:r>
              <a:rPr lang="ru-RU" dirty="0"/>
              <a:t> (настраиваются </a:t>
            </a:r>
            <a:r>
              <a:rPr lang="ru-RU" dirty="0" err="1"/>
              <a:t>гиперпараметры</a:t>
            </a:r>
            <a:r>
              <a:rPr lang="ru-RU" dirty="0"/>
              <a:t>) и тестовая (анализируются результаты обучения)</a:t>
            </a:r>
          </a:p>
          <a:p>
            <a:r>
              <a:rPr lang="ru-RU" dirty="0"/>
              <a:t>2) кросс-</a:t>
            </a:r>
            <a:r>
              <a:rPr lang="ru-RU" dirty="0" err="1"/>
              <a:t>валидация</a:t>
            </a:r>
            <a:r>
              <a:rPr lang="ru-RU" dirty="0"/>
              <a:t> (перекрестная проверка)</a:t>
            </a:r>
            <a:r>
              <a:rPr lang="en-US" dirty="0"/>
              <a:t>: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162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67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 descr="https://habrastorage.org/files/256/a5d/ed0/256a5ded03274e0f87ccf97164c31c3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13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90600"/>
          </a:xfrm>
        </p:spPr>
        <p:txBody>
          <a:bodyPr/>
          <a:lstStyle/>
          <a:p>
            <a:r>
              <a:rPr lang="ru-RU" dirty="0"/>
              <a:t>Линейная регрессия</a:t>
            </a:r>
          </a:p>
        </p:txBody>
      </p:sp>
      <p:pic>
        <p:nvPicPr>
          <p:cNvPr id="1026" name="Picture 2" descr="линейная регрессия">
            <a:extLst>
              <a:ext uri="{FF2B5EF4-FFF2-40B4-BE49-F238E27FC236}">
                <a16:creationId xmlns:a16="http://schemas.microsoft.com/office/drawing/2014/main" id="{726C388F-A5C5-4820-9502-70DF5768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44" y="2996952"/>
            <a:ext cx="5580112" cy="31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DDEE84-58CC-4036-87D8-C4685429D944}"/>
              </a:ext>
            </a:extLst>
          </p:cNvPr>
          <p:cNvSpPr/>
          <p:nvPr/>
        </p:nvSpPr>
        <p:spPr>
          <a:xfrm>
            <a:off x="683568" y="1251248"/>
            <a:ext cx="777686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Линейная регрессия (англ.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—модель зависимости одной (объясняемой, зависимой) переменной   y от другой или нескольких других переменных (факторов, регрессоров, независимых переменных) x с линейной функцией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44295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90600"/>
          </a:xfrm>
        </p:spPr>
        <p:txBody>
          <a:bodyPr/>
          <a:lstStyle/>
          <a:p>
            <a:r>
              <a:rPr lang="ru-RU" dirty="0"/>
              <a:t>Линейная регрессия - примеры</a:t>
            </a:r>
          </a:p>
        </p:txBody>
      </p:sp>
      <p:pic>
        <p:nvPicPr>
          <p:cNvPr id="2050" name="Picture 2" descr="https://ml4a.github.io/images/figures/lin_reg_randomtries.png">
            <a:extLst>
              <a:ext uri="{FF2B5EF4-FFF2-40B4-BE49-F238E27FC236}">
                <a16:creationId xmlns:a16="http://schemas.microsoft.com/office/drawing/2014/main" id="{B1617A30-C7E3-409C-9C45-3A683672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1228854"/>
            <a:ext cx="9144000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l4a.github.io/images/figures/lin_reg_error.png">
            <a:extLst>
              <a:ext uri="{FF2B5EF4-FFF2-40B4-BE49-F238E27FC236}">
                <a16:creationId xmlns:a16="http://schemas.microsoft.com/office/drawing/2014/main" id="{F86EC44A-4827-468C-912D-79A21263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7032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5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наименьших квадратов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8" y="1556792"/>
            <a:ext cx="84304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наименьших квадратов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0"/>
          <a:stretch/>
        </p:blipFill>
        <p:spPr bwMode="auto">
          <a:xfrm>
            <a:off x="1331640" y="4149080"/>
            <a:ext cx="6858000" cy="6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7"/>
          <a:stretch/>
        </p:blipFill>
        <p:spPr bwMode="auto">
          <a:xfrm>
            <a:off x="1360148" y="5115260"/>
            <a:ext cx="6858000" cy="90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3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Измерение ошибки в задачах регрессии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35794" y="2044808"/>
                <a:ext cx="5327873" cy="404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=(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/>
                  <a:t>- квадратичная функция потерь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𝑀𝑆𝐸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𝑅𝑀𝑆𝐸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94" y="2044808"/>
                <a:ext cx="5327873" cy="4045018"/>
              </a:xfrm>
              <a:prstGeom prst="rect">
                <a:avLst/>
              </a:prstGeom>
              <a:blipFill>
                <a:blip r:embed="rId2"/>
                <a:stretch>
                  <a:fillRect l="-1716" t="-1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60032" y="1844824"/>
                <a:ext cx="4211960" cy="386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/>
                    </m:sSup>
                  </m:oMath>
                </a14:m>
                <a:r>
                  <a:rPr lang="ru-RU" sz="2400" dirty="0"/>
                  <a:t>-абсолютная функция потерь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𝑀</m:t>
                      </m:r>
                      <m:r>
                        <a:rPr lang="ru-RU" sz="2400" i="1">
                          <a:latin typeface="Cambria Math"/>
                        </a:rPr>
                        <m:t>А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/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44824"/>
                <a:ext cx="4211960" cy="3860159"/>
              </a:xfrm>
              <a:prstGeom prst="rect">
                <a:avLst/>
              </a:prstGeom>
              <a:blipFill>
                <a:blip r:embed="rId3"/>
                <a:stretch>
                  <a:fillRect l="-2171" t="-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3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Многомерная регрессия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0537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64288" y="2348880"/>
                <a:ext cx="158417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RMSE=</a:t>
                </a:r>
                <a:r>
                  <a:rPr lang="ru-RU" dirty="0"/>
                  <a:t>4</a:t>
                </a:r>
                <a:r>
                  <a:rPr lang="en-US" dirty="0"/>
                  <a:t>.</a:t>
                </a:r>
                <a:r>
                  <a:rPr lang="ru-RU" dirty="0"/>
                  <a:t>7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=0.74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348880"/>
                <a:ext cx="1584176" cy="669992"/>
              </a:xfrm>
              <a:prstGeom prst="rect">
                <a:avLst/>
              </a:prstGeom>
              <a:blipFill rotWithShape="1">
                <a:blip r:embed="rId3"/>
                <a:stretch>
                  <a:fillRect l="-3077" t="-454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3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Регрессия, линейная по параметрам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3068960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Например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7321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72" y="1844825"/>
            <a:ext cx="64740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979504" cy="8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2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652</TotalTime>
  <Words>399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Calibri</vt:lpstr>
      <vt:lpstr>Cambria Math</vt:lpstr>
      <vt:lpstr>CMMI10</vt:lpstr>
      <vt:lpstr>CMMI9</vt:lpstr>
      <vt:lpstr>CMSS10</vt:lpstr>
      <vt:lpstr>CMSSI10</vt:lpstr>
      <vt:lpstr>CMSSI9</vt:lpstr>
      <vt:lpstr>SFSS0600</vt:lpstr>
      <vt:lpstr>SFSS0700</vt:lpstr>
      <vt:lpstr>SFSS0900</vt:lpstr>
      <vt:lpstr>SFSS1000</vt:lpstr>
      <vt:lpstr>SFSX1000</vt:lpstr>
      <vt:lpstr>Symbol</vt:lpstr>
      <vt:lpstr>Times New Roman</vt:lpstr>
      <vt:lpstr>Ясность</vt:lpstr>
      <vt:lpstr>Базовые принципы машинного обучения</vt:lpstr>
      <vt:lpstr>Регрессия</vt:lpstr>
      <vt:lpstr>Линейная регрессия</vt:lpstr>
      <vt:lpstr>Линейная регрессия - примеры</vt:lpstr>
      <vt:lpstr>Метод наименьших квадратов</vt:lpstr>
      <vt:lpstr>Метод наименьших квадратов</vt:lpstr>
      <vt:lpstr>Измерение ошибки в задачах регрессии</vt:lpstr>
      <vt:lpstr>Многомерная регрессия</vt:lpstr>
      <vt:lpstr>Регрессия, линейная по параметрам</vt:lpstr>
      <vt:lpstr>Регрессия, линейная по параметрам</vt:lpstr>
      <vt:lpstr>Полиномиальная регрессия</vt:lpstr>
      <vt:lpstr>Значения RMSE</vt:lpstr>
      <vt:lpstr>Значения коэффициентов</vt:lpstr>
      <vt:lpstr>L2- Регуляризация (гребневая регрессия)</vt:lpstr>
      <vt:lpstr>L2- регуляризация</vt:lpstr>
      <vt:lpstr>Коэффициенты гребневой регресcии</vt:lpstr>
      <vt:lpstr>L1- регуляризация (Lasso)</vt:lpstr>
      <vt:lpstr>Пример использования гребневой регресcии</vt:lpstr>
      <vt:lpstr>Пример использования Lasso</vt:lpstr>
      <vt:lpstr>Стандартизация данных</vt:lpstr>
      <vt:lpstr>Значимость признаков</vt:lpstr>
      <vt:lpstr>Настройка гиперпараметров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принципы машинного обучения</dc:title>
  <dc:creator>ira</dc:creator>
  <cp:lastModifiedBy>Ira</cp:lastModifiedBy>
  <cp:revision>38</cp:revision>
  <dcterms:created xsi:type="dcterms:W3CDTF">2017-07-18T15:11:53Z</dcterms:created>
  <dcterms:modified xsi:type="dcterms:W3CDTF">2022-03-04T10:54:35Z</dcterms:modified>
</cp:coreProperties>
</file>