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62" r:id="rId5"/>
    <p:sldId id="261" r:id="rId6"/>
    <p:sldId id="264" r:id="rId7"/>
    <p:sldId id="265" r:id="rId8"/>
    <p:sldId id="266" r:id="rId9"/>
    <p:sldId id="258" r:id="rId10"/>
    <p:sldId id="259" r:id="rId11"/>
    <p:sldId id="267" r:id="rId12"/>
    <p:sldId id="275" r:id="rId13"/>
    <p:sldId id="268" r:id="rId14"/>
    <p:sldId id="269" r:id="rId15"/>
    <p:sldId id="270" r:id="rId16"/>
    <p:sldId id="271" r:id="rId17"/>
    <p:sldId id="263" r:id="rId18"/>
    <p:sldId id="273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33BC3B-E2E5-4471-8008-616764AAFA3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_gain_ratio" TargetMode="External"/><Relationship Id="rId2" Type="http://schemas.openxmlformats.org/officeDocument/2006/relationships/hyperlink" Target="https://en.wikipedia.org/wiki/Information_gain_in_decision_tre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Древовидные модели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Деревья решений, случайный лес</a:t>
            </a:r>
          </a:p>
        </p:txBody>
      </p:sp>
    </p:spTree>
    <p:extLst>
      <p:ext uri="{BB962C8B-B14F-4D97-AF65-F5344CB8AC3E}">
        <p14:creationId xmlns:p14="http://schemas.microsoft.com/office/powerpoint/2010/main" val="33589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Вычисление энтропии и прироста информации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423950" cy="5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9" y="2492895"/>
            <a:ext cx="8311146" cy="10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8587"/>
            <a:ext cx="8064896" cy="130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66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Нормализованный прирост информации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448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204864"/>
            <a:ext cx="41044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8677"/>
            <a:ext cx="7924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7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 </a:t>
            </a:r>
            <a:r>
              <a:rPr lang="en-US" dirty="0"/>
              <a:t>Gini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A0D1E7-2B63-4496-A2F4-B525FBF71784}"/>
              </a:ext>
            </a:extLst>
          </p:cNvPr>
          <p:cNvSpPr/>
          <p:nvPr/>
        </p:nvSpPr>
        <p:spPr>
          <a:xfrm>
            <a:off x="457200" y="1412776"/>
            <a:ext cx="8435280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 Джини – вероятность  того, что случайно выбранный элемент из множества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будет неправильно помечен, если он был случайным образом помечен в соответствии с распределением меток в  этом множестве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gini">
            <a:extLst>
              <a:ext uri="{FF2B5EF4-FFF2-40B4-BE49-F238E27FC236}">
                <a16:creationId xmlns:a16="http://schemas.microsoft.com/office/drawing/2014/main" id="{B2026790-BC49-4D7E-A6CF-296A8C4AEB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56891"/>
            <a:ext cx="1371600" cy="6286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8F8A2B6-54C9-439F-89C0-410CA9A0165D}"/>
                  </a:ext>
                </a:extLst>
              </p:cNvPr>
              <p:cNvSpPr/>
              <p:nvPr/>
            </p:nvSpPr>
            <p:spPr>
              <a:xfrm>
                <a:off x="2627784" y="2497734"/>
                <a:ext cx="1151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𝐺𝑖𝑛𝑖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=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8F8A2B6-54C9-439F-89C0-410CA9A01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97734"/>
                <a:ext cx="1151662" cy="369332"/>
              </a:xfrm>
              <a:prstGeom prst="rect">
                <a:avLst/>
              </a:prstGeom>
              <a:blipFill>
                <a:blip r:embed="rId3"/>
                <a:stretch>
                  <a:fillRect t="-10000" r="-37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67CE977-D277-470B-8BCB-83ECCE26C14D}"/>
                  </a:ext>
                </a:extLst>
              </p:cNvPr>
              <p:cNvSpPr/>
              <p:nvPr/>
            </p:nvSpPr>
            <p:spPr>
              <a:xfrm>
                <a:off x="531850" y="3104016"/>
                <a:ext cx="8147248" cy="2880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ru-RU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Рассмотрим в качестве примера узел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который содержит по 25 примеров каждого из двух классов. Такой узел имеет максимальную неопределенность</a:t>
                </a:r>
                <a:r>
                  <a:rPr lang="en-US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ru-RU" sz="1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:r>
                  <a:rPr lang="ru-RU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в другом узле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данные разбиваются с помощью какого либо признака на две подгруппы содержащие 45 и 5 примеров каждого класса, то интуитивно неопределенность этого узла меньше:</a:t>
                </a:r>
              </a:p>
              <a:p>
                <a:pPr indent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=0.18</m:t>
                      </m:r>
                    </m:oMath>
                  </m:oMathPara>
                </a14:m>
                <a:endParaRPr lang="ru-RU" sz="1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:r>
                  <a:rPr lang="ru-RU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Неопределенность полностью отсутствует в узле, которому соответствует разбиение 50:0. Индекс Джини неопределенности вершины принимает нулевое значение, когда в данной вершине имеется всего один класс. </a:t>
                </a: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67CE977-D277-470B-8BCB-83ECCE26C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50" y="3104016"/>
                <a:ext cx="8147248" cy="2880019"/>
              </a:xfrm>
              <a:prstGeom prst="rect">
                <a:avLst/>
              </a:prstGeom>
              <a:blipFill>
                <a:blip r:embed="rId4"/>
                <a:stretch>
                  <a:fillRect l="-224" t="-423" r="-150" b="-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45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 </a:t>
            </a:r>
            <a:r>
              <a:rPr lang="en-US" dirty="0"/>
              <a:t>Gini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18411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7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разбиения (</a:t>
            </a:r>
            <a:r>
              <a:rPr lang="en-US" dirty="0"/>
              <a:t>CART)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1) </a:t>
                </a:r>
                <a:r>
                  <a:rPr lang="ru-RU" dirty="0"/>
                  <a:t>Вектор, подаваемый на вход дерева может содержать как порядковые</a:t>
                </a:r>
                <a:r>
                  <a:rPr lang="en-US" dirty="0"/>
                  <a:t> </a:t>
                </a:r>
                <a:r>
                  <a:rPr lang="ru-RU" dirty="0"/>
                  <a:t>так и категориальные переменные. </a:t>
                </a:r>
                <a:endParaRPr lang="en-US" dirty="0"/>
              </a:p>
              <a:p>
                <a:r>
                  <a:rPr lang="en-US" dirty="0"/>
                  <a:t>2) </a:t>
                </a:r>
                <a:r>
                  <a:rPr lang="ru-RU" dirty="0"/>
                  <a:t>В каждом узле разбиение идет только по </a:t>
                </a:r>
                <a:r>
                  <a:rPr lang="ru-RU" i="1" dirty="0"/>
                  <a:t>одной переменной</a:t>
                </a:r>
                <a:r>
                  <a:rPr lang="ru-RU" dirty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2.1) </a:t>
                </a:r>
                <a:r>
                  <a:rPr lang="ru-RU" dirty="0"/>
                  <a:t>Если переменная числового типа, то в узле формируется правило вида </a:t>
                </a:r>
                <a:r>
                  <a:rPr lang="ru-RU" i="1" dirty="0" err="1"/>
                  <a:t>x</a:t>
                </a:r>
                <a:r>
                  <a:rPr lang="ru-RU" i="1" baseline="-25000" dirty="0" err="1"/>
                  <a:t>i</a:t>
                </a:r>
                <a:r>
                  <a:rPr lang="ru-RU" dirty="0"/>
                  <a:t> &lt;= </a:t>
                </a:r>
                <a:r>
                  <a:rPr lang="ru-RU" i="1" dirty="0"/>
                  <a:t>c</a:t>
                </a:r>
                <a:r>
                  <a:rPr lang="ru-RU" dirty="0"/>
                  <a:t>. Где </a:t>
                </a:r>
                <a:r>
                  <a:rPr lang="ru-RU" i="1" dirty="0"/>
                  <a:t>с</a:t>
                </a:r>
                <a:r>
                  <a:rPr lang="ru-RU" dirty="0"/>
                  <a:t> – некоторый порог, который чаще всего выбирается как среднее арифметическое двух соседних </a:t>
                </a:r>
                <a:r>
                  <a:rPr lang="ru-RU" i="1" dirty="0"/>
                  <a:t>упорядоченных</a:t>
                </a:r>
                <a:r>
                  <a:rPr lang="ru-RU" dirty="0"/>
                  <a:t> значений переменной </a:t>
                </a:r>
                <a:r>
                  <a:rPr lang="ru-RU" i="1" dirty="0" err="1"/>
                  <a:t>x</a:t>
                </a:r>
                <a:r>
                  <a:rPr lang="ru-RU" i="1" baseline="-25000" dirty="0" err="1"/>
                  <a:t>i</a:t>
                </a:r>
                <a:r>
                  <a:rPr lang="ru-RU" dirty="0"/>
                  <a:t> обучающей выборки.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2.2) </a:t>
                </a:r>
                <a:r>
                  <a:rPr lang="ru-RU" dirty="0"/>
                  <a:t>Если переменная категориального типа, то в узле формируется правило </a:t>
                </a:r>
                <a:r>
                  <a:rPr lang="ru-RU" i="1" dirty="0" err="1"/>
                  <a:t>x</a:t>
                </a:r>
                <a:r>
                  <a:rPr lang="ru-RU" i="1" baseline="-25000" dirty="0" err="1"/>
                  <a:t>i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i="1" dirty="0"/>
                  <a:t>V(</a:t>
                </a:r>
                <a:r>
                  <a:rPr lang="ru-RU" i="1" dirty="0" err="1"/>
                  <a:t>x</a:t>
                </a:r>
                <a:r>
                  <a:rPr lang="ru-RU" i="1" baseline="-25000" dirty="0" err="1"/>
                  <a:t>i</a:t>
                </a:r>
                <a:r>
                  <a:rPr lang="ru-RU" i="1" dirty="0"/>
                  <a:t>)</a:t>
                </a:r>
                <a:r>
                  <a:rPr lang="ru-RU" dirty="0"/>
                  <a:t>, где </a:t>
                </a:r>
                <a:r>
                  <a:rPr lang="ru-RU" i="1" dirty="0"/>
                  <a:t>V(</a:t>
                </a:r>
                <a:r>
                  <a:rPr lang="ru-RU" i="1" dirty="0" err="1"/>
                  <a:t>x</a:t>
                </a:r>
                <a:r>
                  <a:rPr lang="ru-RU" i="1" baseline="-25000" dirty="0" err="1"/>
                  <a:t>i</a:t>
                </a:r>
                <a:r>
                  <a:rPr lang="ru-RU" i="1" dirty="0"/>
                  <a:t>)</a:t>
                </a:r>
                <a:r>
                  <a:rPr lang="ru-RU" dirty="0"/>
                  <a:t> – некоторое непустое подмножество множества значений переменной </a:t>
                </a:r>
                <a:r>
                  <a:rPr lang="ru-RU" i="1" dirty="0" err="1"/>
                  <a:t>x</a:t>
                </a:r>
                <a:r>
                  <a:rPr lang="ru-RU" i="1" baseline="-25000" dirty="0" err="1"/>
                  <a:t>i</a:t>
                </a:r>
                <a:r>
                  <a:rPr lang="ru-RU" dirty="0"/>
                  <a:t> в обучающей выборке.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Следовательно, для </a:t>
                </a:r>
                <a:r>
                  <a:rPr lang="ru-RU" i="1" dirty="0"/>
                  <a:t>n</a:t>
                </a:r>
                <a:r>
                  <a:rPr lang="ru-RU" dirty="0"/>
                  <a:t> значений числового атрибута алгоритм сравнивает </a:t>
                </a:r>
                <a:r>
                  <a:rPr lang="ru-RU" i="1" dirty="0"/>
                  <a:t>n-1</a:t>
                </a:r>
                <a:r>
                  <a:rPr lang="ru-RU" dirty="0"/>
                  <a:t> разбиений, а для категориального (2</a:t>
                </a:r>
                <a:r>
                  <a:rPr lang="ru-RU" baseline="30000" dirty="0"/>
                  <a:t>n-1</a:t>
                </a:r>
                <a:r>
                  <a:rPr lang="ru-RU" dirty="0"/>
                  <a:t> – 1).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00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91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остановки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Минимальное число объектов, при котором выполняется расщепление  (</a:t>
            </a:r>
            <a:r>
              <a:rPr lang="en-GB" b="1" dirty="0" err="1"/>
              <a:t>min_samples_split</a:t>
            </a:r>
            <a:r>
              <a:rPr lang="ru-RU" b="1" dirty="0"/>
              <a:t>).</a:t>
            </a:r>
            <a:r>
              <a:rPr lang="ru-RU" dirty="0"/>
              <a:t> В этом варианте ветвление прекращается, когда все терминальные вершины, содержащие более одного класса, содержат не более чем заданное число объектов (наблюдений). </a:t>
            </a:r>
          </a:p>
          <a:p>
            <a:r>
              <a:rPr lang="ru-RU" b="1" dirty="0"/>
              <a:t>Минимальное число объектов в листьях (</a:t>
            </a:r>
            <a:r>
              <a:rPr lang="en-GB" b="1" dirty="0" err="1"/>
              <a:t>min_samples_leaf</a:t>
            </a:r>
            <a:r>
              <a:rPr lang="ru-RU" b="1" dirty="0"/>
              <a:t>)</a:t>
            </a:r>
          </a:p>
          <a:p>
            <a:r>
              <a:rPr lang="ru-RU" b="1" dirty="0"/>
              <a:t>Доля неклассифицированных.</a:t>
            </a:r>
            <a:r>
              <a:rPr lang="ru-RU" dirty="0"/>
              <a:t> В этом варианте ветвление прекращается, когда все терминальные вершины, содержащие более одного класса, содержат не более чем заданную долю неправильно классифицированных объектов (наблюдений).</a:t>
            </a:r>
          </a:p>
          <a:p>
            <a:r>
              <a:rPr lang="ru-RU" b="1" dirty="0"/>
              <a:t>Максимальная глубина деревьев  (</a:t>
            </a:r>
            <a:r>
              <a:rPr lang="en-GB" b="1" dirty="0" err="1"/>
              <a:t>max_depth</a:t>
            </a:r>
            <a:r>
              <a:rPr lang="ru-RU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5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Механизм отсечения дерева (</a:t>
            </a:r>
            <a:r>
              <a:rPr lang="en-US" dirty="0"/>
              <a:t>CART)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1682" t="25642" r="36760" b="55953"/>
          <a:stretch/>
        </p:blipFill>
        <p:spPr bwMode="auto">
          <a:xfrm>
            <a:off x="1043608" y="1340768"/>
            <a:ext cx="6984776" cy="2288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24328" y="335699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Рис.1. Дерево Т&lt;sub&gt;max&lt;/sub&g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5878"/>
            <a:ext cx="38100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ис.2. Дерево Т&lt;sub&gt;2&lt;/sub&g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71" y="4005064"/>
            <a:ext cx="28479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7658" t="69491" r="58067" b="28939"/>
          <a:stretch/>
        </p:blipFill>
        <p:spPr bwMode="auto">
          <a:xfrm>
            <a:off x="2051720" y="6381328"/>
            <a:ext cx="792088" cy="231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42009" t="68623" r="51466" b="29033"/>
          <a:stretch/>
        </p:blipFill>
        <p:spPr bwMode="auto">
          <a:xfrm>
            <a:off x="5868144" y="5733257"/>
            <a:ext cx="1008112" cy="3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27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Иллюстрация переобучения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8" y="2492896"/>
            <a:ext cx="4502525" cy="3613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84388" cy="36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Случайный лес (</a:t>
            </a:r>
            <a:r>
              <a:rPr lang="en-GB" dirty="0"/>
              <a:t>Random forest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Случайный лес — алгоритм машинного обучения, заключающийся в использовании комитета (ансамбля) деревьев решений.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5210"/>
          <a:stretch/>
        </p:blipFill>
        <p:spPr bwMode="auto">
          <a:xfrm>
            <a:off x="827584" y="2780928"/>
            <a:ext cx="7248525" cy="39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случайного леса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/>
                  <a:t>Пусть обучающая выборка состоит из </a:t>
                </a:r>
                <a:r>
                  <a:rPr lang="ru-RU" i="1" dirty="0"/>
                  <a:t>N</a:t>
                </a:r>
                <a:r>
                  <a:rPr lang="ru-RU" dirty="0"/>
                  <a:t> примеров, размерность пространства признаков равна </a:t>
                </a:r>
                <a:r>
                  <a:rPr lang="ru-RU" i="1" dirty="0"/>
                  <a:t>M</a:t>
                </a:r>
                <a:r>
                  <a:rPr lang="ru-RU" dirty="0"/>
                  <a:t>, и задан параметр </a:t>
                </a:r>
                <a:r>
                  <a:rPr lang="ru-RU" i="1" dirty="0"/>
                  <a:t>m</a:t>
                </a:r>
                <a:r>
                  <a:rPr lang="ru-RU" dirty="0"/>
                  <a:t> (в задачах классификации обычно m 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dirty="0"/>
                          <m:t>M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</a:p>
              <a:p>
                <a:r>
                  <a:rPr lang="ru-RU" dirty="0"/>
                  <a:t>Все деревья комитета строятся независимо друг от друга по следующей процедуре:</a:t>
                </a:r>
              </a:p>
              <a:p>
                <a:r>
                  <a:rPr lang="ru-RU" dirty="0"/>
                  <a:t>Сгенерируем случайную </a:t>
                </a:r>
                <a:r>
                  <a:rPr lang="ru-RU" dirty="0" err="1"/>
                  <a:t>подвыборку</a:t>
                </a:r>
                <a:r>
                  <a:rPr lang="ru-RU" dirty="0"/>
                  <a:t> </a:t>
                </a:r>
                <a:r>
                  <a:rPr lang="ru-RU" b="1" dirty="0"/>
                  <a:t>с повторением</a:t>
                </a:r>
                <a:r>
                  <a:rPr lang="ru-RU" dirty="0"/>
                  <a:t> размером </a:t>
                </a:r>
                <a:r>
                  <a:rPr lang="ru-RU" i="1" dirty="0"/>
                  <a:t>N</a:t>
                </a:r>
                <a:r>
                  <a:rPr lang="ru-RU" dirty="0"/>
                  <a:t> из обучающей выборки. (Таким образом, некоторые примеры попадут в неё несколько раз, а в </a:t>
                </a:r>
                <a:r>
                  <a:rPr lang="ru-RU" dirty="0" err="1"/>
                  <a:t>среднем</a:t>
                </a:r>
                <a:r>
                  <a:rPr lang="ru-RU" i="1" dirty="0" err="1"/>
                  <a:t> </a:t>
                </a:r>
                <a14:m>
                  <m:oMath xmlns:m="http://schemas.openxmlformats.org/officeDocument/2006/math">
                    <m:r>
                      <a:rPr lang="ru-RU" sz="3200" b="0" i="1" dirty="0" smtClean="0">
                        <a:latin typeface="Cambria Math"/>
                      </a:rPr>
                      <m:t>   </m:t>
                    </m:r>
                    <m:r>
                      <a:rPr lang="en-US" sz="3200" b="0" i="1" dirty="0" smtClean="0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3200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т.е. примерно </a:t>
                </a:r>
                <a:r>
                  <a:rPr lang="ru-RU" i="1" dirty="0"/>
                  <a:t>N</a:t>
                </a:r>
                <a:r>
                  <a:rPr lang="ru-RU" dirty="0"/>
                  <a:t>/e примеров не войдут в неё вообще)</a:t>
                </a:r>
              </a:p>
              <a:p>
                <a:r>
                  <a:rPr lang="ru-RU" dirty="0"/>
                  <a:t>Построим дерево, классифицирующее примеры данной </a:t>
                </a:r>
                <a:r>
                  <a:rPr lang="ru-RU" dirty="0" err="1"/>
                  <a:t>подвыборки</a:t>
                </a:r>
                <a:r>
                  <a:rPr lang="ru-RU" dirty="0"/>
                  <a:t>, причём в ходе создания очередного узла дерева будем выбирать признак, на основе которого производится разбиение, не из всех </a:t>
                </a:r>
                <a:r>
                  <a:rPr lang="ru-RU" i="1" dirty="0"/>
                  <a:t>M</a:t>
                </a:r>
                <a:r>
                  <a:rPr lang="ru-RU" dirty="0"/>
                  <a:t> признаков, а лишь из </a:t>
                </a:r>
                <a:r>
                  <a:rPr lang="ru-RU" i="1" dirty="0"/>
                  <a:t>m</a:t>
                </a:r>
                <a:r>
                  <a:rPr lang="ru-RU" dirty="0"/>
                  <a:t> случайно выбранных. </a:t>
                </a:r>
                <a:endParaRPr lang="en-US" dirty="0"/>
              </a:p>
              <a:p>
                <a:r>
                  <a:rPr lang="ru-RU" dirty="0"/>
                  <a:t>Дерево строится до полного исчерпания </a:t>
                </a:r>
                <a:r>
                  <a:rPr lang="ru-RU" dirty="0" err="1"/>
                  <a:t>подвыборки</a:t>
                </a:r>
                <a:r>
                  <a:rPr lang="ru-RU" dirty="0"/>
                  <a:t> и не подвергается процедуре</a:t>
                </a:r>
                <a:r>
                  <a:rPr lang="en-US" dirty="0"/>
                  <a:t> </a:t>
                </a:r>
                <a:r>
                  <a:rPr lang="ru-RU" dirty="0"/>
                  <a:t>отсечения.</a:t>
                </a:r>
              </a:p>
              <a:p>
                <a:r>
                  <a:rPr lang="ru-RU" dirty="0"/>
                  <a:t>Классификация объектов проводится путём голосования: каждое дерево комитета относит классифицируемый объект к одному из классов, и побеждает класс, за который проголосовало наибольшее число деревьев.</a:t>
                </a:r>
              </a:p>
              <a:p>
                <a:r>
                  <a:rPr lang="ru-RU" dirty="0"/>
                  <a:t>Оптимальное число деревьев (</a:t>
                </a:r>
                <a:r>
                  <a:rPr lang="en-GB" b="1" dirty="0" err="1"/>
                  <a:t>n_estimators</a:t>
                </a:r>
                <a:r>
                  <a:rPr lang="ru-RU" b="1" dirty="0"/>
                  <a:t>) </a:t>
                </a:r>
                <a:r>
                  <a:rPr lang="ru-RU" dirty="0"/>
                  <a:t>подбирается таким образом, чтобы минимизировать ошибку классификатора на </a:t>
                </a:r>
                <a:r>
                  <a:rPr lang="ru-RU" dirty="0" err="1"/>
                  <a:t>валидационной</a:t>
                </a:r>
                <a:r>
                  <a:rPr lang="ru-RU" dirty="0"/>
                  <a:t> выборке.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1375" r="-444" b="-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решений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" y="3140968"/>
            <a:ext cx="4285093" cy="2898739"/>
          </a:xfr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53617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Деревья решений </a:t>
            </a:r>
            <a:r>
              <a:rPr lang="ru-RU" dirty="0"/>
              <a:t>- это метод, позволяющий предсказывать значения зависимой переменной в зависимости от соответствующих значений одной или нескольких </a:t>
            </a:r>
            <a:r>
              <a:rPr lang="ru-RU" dirty="0" err="1"/>
              <a:t>предикторных</a:t>
            </a:r>
            <a:r>
              <a:rPr lang="ru-RU" dirty="0"/>
              <a:t> (независимых) переменных. Применяется в задачах классификации  и регрессии.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C24ABD-C763-4498-A00E-10F3CFF46D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12"/>
            <a:ext cx="4381880" cy="311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26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 и недостатки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Достоинства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Способность эффективно обрабатывать данные с большим числом признаков и классов.</a:t>
            </a:r>
          </a:p>
          <a:p>
            <a:r>
              <a:rPr lang="ru-RU" dirty="0"/>
              <a:t>Нечувствительность к масштабированию значений признаков.</a:t>
            </a:r>
          </a:p>
          <a:p>
            <a:r>
              <a:rPr lang="ru-RU" dirty="0"/>
              <a:t>Одинаково хорошо обрабатываются как непрерывные, так и дискретные признаки. Существуют методы построения деревьев по данным с пропущенными значениями признаков.</a:t>
            </a:r>
          </a:p>
          <a:p>
            <a:r>
              <a:rPr lang="ru-RU" dirty="0"/>
              <a:t>Существуют методы оценивания значимости отдельных признаков в модели.</a:t>
            </a:r>
          </a:p>
          <a:p>
            <a:r>
              <a:rPr lang="ru-RU" dirty="0"/>
              <a:t>Высокая </a:t>
            </a:r>
            <a:r>
              <a:rPr lang="ru-RU" dirty="0" err="1"/>
              <a:t>параллелизуемость</a:t>
            </a:r>
            <a:r>
              <a:rPr lang="ru-RU" dirty="0"/>
              <a:t> и масштабируемость.</a:t>
            </a:r>
            <a:endParaRPr lang="en-US" dirty="0"/>
          </a:p>
          <a:p>
            <a:pPr marL="0" indent="0">
              <a:buNone/>
            </a:pPr>
            <a:r>
              <a:rPr lang="ru-RU" u="sng" dirty="0"/>
              <a:t>Недостатки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ru-RU" dirty="0"/>
              <a:t>Большой размер получающихся моделей</a:t>
            </a:r>
            <a:r>
              <a:rPr lang="ru-RU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21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Графическая иллюстрация нелинейного разделения классов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00808"/>
            <a:ext cx="7281711" cy="369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37321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рисунки приведен пример классификации объектов по двум непрерывным признакам. Объекты, относящиеся к разным классам, отмечены знаками "+" и "–". </a:t>
            </a:r>
          </a:p>
        </p:txBody>
      </p:sp>
    </p:spTree>
    <p:extLst>
      <p:ext uri="{BB962C8B-B14F-4D97-AF65-F5344CB8AC3E}">
        <p14:creationId xmlns:p14="http://schemas.microsoft.com/office/powerpoint/2010/main" val="255100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деревьев решений в задачах регрессии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6" y="1688564"/>
            <a:ext cx="7672548" cy="4700071"/>
          </a:xfrm>
        </p:spPr>
      </p:pic>
    </p:spTree>
    <p:extLst>
      <p:ext uri="{BB962C8B-B14F-4D97-AF65-F5344CB8AC3E}">
        <p14:creationId xmlns:p14="http://schemas.microsoft.com/office/powerpoint/2010/main" val="176696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построения дерева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/>
          <a:lstStyle/>
          <a:p>
            <a:r>
              <a:rPr lang="ru-RU" dirty="0"/>
              <a:t>1.	Выбор критерия точности прогноза </a:t>
            </a:r>
          </a:p>
          <a:p>
            <a:r>
              <a:rPr lang="ru-RU" dirty="0"/>
              <a:t>2.	Выбор типа ветвления </a:t>
            </a:r>
          </a:p>
          <a:p>
            <a:r>
              <a:rPr lang="ru-RU" dirty="0"/>
              <a:t>3.	Определение момента прекращения ветвлений </a:t>
            </a:r>
          </a:p>
          <a:p>
            <a:r>
              <a:rPr lang="ru-RU" dirty="0"/>
              <a:t>4.	Определение "подходящих" размеров дерева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50100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Выбор критерия точности прогноза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87416"/>
            <a:ext cx="6093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Accuracy, </a:t>
            </a:r>
            <a:r>
              <a:rPr lang="ru-RU" sz="2400" dirty="0" err="1"/>
              <a:t>precision</a:t>
            </a:r>
            <a:r>
              <a:rPr lang="en-US" sz="2400" dirty="0"/>
              <a:t>,</a:t>
            </a:r>
            <a:r>
              <a:rPr lang="ru-RU" sz="2400" dirty="0"/>
              <a:t>  </a:t>
            </a:r>
            <a:r>
              <a:rPr lang="ru-RU" sz="2400" dirty="0" err="1"/>
              <a:t>recall</a:t>
            </a:r>
            <a:r>
              <a:rPr lang="en-US" sz="2400" dirty="0"/>
              <a:t> – </a:t>
            </a:r>
            <a:r>
              <a:rPr lang="ru-RU" sz="2400" dirty="0"/>
              <a:t>в задачах классификации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746" y="5557123"/>
            <a:ext cx="604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</a:t>
            </a:r>
            <a:r>
              <a:rPr lang="en-US" sz="2400" dirty="0"/>
              <a:t>SE,MAE– </a:t>
            </a:r>
            <a:r>
              <a:rPr lang="ru-RU" sz="2400" dirty="0"/>
              <a:t>в задачах регрессии</a:t>
            </a:r>
          </a:p>
        </p:txBody>
      </p:sp>
    </p:spTree>
    <p:extLst>
      <p:ext uri="{BB962C8B-B14F-4D97-AF65-F5344CB8AC3E}">
        <p14:creationId xmlns:p14="http://schemas.microsoft.com/office/powerpoint/2010/main" val="306160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типа ветвления (</a:t>
            </a:r>
            <a:r>
              <a:rPr lang="en-GB" dirty="0"/>
              <a:t>criterion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Есть различные способы выбирать очередной признак для текущего ветвления:</a:t>
            </a:r>
          </a:p>
          <a:p>
            <a:r>
              <a:rPr lang="ru-RU" u="sng" dirty="0"/>
              <a:t>Алгоритм ID3</a:t>
            </a:r>
            <a:r>
              <a:rPr lang="ru-RU" dirty="0"/>
              <a:t>, где выбор атрибута происходит на основании прироста информации ( </a:t>
            </a:r>
            <a:r>
              <a:rPr lang="ru-RU" i="1" dirty="0" err="1">
                <a:hlinkClick r:id="rId2" tooltip="en:Information gain in decision trees"/>
              </a:rPr>
              <a:t>Gain</a:t>
            </a:r>
            <a:r>
              <a:rPr lang="ru-RU" i="1" dirty="0"/>
              <a:t> </a:t>
            </a:r>
            <a:r>
              <a:rPr lang="ru-RU" dirty="0"/>
              <a:t>).</a:t>
            </a:r>
          </a:p>
          <a:p>
            <a:r>
              <a:rPr lang="ru-RU" u="sng" dirty="0"/>
              <a:t>Алгоритм C4.5</a:t>
            </a:r>
            <a:r>
              <a:rPr lang="ru-RU" dirty="0"/>
              <a:t> (улучшенная версия ID3), где выбор атрибута происходит на основании нормализованного прироста информации ( </a:t>
            </a:r>
            <a:r>
              <a:rPr lang="ru-RU" i="1" dirty="0" err="1">
                <a:hlinkClick r:id="rId3" tooltip="en:Information gain ratio"/>
              </a:rPr>
              <a:t>Gain</a:t>
            </a:r>
            <a:r>
              <a:rPr lang="ru-RU" i="1" dirty="0">
                <a:hlinkClick r:id="rId3" tooltip="en:Information gain ratio"/>
              </a:rPr>
              <a:t> </a:t>
            </a:r>
            <a:r>
              <a:rPr lang="ru-RU" i="1" dirty="0" err="1">
                <a:hlinkClick r:id="rId3" tooltip="en:Information gain ratio"/>
              </a:rPr>
              <a:t>Ratio</a:t>
            </a:r>
            <a:r>
              <a:rPr lang="ru-RU" dirty="0"/>
              <a:t>).</a:t>
            </a:r>
          </a:p>
          <a:p>
            <a:r>
              <a:rPr lang="ru-RU" dirty="0"/>
              <a:t>Алгоритм </a:t>
            </a:r>
            <a:r>
              <a:rPr lang="ru-RU" u="sng" dirty="0"/>
              <a:t>CART</a:t>
            </a:r>
            <a:r>
              <a:rPr lang="ru-RU" dirty="0"/>
              <a:t> где выбор атрибута происходит на основании </a:t>
            </a:r>
            <a:r>
              <a:rPr lang="ru-RU" u="sng" dirty="0"/>
              <a:t>индекса Джини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76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Энтропия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229600" cy="524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/>
                  </a:rPr>
                  <a:t>H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⁡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229600" cy="524631"/>
              </a:xfrm>
              <a:prstGeom prst="rect">
                <a:avLst/>
              </a:prstGeom>
              <a:blipFill rotWithShape="1">
                <a:blip r:embed="rId2"/>
                <a:stretch>
                  <a:fillRect l="-1037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7544" y="177281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Энтропия Шеннона для системы с </a:t>
            </a:r>
            <a:r>
              <a:rPr lang="en-US" sz="2000" dirty="0"/>
              <a:t>s </a:t>
            </a:r>
            <a:r>
              <a:rPr lang="ru-RU" sz="2000" dirty="0"/>
              <a:t>возможными состояниями</a:t>
            </a:r>
            <a:r>
              <a:rPr lang="en-US" sz="2000" dirty="0"/>
              <a:t>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924944"/>
                <a:ext cx="7488832" cy="251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вероятности нахождения системы в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−м состоянии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  <a:p>
                <a:r>
                  <a:rPr lang="ru-RU" sz="2000" dirty="0"/>
                  <a:t>В нашем случае</a:t>
                </a:r>
                <a:r>
                  <a:rPr lang="en-US" sz="2000" dirty="0"/>
                  <a:t>:    </a:t>
                </a:r>
              </a:p>
              <a:p>
                <a:r>
                  <a:rPr lang="ru-RU" sz="2000" dirty="0">
                    <a:ea typeface="Cambria Math"/>
                  </a:rPr>
                  <a:t>Предположим, что имеется множество А, состоящее из </a:t>
                </a:r>
                <a:r>
                  <a:rPr lang="en-US" sz="2000" dirty="0">
                    <a:ea typeface="Cambria Math"/>
                  </a:rPr>
                  <a:t>n</a:t>
                </a:r>
                <a:r>
                  <a:rPr lang="ru-RU" sz="2000" dirty="0">
                    <a:ea typeface="Cambria Math"/>
                  </a:rPr>
                  <a:t> элементов,  обладающих свойством </a:t>
                </a:r>
                <a:r>
                  <a:rPr lang="en-US" sz="2000" dirty="0">
                    <a:ea typeface="Cambria Math"/>
                  </a:rPr>
                  <a:t>S, </a:t>
                </a:r>
                <a:r>
                  <a:rPr lang="ru-RU" sz="2000" dirty="0">
                    <a:ea typeface="Cambria Math"/>
                  </a:rPr>
                  <a:t>которое может принимать </a:t>
                </a:r>
                <a:r>
                  <a:rPr lang="en-US" sz="2000" dirty="0">
                    <a:ea typeface="Cambria Math"/>
                  </a:rPr>
                  <a:t>s</a:t>
                </a:r>
                <a:r>
                  <a:rPr lang="ru-RU" sz="2000" dirty="0">
                    <a:ea typeface="Cambria Math"/>
                  </a:rPr>
                  <a:t> различных значений</a:t>
                </a:r>
                <a:r>
                  <a:rPr lang="en-US" sz="2000" dirty="0">
                    <a:ea typeface="Cambria Math"/>
                  </a:rPr>
                  <a:t>, </a:t>
                </a:r>
                <a:r>
                  <a:rPr lang="ru-RU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/>
                  <a:t> - количество  объектов</a:t>
                </a:r>
                <a:r>
                  <a:rPr lang="en-US" sz="2000" dirty="0"/>
                  <a:t> </a:t>
                </a:r>
                <a:r>
                  <a:rPr lang="ru-RU" sz="2000" dirty="0"/>
                  <a:t>множества А, имеющих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-</a:t>
                </a:r>
                <a:r>
                  <a:rPr lang="ru-RU" sz="2000" dirty="0"/>
                  <a:t>е  значение свойства </a:t>
                </a:r>
                <a:r>
                  <a:rPr lang="en-US" sz="2000" dirty="0"/>
                  <a:t>S.</a:t>
                </a:r>
                <a:r>
                  <a:rPr lang="ru-RU" sz="2000" dirty="0"/>
                  <a:t> Тогда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ru-RU" sz="280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24944"/>
                <a:ext cx="7488832" cy="2515497"/>
              </a:xfrm>
              <a:prstGeom prst="rect">
                <a:avLst/>
              </a:prstGeom>
              <a:blipFill rotWithShape="1">
                <a:blip r:embed="rId3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49" y="5106875"/>
            <a:ext cx="3480632" cy="99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Прирост информации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15929" cy="35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7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71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r="4522"/>
          <a:stretch/>
        </p:blipFill>
        <p:spPr bwMode="auto">
          <a:xfrm>
            <a:off x="4410075" y="1196752"/>
            <a:ext cx="4733925" cy="4473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 игры в футбол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3677"/>
          <a:stretch/>
        </p:blipFill>
        <p:spPr bwMode="auto">
          <a:xfrm>
            <a:off x="44790" y="3690352"/>
            <a:ext cx="4949963" cy="28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Первый вариант дерева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63269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Второй вариант дерева</a:t>
            </a:r>
          </a:p>
        </p:txBody>
      </p:sp>
    </p:spTree>
    <p:extLst>
      <p:ext uri="{BB962C8B-B14F-4D97-AF65-F5344CB8AC3E}">
        <p14:creationId xmlns:p14="http://schemas.microsoft.com/office/powerpoint/2010/main" val="286144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844</TotalTime>
  <Words>920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Ясность</vt:lpstr>
      <vt:lpstr>Древовидные модели</vt:lpstr>
      <vt:lpstr>Дерево решений</vt:lpstr>
      <vt:lpstr>Графическая иллюстрация нелинейного разделения классов</vt:lpstr>
      <vt:lpstr>Использование деревьев решений в задачах регрессии</vt:lpstr>
      <vt:lpstr>Этапы построения дерева решений</vt:lpstr>
      <vt:lpstr>Выбор типа ветвления (criterion)</vt:lpstr>
      <vt:lpstr>Энтропия</vt:lpstr>
      <vt:lpstr>Прирост информации</vt:lpstr>
      <vt:lpstr>Прогноз игры в футбол</vt:lpstr>
      <vt:lpstr>Вычисление энтропии и прироста информации</vt:lpstr>
      <vt:lpstr>Нормализованный прирост информации</vt:lpstr>
      <vt:lpstr>Индекс Gini</vt:lpstr>
      <vt:lpstr>Индекс Gini</vt:lpstr>
      <vt:lpstr>Правила разбиения (CART)</vt:lpstr>
      <vt:lpstr>Правила остановки</vt:lpstr>
      <vt:lpstr>Механизм отсечения дерева (CART)</vt:lpstr>
      <vt:lpstr>Иллюстрация переобучения</vt:lpstr>
      <vt:lpstr>Случайный лес (Random forest)</vt:lpstr>
      <vt:lpstr>Обучение случайного леса</vt:lpstr>
      <vt:lpstr>Достоинства и недостатки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принципы машинного обучения</dc:title>
  <dc:creator>ira</dc:creator>
  <cp:lastModifiedBy>Ira</cp:lastModifiedBy>
  <cp:revision>76</cp:revision>
  <dcterms:created xsi:type="dcterms:W3CDTF">2017-07-18T15:11:53Z</dcterms:created>
  <dcterms:modified xsi:type="dcterms:W3CDTF">2022-03-18T10:34:00Z</dcterms:modified>
</cp:coreProperties>
</file>