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3" r:id="rId3"/>
    <p:sldId id="285" r:id="rId4"/>
    <p:sldId id="257" r:id="rId5"/>
    <p:sldId id="284" r:id="rId6"/>
    <p:sldId id="258" r:id="rId7"/>
    <p:sldId id="274" r:id="rId8"/>
    <p:sldId id="275" r:id="rId9"/>
    <p:sldId id="276" r:id="rId10"/>
    <p:sldId id="260" r:id="rId11"/>
    <p:sldId id="286" r:id="rId12"/>
    <p:sldId id="261" r:id="rId13"/>
    <p:sldId id="262" r:id="rId14"/>
    <p:sldId id="259" r:id="rId15"/>
    <p:sldId id="263" r:id="rId16"/>
    <p:sldId id="277" r:id="rId17"/>
    <p:sldId id="272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91" autoAdjust="0"/>
    <p:restoredTop sz="94660"/>
  </p:normalViewPr>
  <p:slideViewPr>
    <p:cSldViewPr>
      <p:cViewPr varScale="1">
        <p:scale>
          <a:sx n="108" d="100"/>
          <a:sy n="108" d="100"/>
        </p:scale>
        <p:origin x="125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533BC3B-E2E5-4471-8008-616764AAFA34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A599EC-860F-42B9-A70E-8B17AEA21B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ансамбли моделей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126560" cy="1752600"/>
          </a:xfrm>
        </p:spPr>
        <p:txBody>
          <a:bodyPr>
            <a:noAutofit/>
          </a:bodyPr>
          <a:lstStyle/>
          <a:p>
            <a:r>
              <a:rPr lang="ru-RU" sz="4000" dirty="0" err="1"/>
              <a:t>Бэггинг</a:t>
            </a:r>
            <a:r>
              <a:rPr lang="ru-RU" sz="4000" dirty="0"/>
              <a:t>,</a:t>
            </a:r>
            <a:r>
              <a:rPr lang="en-US" sz="4000" dirty="0"/>
              <a:t> </a:t>
            </a:r>
            <a:r>
              <a:rPr lang="ru-RU" sz="4000" dirty="0" err="1"/>
              <a:t>бустинг</a:t>
            </a:r>
            <a:r>
              <a:rPr lang="ru-RU" sz="4000" dirty="0"/>
              <a:t>, </a:t>
            </a:r>
            <a:r>
              <a:rPr lang="ru-RU" sz="4000" dirty="0" err="1"/>
              <a:t>стекинг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3589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Бустинг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Бустинг (англ. </a:t>
            </a:r>
            <a:r>
              <a:rPr lang="ru-RU" dirty="0" err="1"/>
              <a:t>boosting</a:t>
            </a:r>
            <a:r>
              <a:rPr lang="ru-RU" dirty="0"/>
              <a:t> — улучшение, усиление) — это процедура последовательного направленного построения ансамбля моделей  машинного обучения, когда каждый следующий алгоритм стремится компенсировать ошибки предыдущих алгоритмов. Изначально понятие </a:t>
            </a:r>
            <a:r>
              <a:rPr lang="ru-RU" dirty="0" err="1"/>
              <a:t>бустинга</a:t>
            </a:r>
            <a:r>
              <a:rPr lang="ru-RU" dirty="0"/>
              <a:t> возникло  в связи с вопросом: возможно ли, имея множество относительно  слабых (незначительно отличающихся от случайных) и простых моделей, построить сильную модель</a:t>
            </a:r>
            <a:r>
              <a:rPr lang="en-US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8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09" y="436485"/>
            <a:ext cx="8229600" cy="990600"/>
          </a:xfrm>
        </p:spPr>
        <p:txBody>
          <a:bodyPr/>
          <a:lstStyle/>
          <a:p>
            <a:r>
              <a:rPr lang="ru-RU" dirty="0" err="1"/>
              <a:t>Бустинг</a:t>
            </a:r>
            <a:r>
              <a:rPr lang="ru-RU" dirty="0"/>
              <a:t>. Объединение в ансамбль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6611B2-F924-4287-A6D4-AA72474E1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486775" cy="3886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FCEB9A-8C04-4777-AF33-4E4BAC65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2" y="1628800"/>
            <a:ext cx="84867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7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 работы </a:t>
            </a:r>
            <a:r>
              <a:rPr lang="en-US" dirty="0" err="1"/>
              <a:t>Adaboost</a:t>
            </a:r>
            <a:r>
              <a:rPr lang="en-US" dirty="0"/>
              <a:t> </a:t>
            </a:r>
            <a:r>
              <a:rPr lang="ru-RU" dirty="0"/>
              <a:t>для ансамбля из трех простых деревьев (пней)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328592" cy="5328592"/>
          </a:xfrm>
        </p:spPr>
      </p:pic>
    </p:spTree>
    <p:extLst>
      <p:ext uri="{BB962C8B-B14F-4D97-AF65-F5344CB8AC3E}">
        <p14:creationId xmlns:p14="http://schemas.microsoft.com/office/powerpoint/2010/main" val="261930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работы </a:t>
            </a:r>
            <a:r>
              <a:rPr lang="en-US" dirty="0" err="1"/>
              <a:t>Adaboost</a:t>
            </a:r>
            <a:r>
              <a:rPr lang="ru-RU" dirty="0"/>
              <a:t> (итоговый классификатор)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18" y="1600200"/>
            <a:ext cx="7918163" cy="4876800"/>
          </a:xfrm>
        </p:spPr>
      </p:pic>
    </p:spTree>
    <p:extLst>
      <p:ext uri="{BB962C8B-B14F-4D97-AF65-F5344CB8AC3E}">
        <p14:creationId xmlns:p14="http://schemas.microsoft.com/office/powerpoint/2010/main" val="212734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Сравнение результатов </a:t>
            </a:r>
            <a:r>
              <a:rPr lang="ru-RU" dirty="0" err="1"/>
              <a:t>бустинга</a:t>
            </a:r>
            <a:r>
              <a:rPr lang="ru-RU" dirty="0"/>
              <a:t> для слабых и сильных моделей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0848"/>
            <a:ext cx="906228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32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Градиентный бустинг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Градиентный бустинг - класс алгоритмов, представляющих бустинг как процесс градиентного спуска. В основе алгоритма лежит последовательное уточнение функции, представляющей собой линейную комбинацию базовых классификаторов, с тем чтобы минимизировать дифференцируемую функцию потерь. Градиентный бустинг  - это один из самых универсальных и сильных методов машинного обучения, известных на сегодняшний день. В частности, на градиентном </a:t>
            </a:r>
            <a:r>
              <a:rPr lang="ru-RU" dirty="0" err="1"/>
              <a:t>бустинге</a:t>
            </a:r>
            <a:r>
              <a:rPr lang="ru-RU" dirty="0"/>
              <a:t> над деревьями решений основан алгоритм ранжирования  выдачи  компании Яндекс.</a:t>
            </a:r>
          </a:p>
        </p:txBody>
      </p:sp>
    </p:spTree>
    <p:extLst>
      <p:ext uri="{BB962C8B-B14F-4D97-AF65-F5344CB8AC3E}">
        <p14:creationId xmlns:p14="http://schemas.microsoft.com/office/powerpoint/2010/main" val="355403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740631-B4FB-419F-B745-4DF2F5A2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Градиентный </a:t>
            </a:r>
            <a:r>
              <a:rPr lang="ru-RU" dirty="0" err="1"/>
              <a:t>бустинг</a:t>
            </a:r>
            <a:r>
              <a:rPr lang="ru-RU" dirty="0"/>
              <a:t> над </a:t>
            </a:r>
            <a:r>
              <a:rPr lang="ru-RU" dirty="0" err="1"/>
              <a:t>решаюшими</a:t>
            </a:r>
            <a:r>
              <a:rPr lang="ru-RU" dirty="0"/>
              <a:t> деревьями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C8FA0F-296C-41E1-8E3B-942977AA2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22" r="830" b="7861"/>
          <a:stretch/>
        </p:blipFill>
        <p:spPr>
          <a:xfrm>
            <a:off x="1479670" y="1844824"/>
            <a:ext cx="6184660" cy="465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35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68" y="332656"/>
            <a:ext cx="8229600" cy="990600"/>
          </a:xfrm>
        </p:spPr>
        <p:txBody>
          <a:bodyPr/>
          <a:lstStyle/>
          <a:p>
            <a:r>
              <a:rPr lang="ru-RU" dirty="0" err="1"/>
              <a:t>Стекинг</a:t>
            </a:r>
            <a:r>
              <a:rPr lang="ru-RU" dirty="0"/>
              <a:t>. Объединение в ансамбль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BBC47A-6D69-4918-8465-63E1308C5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97"/>
          <a:stretch/>
        </p:blipFill>
        <p:spPr>
          <a:xfrm>
            <a:off x="395536" y="1556792"/>
            <a:ext cx="8612265" cy="413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62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617"/>
            <a:ext cx="8229600" cy="990600"/>
          </a:xfrm>
        </p:spPr>
        <p:txBody>
          <a:bodyPr/>
          <a:lstStyle/>
          <a:p>
            <a:r>
              <a:rPr lang="ru-RU" dirty="0" err="1"/>
              <a:t>Стекинг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6C5B55-5CDD-4429-AB66-2930C13F913A}"/>
              </a:ext>
            </a:extLst>
          </p:cNvPr>
          <p:cNvSpPr/>
          <p:nvPr/>
        </p:nvSpPr>
        <p:spPr>
          <a:xfrm>
            <a:off x="251521" y="1041072"/>
            <a:ext cx="43924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91000"/>
                </a:solidFill>
                <a:latin typeface="Lora"/>
              </a:rPr>
              <a:t>Идея </a:t>
            </a:r>
            <a:r>
              <a:rPr lang="ru-RU" dirty="0" err="1">
                <a:solidFill>
                  <a:srgbClr val="191000"/>
                </a:solidFill>
                <a:latin typeface="Lora"/>
              </a:rPr>
              <a:t>стекинга</a:t>
            </a:r>
            <a:r>
              <a:rPr lang="ru-RU" dirty="0">
                <a:solidFill>
                  <a:srgbClr val="191000"/>
                </a:solidFill>
                <a:latin typeface="Lora"/>
              </a:rPr>
              <a:t> состоит в том, чтобы обучить нескольких разных слабых моделей и объединить их, обучив метамодель для получения прогнозов, основанных на предсказаниях, возвращаемых этими слабыми моделями. </a:t>
            </a:r>
          </a:p>
          <a:p>
            <a:pPr algn="just"/>
            <a:r>
              <a:rPr lang="ru-RU" dirty="0">
                <a:solidFill>
                  <a:srgbClr val="191000"/>
                </a:solidFill>
                <a:latin typeface="Lora"/>
              </a:rPr>
              <a:t>Основные отличия </a:t>
            </a:r>
            <a:r>
              <a:rPr lang="ru-RU" dirty="0" err="1">
                <a:solidFill>
                  <a:srgbClr val="191000"/>
                </a:solidFill>
                <a:latin typeface="Lora"/>
              </a:rPr>
              <a:t>стекинга</a:t>
            </a:r>
            <a:r>
              <a:rPr lang="ru-RU" dirty="0">
                <a:solidFill>
                  <a:srgbClr val="191000"/>
                </a:solidFill>
                <a:latin typeface="Lora"/>
              </a:rPr>
              <a:t> от предыдущих ансамблей состоят в следующем:</a:t>
            </a:r>
          </a:p>
          <a:p>
            <a:pPr algn="just"/>
            <a:r>
              <a:rPr lang="ru-RU" dirty="0">
                <a:solidFill>
                  <a:srgbClr val="191000"/>
                </a:solidFill>
                <a:latin typeface="Lora"/>
              </a:rPr>
              <a:t>1. Он может использовать алгоритмы разного типа, а не только из какого-то фиксированного семейства. Например, в качестве базовых алгоритмов могут выступать метод ближайших соседей и линейная регрессия</a:t>
            </a:r>
          </a:p>
          <a:p>
            <a:pPr algn="just"/>
            <a:r>
              <a:rPr lang="ru-RU" dirty="0">
                <a:solidFill>
                  <a:srgbClr val="191000"/>
                </a:solidFill>
                <a:latin typeface="Lora"/>
              </a:rPr>
              <a:t>2. Результаты базовых алгоритмов объединяются в один с помощью обучаемой мета-модели, а не с помощью какого-либо обычного способа агрегации (суммирования или усреднения)</a:t>
            </a:r>
          </a:p>
          <a:p>
            <a:pPr algn="just"/>
            <a:endParaRPr lang="ru-RU" dirty="0">
              <a:solidFill>
                <a:srgbClr val="191000"/>
              </a:solidFill>
              <a:latin typeface="Lora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A4D14-ADA0-42A0-A65B-B2A50266D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99" y="1124744"/>
            <a:ext cx="4312555" cy="521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90600"/>
          </a:xfrm>
        </p:spPr>
        <p:txBody>
          <a:bodyPr/>
          <a:lstStyle/>
          <a:p>
            <a:r>
              <a:rPr lang="ru-RU" dirty="0"/>
              <a:t>Ансамбли моделей</a:t>
            </a:r>
          </a:p>
        </p:txBody>
      </p:sp>
      <p:pic>
        <p:nvPicPr>
          <p:cNvPr id="1026" name="Picture 2" descr="Рисунок 1">
            <a:extLst>
              <a:ext uri="{FF2B5EF4-FFF2-40B4-BE49-F238E27FC236}">
                <a16:creationId xmlns:a16="http://schemas.microsoft.com/office/drawing/2014/main" id="{AF3E1388-C983-4702-A862-9E88C92FD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2138" r="9184" b="19496"/>
          <a:stretch/>
        </p:blipFill>
        <p:spPr bwMode="auto">
          <a:xfrm>
            <a:off x="1799692" y="3212976"/>
            <a:ext cx="5544616" cy="253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A814EB5-42B2-432F-97CB-FB41D4D10C5D}"/>
              </a:ext>
            </a:extLst>
          </p:cNvPr>
          <p:cNvSpPr/>
          <p:nvPr/>
        </p:nvSpPr>
        <p:spPr>
          <a:xfrm>
            <a:off x="683568" y="1203525"/>
            <a:ext cx="8085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Source Sans Pro" panose="020B0503030403020204" pitchFamily="34" charset="0"/>
              </a:rPr>
              <a:t>В  </a:t>
            </a:r>
            <a:r>
              <a:rPr lang="ru-RU" dirty="0">
                <a:latin typeface="Source Sans Pro" panose="020B0503030403020204" pitchFamily="34" charset="0"/>
              </a:rPr>
              <a:t>машинном обучении</a:t>
            </a:r>
            <a:r>
              <a:rPr lang="ru-RU" dirty="0">
                <a:solidFill>
                  <a:srgbClr val="333333"/>
                </a:solidFill>
                <a:latin typeface="Source Sans Pro" panose="020B0503030403020204" pitchFamily="34" charset="0"/>
              </a:rPr>
              <a:t> под ансамблем моделей понимают комбинацию нескольких алгоритмов обучения, которые, работая вместе, позволяют построить модель более эффективную и точную, чем любая из моделей, построенная с помощью отдельного алгоритма. Модель, построенную на основе ансамбля, часто называют «метамоделью»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8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Бэггинг</a:t>
            </a:r>
            <a:r>
              <a:rPr lang="ru-RU" dirty="0"/>
              <a:t>. Объединение в ансамбль</a:t>
            </a:r>
          </a:p>
        </p:txBody>
      </p:sp>
      <p:pic>
        <p:nvPicPr>
          <p:cNvPr id="3074" name="Picture 2" descr="https://www.machinelearningmastery.ru/img/0-311196-433112.png">
            <a:extLst>
              <a:ext uri="{FF2B5EF4-FFF2-40B4-BE49-F238E27FC236}">
                <a16:creationId xmlns:a16="http://schemas.microsoft.com/office/drawing/2014/main" id="{6B318782-30F1-4557-9E8B-7CED56FCC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50"/>
          <a:stretch/>
        </p:blipFill>
        <p:spPr bwMode="auto">
          <a:xfrm>
            <a:off x="0" y="1501775"/>
            <a:ext cx="9144000" cy="27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74BCC-CCC2-4FA4-96DD-1678C49CC789}"/>
              </a:ext>
            </a:extLst>
          </p:cNvPr>
          <p:cNvSpPr txBox="1"/>
          <p:nvPr/>
        </p:nvSpPr>
        <p:spPr>
          <a:xfrm>
            <a:off x="391226" y="472779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Начальный </a:t>
            </a:r>
            <a:r>
              <a:rPr lang="ru-RU" sz="1200" dirty="0" err="1"/>
              <a:t>датасет</a:t>
            </a:r>
            <a:endParaRPr lang="ru-RU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C228F-4E70-46BD-8082-69302385EF89}"/>
              </a:ext>
            </a:extLst>
          </p:cNvPr>
          <p:cNvSpPr txBox="1"/>
          <p:nvPr/>
        </p:nvSpPr>
        <p:spPr>
          <a:xfrm>
            <a:off x="5148064" y="4358465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Обучение одной модели на разных </a:t>
            </a:r>
            <a:r>
              <a:rPr lang="ru-RU" sz="1200" dirty="0" err="1"/>
              <a:t>подвыборках</a:t>
            </a:r>
            <a:r>
              <a:rPr lang="ru-RU" sz="1200" dirty="0"/>
              <a:t> и разных подмножествах признаков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88716-7005-422D-A8A9-C56A473B57D7}"/>
              </a:ext>
            </a:extLst>
          </p:cNvPr>
          <p:cNvSpPr txBox="1"/>
          <p:nvPr/>
        </p:nvSpPr>
        <p:spPr>
          <a:xfrm>
            <a:off x="2416070" y="4755739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Бутстреп</a:t>
            </a:r>
            <a:r>
              <a:rPr lang="ru-RU" sz="1200" dirty="0"/>
              <a:t> выборки+ отбор признаков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84DD7C-9A00-4015-9FAE-4D4B09BDA88E}"/>
              </a:ext>
            </a:extLst>
          </p:cNvPr>
          <p:cNvSpPr txBox="1"/>
          <p:nvPr/>
        </p:nvSpPr>
        <p:spPr>
          <a:xfrm>
            <a:off x="7236296" y="4358465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Усреднение прогнозов в задаче регрессии или мажоритарное голосование в задаче классификации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426423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Бэггинг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Бэггинг</a:t>
            </a:r>
            <a:r>
              <a:rPr lang="ru-RU" dirty="0"/>
              <a:t> (от англ. </a:t>
            </a:r>
            <a:r>
              <a:rPr lang="ru-RU" i="1" dirty="0" err="1"/>
              <a:t>bootstrap</a:t>
            </a:r>
            <a:r>
              <a:rPr lang="ru-RU" i="1" dirty="0"/>
              <a:t> </a:t>
            </a:r>
            <a:r>
              <a:rPr lang="ru-RU" i="1" dirty="0" err="1"/>
              <a:t>aggregation</a:t>
            </a:r>
            <a:r>
              <a:rPr lang="ru-RU" i="1" dirty="0"/>
              <a:t>)</a:t>
            </a:r>
            <a:r>
              <a:rPr lang="en-US" dirty="0"/>
              <a:t> </a:t>
            </a:r>
            <a:r>
              <a:rPr lang="ru-RU" dirty="0"/>
              <a:t> - ансамбль моделей одного вида, обучающихся параллельно и независимо друг от друга, на различных случайных выборках одного и того же обучающего множества.</a:t>
            </a:r>
            <a:endParaRPr lang="en-US" dirty="0"/>
          </a:p>
          <a:p>
            <a:r>
              <a:rPr lang="ru-RU" dirty="0" err="1"/>
              <a:t>Бэггинг</a:t>
            </a:r>
            <a:r>
              <a:rPr lang="ru-RU" dirty="0"/>
              <a:t> позволяет снизить процент ошибки классификации в случае, когда высока дисперсия ошибки базового метода.</a:t>
            </a:r>
            <a:r>
              <a:rPr lang="en-US" dirty="0"/>
              <a:t> </a:t>
            </a:r>
            <a:r>
              <a:rPr lang="ru-RU" dirty="0"/>
              <a:t>Эффективность </a:t>
            </a:r>
            <a:r>
              <a:rPr lang="ru-RU" dirty="0" err="1"/>
              <a:t>бэггинга</a:t>
            </a:r>
            <a:r>
              <a:rPr lang="ru-RU" dirty="0"/>
              <a:t> достигается благодаря тому, что базовые алгоритмы, обученные по различным </a:t>
            </a:r>
            <a:r>
              <a:rPr lang="ru-RU" dirty="0" err="1"/>
              <a:t>подвыборкам</a:t>
            </a:r>
            <a:r>
              <a:rPr lang="ru-RU" dirty="0"/>
              <a:t>, получаются достаточно различными, и их ошибки взаимно компенсируются при голосовании, а также за счёт того, что объекты-выбросы могут не попадать в некоторые обучающие </a:t>
            </a:r>
            <a:r>
              <a:rPr lang="ru-RU" dirty="0" err="1"/>
              <a:t>подвыборки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55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Бэггинг</a:t>
            </a:r>
            <a:r>
              <a:rPr lang="ru-RU" dirty="0"/>
              <a:t>.</a:t>
            </a:r>
            <a:r>
              <a:rPr lang="ru-RU" b="1" dirty="0"/>
              <a:t>  </a:t>
            </a:r>
            <a:r>
              <a:rPr lang="ru-RU" dirty="0"/>
              <a:t>Построение </a:t>
            </a:r>
            <a:r>
              <a:rPr lang="ru-RU" dirty="0" err="1"/>
              <a:t>бутстрап</a:t>
            </a:r>
            <a:r>
              <a:rPr lang="ru-RU" dirty="0"/>
              <a:t>-выборок (случайных </a:t>
            </a:r>
            <a:r>
              <a:rPr lang="ru-RU" dirty="0" err="1"/>
              <a:t>подвыборок</a:t>
            </a:r>
            <a:r>
              <a:rPr lang="ru-RU" dirty="0"/>
              <a:t> с повторением)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908" y="2126196"/>
            <a:ext cx="6400183" cy="352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98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Бэггинг</a:t>
            </a:r>
            <a:r>
              <a:rPr lang="ru-RU" dirty="0"/>
              <a:t> линейных классификаторов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340768"/>
            <a:ext cx="86792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63" y="5373215"/>
            <a:ext cx="74676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6563" y="5373216"/>
            <a:ext cx="889133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48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Случайный лес (</a:t>
            </a:r>
            <a:r>
              <a:rPr lang="en-GB" dirty="0"/>
              <a:t>Random forest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Случайный лес — алгоритм машинного обучения, заключающийся в использовании ансамбля деревьев решений, типичный пример </a:t>
            </a:r>
            <a:r>
              <a:rPr lang="ru-RU" sz="2000" dirty="0" err="1"/>
              <a:t>бэггинга</a:t>
            </a:r>
            <a:r>
              <a:rPr lang="ru-RU" sz="2000" dirty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" b="5210"/>
          <a:stretch/>
        </p:blipFill>
        <p:spPr bwMode="auto">
          <a:xfrm>
            <a:off x="827584" y="2780928"/>
            <a:ext cx="7248525" cy="397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Обучение случайного леса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ru-RU" dirty="0"/>
                  <a:t>Пусть обучающая выборка состоит из </a:t>
                </a:r>
                <a:r>
                  <a:rPr lang="ru-RU" i="1" dirty="0"/>
                  <a:t>N</a:t>
                </a:r>
                <a:r>
                  <a:rPr lang="ru-RU" dirty="0"/>
                  <a:t> примеров, размерность пространства признаков равна </a:t>
                </a:r>
                <a:r>
                  <a:rPr lang="ru-RU" i="1" dirty="0"/>
                  <a:t>M</a:t>
                </a:r>
                <a:r>
                  <a:rPr lang="ru-RU" dirty="0"/>
                  <a:t>, и задан параметр </a:t>
                </a:r>
                <a:r>
                  <a:rPr lang="ru-RU" i="1" dirty="0"/>
                  <a:t>m</a:t>
                </a:r>
                <a:r>
                  <a:rPr lang="ru-RU" dirty="0"/>
                  <a:t> (в задачах классификации обычно m ≈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ru-RU" dirty="0"/>
                          <m:t>M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</a:p>
              <a:p>
                <a:r>
                  <a:rPr lang="ru-RU" dirty="0"/>
                  <a:t>Все деревья комитета строятся независимо друг от друга по следующей процедуре:</a:t>
                </a:r>
              </a:p>
              <a:p>
                <a:r>
                  <a:rPr lang="ru-RU" dirty="0"/>
                  <a:t>Сгенерируем случайную </a:t>
                </a:r>
                <a:r>
                  <a:rPr lang="ru-RU" dirty="0" err="1"/>
                  <a:t>подвыборку</a:t>
                </a:r>
                <a:r>
                  <a:rPr lang="ru-RU" dirty="0"/>
                  <a:t> </a:t>
                </a:r>
                <a:r>
                  <a:rPr lang="ru-RU" b="1" dirty="0"/>
                  <a:t>с повторением</a:t>
                </a:r>
                <a:r>
                  <a:rPr lang="ru-RU" dirty="0"/>
                  <a:t> размером </a:t>
                </a:r>
                <a:r>
                  <a:rPr lang="ru-RU" i="1" dirty="0"/>
                  <a:t>N</a:t>
                </a:r>
                <a:r>
                  <a:rPr lang="ru-RU" dirty="0"/>
                  <a:t> из обучающей выборки. (Таким образом, некоторые примеры попадут в неё несколько раз, а в </a:t>
                </a:r>
                <a:r>
                  <a:rPr lang="ru-RU" dirty="0" err="1"/>
                  <a:t>среднем</a:t>
                </a:r>
                <a:r>
                  <a:rPr lang="ru-RU" i="1" dirty="0" err="1"/>
                  <a:t> </a:t>
                </a:r>
                <a14:m>
                  <m:oMath xmlns:m="http://schemas.openxmlformats.org/officeDocument/2006/math">
                    <m:r>
                      <a:rPr lang="ru-RU" sz="3200" b="0" i="1" dirty="0" smtClean="0">
                        <a:latin typeface="Cambria Math"/>
                      </a:rPr>
                      <m:t>   </m:t>
                    </m:r>
                    <m:r>
                      <a:rPr lang="en-US" sz="3200" b="0" i="1" dirty="0" smtClean="0">
                        <a:latin typeface="Cambria Math"/>
                      </a:rPr>
                      <m:t>𝑁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dirty="0" smtClean="0"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3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latin typeface="Cambria Math"/>
                          </a:rPr>
                          <m:t>𝑁</m:t>
                        </m:r>
                      </m:sup>
                    </m:sSup>
                    <m:r>
                      <a:rPr lang="en-US" sz="3200" b="0" i="0" dirty="0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ru-RU" dirty="0"/>
                  <a:t>т.е. примерно </a:t>
                </a:r>
                <a:r>
                  <a:rPr lang="ru-RU" i="1" dirty="0"/>
                  <a:t>N</a:t>
                </a:r>
                <a:r>
                  <a:rPr lang="ru-RU" dirty="0"/>
                  <a:t>/e примеров не войдут в неё вообще)</a:t>
                </a:r>
              </a:p>
              <a:p>
                <a:r>
                  <a:rPr lang="ru-RU" dirty="0"/>
                  <a:t>Построим дерево, классифицирующее примеры данной </a:t>
                </a:r>
                <a:r>
                  <a:rPr lang="ru-RU" dirty="0" err="1"/>
                  <a:t>подвыборки</a:t>
                </a:r>
                <a:r>
                  <a:rPr lang="ru-RU" dirty="0"/>
                  <a:t>, причём в ходе создания очередного узла дерева будем выбирать признак, на основе которого производится разбиение, не из всех </a:t>
                </a:r>
                <a:r>
                  <a:rPr lang="ru-RU" i="1" dirty="0"/>
                  <a:t>M</a:t>
                </a:r>
                <a:r>
                  <a:rPr lang="ru-RU" dirty="0"/>
                  <a:t> признаков, а лишь из </a:t>
                </a:r>
                <a:r>
                  <a:rPr lang="ru-RU" i="1" dirty="0"/>
                  <a:t>m</a:t>
                </a:r>
                <a:r>
                  <a:rPr lang="ru-RU" dirty="0"/>
                  <a:t> случайно выбранных. </a:t>
                </a:r>
                <a:endParaRPr lang="en-US" dirty="0"/>
              </a:p>
              <a:p>
                <a:r>
                  <a:rPr lang="ru-RU" dirty="0"/>
                  <a:t>Дерево строится до полного исчерпания </a:t>
                </a:r>
                <a:r>
                  <a:rPr lang="ru-RU" dirty="0" err="1"/>
                  <a:t>подвыборки</a:t>
                </a:r>
                <a:r>
                  <a:rPr lang="ru-RU" dirty="0"/>
                  <a:t> и не подвергается процедуре</a:t>
                </a:r>
                <a:r>
                  <a:rPr lang="en-US" dirty="0"/>
                  <a:t> </a:t>
                </a:r>
                <a:r>
                  <a:rPr lang="ru-RU" dirty="0"/>
                  <a:t>отсечения.</a:t>
                </a:r>
              </a:p>
              <a:p>
                <a:r>
                  <a:rPr lang="ru-RU" dirty="0"/>
                  <a:t>Классификация объектов проводится путём голосования: каждое дерево комитета относит классифицируемый объект к одному из классов, и побеждает класс, за который проголосовало наибольшее число деревьев.</a:t>
                </a:r>
              </a:p>
              <a:p>
                <a:r>
                  <a:rPr lang="ru-RU" dirty="0"/>
                  <a:t>Оптимальное число деревьев (</a:t>
                </a:r>
                <a:r>
                  <a:rPr lang="en-GB" b="1" dirty="0" err="1"/>
                  <a:t>n_estimators</a:t>
                </a:r>
                <a:r>
                  <a:rPr lang="ru-RU" b="1" dirty="0"/>
                  <a:t>) </a:t>
                </a:r>
                <a:r>
                  <a:rPr lang="ru-RU" dirty="0"/>
                  <a:t>подбирается таким образом, чтобы минимизировать ошибку классификатора на </a:t>
                </a:r>
                <a:r>
                  <a:rPr lang="ru-RU" dirty="0" err="1"/>
                  <a:t>валидационной</a:t>
                </a:r>
                <a:r>
                  <a:rPr lang="ru-RU" dirty="0"/>
                  <a:t> выборке.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" t="-1375" r="-444" b="-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2727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Достоинства и недостатки случайного леса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u="sng" dirty="0"/>
              <a:t>Достоинства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Способность эффективно обрабатывать данные с большим числом признаков и классов.</a:t>
            </a:r>
          </a:p>
          <a:p>
            <a:r>
              <a:rPr lang="ru-RU" dirty="0"/>
              <a:t>Нечувствительность к масштабированию значений признаков.</a:t>
            </a:r>
          </a:p>
          <a:p>
            <a:r>
              <a:rPr lang="ru-RU" dirty="0"/>
              <a:t>Одинаково хорошо обрабатываются как непрерывные, так и дискретные признаки. Существуют методы построения деревьев по данным с пропущенными значениями признаков.</a:t>
            </a:r>
          </a:p>
          <a:p>
            <a:r>
              <a:rPr lang="ru-RU" dirty="0"/>
              <a:t>Существуют методы оценивания значимости отдельных признаков в модели.</a:t>
            </a:r>
          </a:p>
          <a:p>
            <a:r>
              <a:rPr lang="ru-RU" dirty="0"/>
              <a:t>Высокая </a:t>
            </a:r>
            <a:r>
              <a:rPr lang="ru-RU" dirty="0" err="1"/>
              <a:t>параллелизуемость</a:t>
            </a:r>
            <a:r>
              <a:rPr lang="ru-RU" dirty="0"/>
              <a:t> и масштабируемость.</a:t>
            </a:r>
            <a:endParaRPr lang="en-US" dirty="0"/>
          </a:p>
          <a:p>
            <a:pPr marL="0" indent="0">
              <a:buNone/>
            </a:pPr>
            <a:r>
              <a:rPr lang="ru-RU" u="sng" dirty="0"/>
              <a:t>Недостатки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ru-RU" dirty="0"/>
              <a:t>Меньшая интерпретируемость по сравнению с отдельными деревьями.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217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1169</TotalTime>
  <Words>761</Words>
  <Application>Microsoft Office PowerPoint</Application>
  <PresentationFormat>Экран (4:3)</PresentationFormat>
  <Paragraphs>48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Lora</vt:lpstr>
      <vt:lpstr>Source Sans Pro</vt:lpstr>
      <vt:lpstr>Ясность</vt:lpstr>
      <vt:lpstr>ансамбли моделей</vt:lpstr>
      <vt:lpstr>Ансамбли моделей</vt:lpstr>
      <vt:lpstr>Бэггинг. Объединение в ансамбль</vt:lpstr>
      <vt:lpstr>Бэггинг</vt:lpstr>
      <vt:lpstr>Бэггинг.  Построение бутстрап-выборок (случайных подвыборок с повторением)</vt:lpstr>
      <vt:lpstr>Бэггинг линейных классификаторов</vt:lpstr>
      <vt:lpstr>Случайный лес (Random forest)</vt:lpstr>
      <vt:lpstr>Обучение случайного леса</vt:lpstr>
      <vt:lpstr>Достоинства и недостатки случайного леса</vt:lpstr>
      <vt:lpstr>Бустинг</vt:lpstr>
      <vt:lpstr>Бустинг. Объединение в ансамбль</vt:lpstr>
      <vt:lpstr>Пример работы Adaboost для ансамбля из трех простых деревьев (пней)</vt:lpstr>
      <vt:lpstr>Пример работы Adaboost (итоговый классификатор)</vt:lpstr>
      <vt:lpstr>Сравнение результатов бустинга для слабых и сильных моделей</vt:lpstr>
      <vt:lpstr>Градиентный бустинг</vt:lpstr>
      <vt:lpstr>Градиентный бустинг над решаюшими деревьями</vt:lpstr>
      <vt:lpstr>Стекинг. Объединение в ансамбль</vt:lpstr>
      <vt:lpstr>Стекинг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принципы машинного обучения</dc:title>
  <dc:creator>ira</dc:creator>
  <cp:lastModifiedBy>Ira</cp:lastModifiedBy>
  <cp:revision>106</cp:revision>
  <dcterms:created xsi:type="dcterms:W3CDTF">2017-07-18T15:11:53Z</dcterms:created>
  <dcterms:modified xsi:type="dcterms:W3CDTF">2022-03-25T09:48:08Z</dcterms:modified>
</cp:coreProperties>
</file>