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9" r:id="rId4"/>
    <p:sldId id="261" r:id="rId5"/>
    <p:sldId id="260" r:id="rId6"/>
    <p:sldId id="271" r:id="rId7"/>
    <p:sldId id="272" r:id="rId8"/>
    <p:sldId id="258" r:id="rId9"/>
    <p:sldId id="259" r:id="rId10"/>
    <p:sldId id="262" r:id="rId11"/>
    <p:sldId id="263" r:id="rId12"/>
    <p:sldId id="273" r:id="rId13"/>
    <p:sldId id="275" r:id="rId14"/>
    <p:sldId id="264" r:id="rId15"/>
    <p:sldId id="265" r:id="rId16"/>
    <p:sldId id="270" r:id="rId17"/>
    <p:sldId id="276" r:id="rId18"/>
    <p:sldId id="277" r:id="rId19"/>
    <p:sldId id="266" r:id="rId20"/>
    <p:sldId id="274" r:id="rId21"/>
    <p:sldId id="279" r:id="rId22"/>
    <p:sldId id="280" r:id="rId23"/>
    <p:sldId id="267" r:id="rId24"/>
    <p:sldId id="281" r:id="rId25"/>
    <p:sldId id="285" r:id="rId26"/>
    <p:sldId id="278" r:id="rId27"/>
    <p:sldId id="286" r:id="rId28"/>
    <p:sldId id="282" r:id="rId29"/>
    <p:sldId id="283" r:id="rId30"/>
    <p:sldId id="284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3" autoAdjust="0"/>
    <p:restoredTop sz="94660"/>
  </p:normalViewPr>
  <p:slideViewPr>
    <p:cSldViewPr>
      <p:cViewPr varScale="1">
        <p:scale>
          <a:sx n="118" d="100"/>
          <a:sy n="118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CC20C-F963-44B8-97A0-C773795219AE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03EB-34E0-4CBB-A399-DB9B53135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88ae99d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88ae99d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8827900d7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8827900d7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b700c79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b700c79e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86a4d4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86a4d44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8827900d7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8827900d7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a759f21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a759f21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4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9407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7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7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2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3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5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48C3-FE29-459C-A4F8-CA36433486A9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89F9-7FD0-4E1B-B696-A914999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adimrehurek.com/gensi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usvectores.org/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07314"/>
            <a:ext cx="7714480" cy="71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792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частота термина-обратная частота документа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frequency-inverse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вместо исключения несущественных признаков пытается масштабировать признаки в зависимости от степени их информативности. Идея этого метода заключается в том, чтобы присвоить большой вес термину, который часто встречается в конкретном документе, но при этом редко встречается в остальных документах корпуса. Если слово часто появляется в конкретном документе, но при этом редко встречается в остальных документах, оно, вероятно, будет описывать содержимое этого документа лучше. </a:t>
            </a:r>
          </a:p>
        </p:txBody>
      </p:sp>
    </p:spTree>
    <p:extLst>
      <p:ext uri="{BB962C8B-B14F-4D97-AF65-F5344CB8AC3E}">
        <p14:creationId xmlns:p14="http://schemas.microsoft.com/office/powerpoint/2010/main" val="155708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31476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слова w в документе d вычисляется по формуле: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5583"/>
            <a:ext cx="4790534" cy="13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78904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N – это количество документов в обучающем наборе,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количество документов обучающего набора, в которых встретилось слово w, 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(частота термина) – это частота встречаемости термина в запрашиваемом документе d (документе, который вы хотите преобразовать).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792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9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07136" y="300201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ru-RU" dirty="0"/>
              <a:t>Иллюстрация метода кодирования </a:t>
            </a:r>
            <a:r>
              <a:rPr lang="en-US" dirty="0"/>
              <a:t>TF-IDF</a:t>
            </a:r>
            <a:endParaRPr dirty="0"/>
          </a:p>
        </p:txBody>
      </p:sp>
      <p:pic>
        <p:nvPicPr>
          <p:cNvPr id="2050" name="Picture 2" descr="https://pp.userapi.com/c848620/v848620360/1ba74b/bmFkBXXzwZ8.jpg">
            <a:extLst>
              <a:ext uri="{FF2B5EF4-FFF2-40B4-BE49-F238E27FC236}">
                <a16:creationId xmlns:a16="http://schemas.microsoft.com/office/drawing/2014/main" id="{729D0CF8-5A90-4C9B-9DC9-0F78898C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9000999" cy="4392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900A093-F4D2-4238-B040-82A0C42341FF}"/>
              </a:ext>
            </a:extLst>
          </p:cNvPr>
          <p:cNvSpPr/>
          <p:nvPr/>
        </p:nvSpPr>
        <p:spPr>
          <a:xfrm>
            <a:off x="3419872" y="2132856"/>
            <a:ext cx="2376264" cy="936104"/>
          </a:xfrm>
          <a:prstGeom prst="round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A2A641-9707-419B-8659-A74A347B28B5}"/>
              </a:ext>
            </a:extLst>
          </p:cNvPr>
          <p:cNvSpPr/>
          <p:nvPr/>
        </p:nvSpPr>
        <p:spPr>
          <a:xfrm>
            <a:off x="6070798" y="2136676"/>
            <a:ext cx="2376264" cy="932284"/>
          </a:xfrm>
          <a:prstGeom prst="round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ru" dirty="0"/>
              <a:t>Пример работы tf-idf Vectorizer</a:t>
            </a:r>
            <a:endParaRPr dirty="0"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1" y="1412776"/>
            <a:ext cx="8220689" cy="2736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28"/>
          <p:cNvGraphicFramePr/>
          <p:nvPr>
            <p:extLst>
              <p:ext uri="{D42A27DB-BD31-4B8C-83A1-F6EECF244321}">
                <p14:modId xmlns:p14="http://schemas.microsoft.com/office/powerpoint/2010/main" val="499556360"/>
              </p:ext>
            </p:extLst>
          </p:nvPr>
        </p:nvGraphicFramePr>
        <p:xfrm>
          <a:off x="311751" y="4509120"/>
          <a:ext cx="8520625" cy="1800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ежедневный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контроль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работоспособность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система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видео</a:t>
                      </a:r>
                      <a:r>
                        <a:rPr lang="ru" dirty="0"/>
                        <a:t>наблюдени</a:t>
                      </a:r>
                      <a:r>
                        <a:rPr lang="ru-RU" dirty="0"/>
                        <a:t>е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0.44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0.44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0.34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0.47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9214"/>
            <a:ext cx="7529264" cy="9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700808"/>
            <a:ext cx="7601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главных недостатков представления «мешок слов» заключается в полном игнорировании порядка слов. Таким образом, две строки «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будут иметь одинаковое представление, хотя противоположны по смыслу. Употребление частицы «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перед словом – это лишь один из примеров того, какое важное значение имеет контекст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способ, позволяющий учитывать контекст при использовании представления «мешок слов», фиксируя не только частоты одиночных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токенов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пары, тройки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токенов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появляются рядом друг с другом. Пары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токенов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биграммами (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bigrams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тройки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токенов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известны как триграммы (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trigrams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в более широком смысле последовательности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токенов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известны как n-граммы (n-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761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6740"/>
            <a:ext cx="5616624" cy="6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991410"/>
            <a:ext cx="80607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 подразумевают идентификацию или объединение всех слов с одной и той же основой. Если этот процесс выполняется с помощью эвристик на основе правил (например, удаление общих суффиксов), его называют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стеммингом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вместо этого используется словарь с заранее заданными формами слов и учитывается роль слова в предложении (то есть принимаем во внимание, к какой части речи относится слово), то этот процесс называется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лемматизацией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стандартизированная форма слова называется леммой 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Лемматизация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стемминг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способами нормализации, которые пытаются извлечь определенную нормальную (то есть начальную) форму слова.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Стемминг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выполняет обрезку слова до его основы, в то время как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лемматизация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извлечь правильную базовую форму слова</a:t>
            </a:r>
          </a:p>
        </p:txBody>
      </p:sp>
    </p:spTree>
    <p:extLst>
      <p:ext uri="{BB962C8B-B14F-4D97-AF65-F5344CB8AC3E}">
        <p14:creationId xmlns:p14="http://schemas.microsoft.com/office/powerpoint/2010/main" val="149484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237725" y="408338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ru" dirty="0"/>
              <a:t>Токенизация и лемматизация </a:t>
            </a:r>
            <a:endParaRPr dirty="0"/>
          </a:p>
        </p:txBody>
      </p:sp>
      <p:graphicFrame>
        <p:nvGraphicFramePr>
          <p:cNvPr id="101" name="Google Shape;101;p20"/>
          <p:cNvGraphicFramePr/>
          <p:nvPr>
            <p:extLst>
              <p:ext uri="{D42A27DB-BD31-4B8C-83A1-F6EECF244321}">
                <p14:modId xmlns:p14="http://schemas.microsoft.com/office/powerpoint/2010/main" val="2514872207"/>
              </p:ext>
            </p:extLst>
          </p:nvPr>
        </p:nvGraphicFramePr>
        <p:xfrm>
          <a:off x="237725" y="1772816"/>
          <a:ext cx="8594600" cy="49247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9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66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Ежедневный контроль работоспособности систем видеонаблюдения.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‘ежедневный', 'контроль', 'работоспособность', 'система', 'видеонаблюдение'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4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В связи с увольнением прошу принять ноутбук на склад.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'связь', 'увольнение', 'принимать', 'ноутбук', 'склад’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, ‘</a:t>
                      </a: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про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c</a:t>
                      </a:r>
                      <a:r>
                        <a:rPr lang="ru-RU" dirty="0" err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ить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’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4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не выбирается название в графе "перевозчик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'выбираться', 'название', 'графа', 'перевозчик'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09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Прошу открыть доступ к ИБ Электронный блокнот для заместителя главного механика вспомогательного производства, Кальченко Сергея Анатольевича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‘</a:t>
                      </a: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про</a:t>
                      </a:r>
                      <a:r>
                        <a:rPr lang="ru-RU" dirty="0" err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сить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’</a:t>
                      </a: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, 'открывать', 'доступ', 'информационный', 'база', 'Электронный’,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 ‘</a:t>
                      </a: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блокнот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’,</a:t>
                      </a:r>
                      <a:r>
                        <a:rPr lang="ru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 'заместитель', 'главный', 'механик', 'вспомогательный', 'производство', 'кальченко', 'сергей', 'анатольевич'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2v">
            <a:extLst>
              <a:ext uri="{FF2B5EF4-FFF2-40B4-BE49-F238E27FC236}">
                <a16:creationId xmlns:a16="http://schemas.microsoft.com/office/drawing/2014/main" id="{CF96906B-CF0B-4475-851D-221C00C2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6" y="4121016"/>
            <a:ext cx="7816080" cy="27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D3AFD-740C-4320-A552-D85C8F1F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08" y="0"/>
            <a:ext cx="8229600" cy="1013207"/>
          </a:xfrm>
        </p:spPr>
        <p:txBody>
          <a:bodyPr/>
          <a:lstStyle/>
          <a:p>
            <a:r>
              <a:rPr lang="ru-RU" b="1" dirty="0">
                <a:solidFill>
                  <a:srgbClr val="80ABE0"/>
                </a:solidFill>
              </a:rPr>
              <a:t>Технология </a:t>
            </a:r>
            <a:r>
              <a:rPr lang="en-GB" b="1" dirty="0">
                <a:solidFill>
                  <a:srgbClr val="80ABE0"/>
                </a:solidFill>
              </a:rPr>
              <a:t>Word2Vec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FC833A-C96D-4877-BD76-2080D4DF4562}"/>
              </a:ext>
            </a:extLst>
          </p:cNvPr>
          <p:cNvSpPr/>
          <p:nvPr/>
        </p:nvSpPr>
        <p:spPr>
          <a:xfrm>
            <a:off x="251520" y="1002344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Word2Vec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алгоритмов, предназначенных для получения вещественных векторных представлений слов в пространстве 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невысокой фиксированной размерностью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Вход модели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коллекция текстов. Выход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векторные представления слов. Идея: “Слова со схожими значениями разделяют схожий контекст”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в таком представлении семантически близкие слова оказываются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близкими (в смысле определенной метрики) векторами.  Векторное представление основывается на контекстной близости: слова, встречающиеся в тексте рядом с одинаковыми словами, в векторном представлении будут иметь близкие координаты.  С помощью дистрибутивных векторных моделей можно строить семантические пропорции и решать примеры: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Король- мужчина = королева- женщина  ⇒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- мужчина + женщина = королева</a:t>
            </a:r>
          </a:p>
        </p:txBody>
      </p:sp>
    </p:spTree>
    <p:extLst>
      <p:ext uri="{BB962C8B-B14F-4D97-AF65-F5344CB8AC3E}">
        <p14:creationId xmlns:p14="http://schemas.microsoft.com/office/powerpoint/2010/main" val="55709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C838F-A54B-4F27-A4CD-34C019E8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02" y="260648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ABE0"/>
                </a:solidFill>
              </a:rPr>
              <a:t>Как это обучается?</a:t>
            </a:r>
            <a:br>
              <a:rPr lang="ru-RU" dirty="0">
                <a:solidFill>
                  <a:srgbClr val="80ABE0"/>
                </a:solidFill>
              </a:rPr>
            </a:br>
            <a:endParaRPr lang="ru-RU" dirty="0">
              <a:solidFill>
                <a:srgbClr val="80ABE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965D03-43F2-4986-8119-40A24D71B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148" y="1024248"/>
            <a:ext cx="8520600" cy="161266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1600" dirty="0"/>
              <a:t>Создаем обучающую выборку из текстовых данных (скажем, все статьи Википедии)</a:t>
            </a:r>
          </a:p>
          <a:p>
            <a:pPr>
              <a:buFont typeface="+mj-lt"/>
              <a:buAutoNum type="arabicPeriod"/>
            </a:pPr>
            <a:r>
              <a:rPr lang="ru-RU" sz="1600" dirty="0"/>
              <a:t>Устанавливаем окно (например, из пяти слов), которое скользит по всему тексту.</a:t>
            </a:r>
          </a:p>
          <a:p>
            <a:pPr>
              <a:buFont typeface="+mj-lt"/>
              <a:buAutoNum type="arabicPeriod"/>
            </a:pPr>
            <a:r>
              <a:rPr lang="ru-RU" sz="1600" dirty="0"/>
              <a:t>Скользящее окно генерирует образцы для обучения нашей модели</a:t>
            </a:r>
          </a:p>
          <a:p>
            <a:pPr>
              <a:buFont typeface="+mj-lt"/>
              <a:buAutoNum type="arabicPeriod"/>
            </a:pPr>
            <a:r>
              <a:rPr lang="ru-RU" sz="1600" dirty="0"/>
              <a:t>Чтобы сделать обучение быстрее и  эффективнее, используется негативное семплирование (</a:t>
            </a:r>
            <a:r>
              <a:rPr lang="ru-RU" sz="1600" dirty="0" err="1"/>
              <a:t>Negative</a:t>
            </a:r>
            <a:r>
              <a:rPr lang="ru-RU" sz="1600" dirty="0"/>
              <a:t> </a:t>
            </a:r>
            <a:r>
              <a:rPr lang="ru-RU" sz="1600" dirty="0" err="1"/>
              <a:t>Sampling</a:t>
            </a:r>
            <a:r>
              <a:rPr lang="ru-RU" sz="1600" dirty="0"/>
              <a:t>): модели также  предоставляются слова, которые не являются контекстными соседями.</a:t>
            </a:r>
          </a:p>
          <a:p>
            <a:endParaRPr lang="ru-RU" dirty="0"/>
          </a:p>
        </p:txBody>
      </p:sp>
      <p:pic>
        <p:nvPicPr>
          <p:cNvPr id="2050" name="Picture 2" descr="https://habrastorage.org/r/w1560/getpro/habr/post_images/a31/fc4/626/a31fc4626de165a21c2c91844b21e7ab.png">
            <a:extLst>
              <a:ext uri="{FF2B5EF4-FFF2-40B4-BE49-F238E27FC236}">
                <a16:creationId xmlns:a16="http://schemas.microsoft.com/office/drawing/2014/main" id="{E6064980-02CF-45B1-9EF8-63A65361B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0" y="2490340"/>
            <a:ext cx="8540923" cy="40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9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44" y="48532"/>
            <a:ext cx="8229600" cy="10042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0ABE0"/>
                </a:solidFill>
              </a:rPr>
              <a:t>Технология </a:t>
            </a:r>
            <a:r>
              <a:rPr lang="en-GB" b="1" dirty="0">
                <a:solidFill>
                  <a:srgbClr val="80ABE0"/>
                </a:solidFill>
              </a:rPr>
              <a:t>Word2Vec</a:t>
            </a:r>
            <a:r>
              <a:rPr lang="en-GB" b="1" dirty="0"/>
              <a:t> </a:t>
            </a:r>
            <a:endParaRPr lang="ru-RU" dirty="0"/>
          </a:p>
        </p:txBody>
      </p:sp>
      <p:sp>
        <p:nvSpPr>
          <p:cNvPr id="4" name="AutoShape 2" descr="Ð¾Ð¿ÑÐ¸Ð¼Ð°Ð»ÑÐ½ÑÐµ Ð²ÐµÐºÑÐ¾Ñ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¾Ð¿ÑÐ¸Ð¼Ð°Ð»ÑÐ½ÑÐµ Ð²ÐµÐºÑÐ¾Ñ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¾Ð¿ÑÐ¸Ð¼Ð°Ð»ÑÐ½ÑÐµ Ð²ÐµÐºÑÐ¾ÑÑ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1287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941168"/>
            <a:ext cx="8784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W2V методами нейронных сетей решает задачу снижения размерности и выдает на выходе компактные векторные представления слов, в максимальной степени отражающие отношения этих слов в обрабатываемых текстах.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CBOW - предсказание слова на основании близлежащих слов.</a:t>
            </a:r>
          </a:p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Skip-gram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предсказание близлежащих слов на основании одного слова.</a:t>
            </a:r>
          </a:p>
        </p:txBody>
      </p:sp>
    </p:spTree>
    <p:extLst>
      <p:ext uri="{BB962C8B-B14F-4D97-AF65-F5344CB8AC3E}">
        <p14:creationId xmlns:p14="http://schemas.microsoft.com/office/powerpoint/2010/main" val="53722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5"/>
            <a:ext cx="5358442" cy="5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586018" cy="24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02850" y="1015578"/>
            <a:ext cx="8538300" cy="87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ru" sz="2400" dirty="0">
                <a:solidFill>
                  <a:srgbClr val="000000"/>
                </a:solidFill>
              </a:rPr>
              <a:t>Пример группы схожих слов для предоставленного набора данных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099" y="2883889"/>
            <a:ext cx="3878903" cy="23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224119" y="2363322"/>
            <a:ext cx="4823010" cy="279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" dirty="0">
                <a:highlight>
                  <a:srgbClr val="FFFFFF"/>
                </a:highlight>
              </a:rPr>
              <a:t>В качестве меры сходства выступает косинусное расстояние. </a:t>
            </a:r>
            <a:r>
              <a:rPr lang="ru" dirty="0">
                <a:solidFill>
                  <a:srgbClr val="222222"/>
                </a:solidFill>
                <a:highlight>
                  <a:srgbClr val="FFFFFF"/>
                </a:highlight>
              </a:rPr>
              <a:t>Косинусное расстояние — это мера сходства между двумя векторами,вычисляемая как косинуса угла между ними.</a:t>
            </a:r>
            <a:endParaRPr dirty="0"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" y="3954903"/>
            <a:ext cx="5218150" cy="131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5099" y="2363321"/>
            <a:ext cx="3576051" cy="41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93F146-BA54-4C16-8AD1-7C1C1C59A156}"/>
              </a:ext>
            </a:extLst>
          </p:cNvPr>
          <p:cNvSpPr/>
          <p:nvPr/>
        </p:nvSpPr>
        <p:spPr>
          <a:xfrm>
            <a:off x="503548" y="896874"/>
            <a:ext cx="8136904" cy="5117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Предварительно обученная модели легко доступны в интернете. В </a:t>
            </a:r>
            <a:r>
              <a:rPr lang="ru-RU" dirty="0" err="1"/>
              <a:t>Python</a:t>
            </a:r>
            <a:r>
              <a:rPr lang="ru-RU" dirty="0"/>
              <a:t>-проект их можно импортировать с помощью библиотеки </a:t>
            </a:r>
            <a:r>
              <a:rPr lang="ru-RU" dirty="0" err="1">
                <a:hlinkClick r:id="rId2"/>
              </a:rPr>
              <a:t>gensim</a:t>
            </a:r>
            <a:r>
              <a:rPr lang="ru-RU" dirty="0"/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обучения векторных представлений сильно зависит от коллекции.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Сравним топ-5 самых близких слов к заданным: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Луркоморье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most_similar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most_similar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0.5653642416                      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0.645048737526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0.523694574833                               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европа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0.622894406319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0.492026507854                     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0.622316598892</a:t>
            </a:r>
          </a:p>
          <a:p>
            <a:pPr algn="ctr">
              <a:lnSpc>
                <a:spcPct val="107000"/>
              </a:lnSpc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ссср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0.473026573658                               германия 0.609378278255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most_similar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тролль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most_similar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тролль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муметь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0.717674195766                            троллинг 0.725703835487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гоблин 0.559770524502                                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троль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0.660580933094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великан 0.557757973671                             лжец 0.582996308804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злобный 0.55741250515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провокатор 0.57004237175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E23FF4-F60B-4BAC-A14D-6E558E912F08}"/>
              </a:ext>
            </a:extLst>
          </p:cNvPr>
          <p:cNvSpPr/>
          <p:nvPr/>
        </p:nvSpPr>
        <p:spPr>
          <a:xfrm>
            <a:off x="2892359" y="251037"/>
            <a:ext cx="217784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80ABE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19EF8E-A7E9-4522-B5D8-36A6AA1A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80" y="4797152"/>
            <a:ext cx="3048389" cy="12092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11FF8D-93E1-41AE-9A4E-5CE4C55BA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57" y="4797152"/>
            <a:ext cx="2920763" cy="10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8127E8-A000-4DDE-8C6E-CF20E0589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3"/>
          <a:stretch/>
        </p:blipFill>
        <p:spPr>
          <a:xfrm>
            <a:off x="179512" y="1556792"/>
            <a:ext cx="8964488" cy="42120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99968D-49CD-47BD-8491-5F86BEC8FC56}"/>
              </a:ext>
            </a:extLst>
          </p:cNvPr>
          <p:cNvSpPr/>
          <p:nvPr/>
        </p:nvSpPr>
        <p:spPr>
          <a:xfrm>
            <a:off x="3275856" y="472661"/>
            <a:ext cx="217784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80ABE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0523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48672"/>
          </a:xfrm>
        </p:spPr>
      </p:pic>
    </p:spTree>
    <p:extLst>
      <p:ext uri="{BB962C8B-B14F-4D97-AF65-F5344CB8AC3E}">
        <p14:creationId xmlns:p14="http://schemas.microsoft.com/office/powerpoint/2010/main" val="30979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86EA08-0D89-4AB8-B574-C25F1B9DA9E9}"/>
              </a:ext>
            </a:extLst>
          </p:cNvPr>
          <p:cNvSpPr/>
          <p:nvPr/>
        </p:nvSpPr>
        <p:spPr>
          <a:xfrm>
            <a:off x="611560" y="191683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A4D"/>
                </a:solidFill>
                <a:latin typeface="Roboto"/>
              </a:rPr>
              <a:t>Обучение на уровне слов: нет информации о предложении или контексте, в котором используется слово.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A4D"/>
                </a:solidFill>
                <a:latin typeface="Roboto"/>
              </a:rPr>
              <a:t>Совместная встречаемость игнорируется. Модель не учитывает то, что слово может иметь различное значение в зависимости от контекста использования. </a:t>
            </a:r>
            <a:br>
              <a:rPr lang="ru-RU" sz="2400" dirty="0">
                <a:solidFill>
                  <a:srgbClr val="333A4D"/>
                </a:solidFill>
                <a:latin typeface="Roboto"/>
              </a:rPr>
            </a:br>
            <a:endParaRPr lang="ru-RU" sz="2400" dirty="0">
              <a:solidFill>
                <a:srgbClr val="333A4D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A4D"/>
                </a:solidFill>
                <a:latin typeface="Roboto"/>
              </a:rPr>
              <a:t>Не очень хорошо обрабатывает неизвестные и редкие слова</a:t>
            </a:r>
            <a:endParaRPr lang="ru-RU" sz="2400" b="0" i="0" dirty="0">
              <a:solidFill>
                <a:srgbClr val="333A4D"/>
              </a:solidFill>
              <a:effectLst/>
              <a:latin typeface="Roboto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FA8462-26D5-42BD-A5ED-D457D9C344EA}"/>
              </a:ext>
            </a:extLst>
          </p:cNvPr>
          <p:cNvSpPr/>
          <p:nvPr/>
        </p:nvSpPr>
        <p:spPr>
          <a:xfrm>
            <a:off x="2056375" y="332656"/>
            <a:ext cx="503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80ABE0"/>
                </a:solidFill>
                <a:latin typeface="var(--header-font)"/>
              </a:rPr>
              <a:t>Недостатки </a:t>
            </a:r>
            <a:r>
              <a:rPr lang="en-GB" sz="4000" b="1" dirty="0">
                <a:solidFill>
                  <a:srgbClr val="80ABE0"/>
                </a:solidFill>
              </a:rPr>
              <a:t>Word2Vec</a:t>
            </a:r>
            <a:endParaRPr lang="ru-RU" sz="4000" b="1" dirty="0">
              <a:solidFill>
                <a:srgbClr val="333A4D"/>
              </a:solidFill>
              <a:latin typeface="var(--header-font)"/>
            </a:endParaRPr>
          </a:p>
        </p:txBody>
      </p:sp>
    </p:spTree>
    <p:extLst>
      <p:ext uri="{BB962C8B-B14F-4D97-AF65-F5344CB8AC3E}">
        <p14:creationId xmlns:p14="http://schemas.microsoft.com/office/powerpoint/2010/main" val="175038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86EA08-0D89-4AB8-B574-C25F1B9DA9E9}"/>
              </a:ext>
            </a:extLst>
          </p:cNvPr>
          <p:cNvSpPr/>
          <p:nvPr/>
        </p:nvSpPr>
        <p:spPr>
          <a:xfrm>
            <a:off x="467544" y="119675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A4D"/>
                </a:solidFill>
                <a:latin typeface="Roboto"/>
                <a:hlinkClick r:id="rId2"/>
              </a:rPr>
              <a:t>https://rusvectores.org/ru/</a:t>
            </a:r>
            <a:endParaRPr lang="en-US" sz="2400" dirty="0">
              <a:solidFill>
                <a:srgbClr val="333A4D"/>
              </a:solidFill>
              <a:latin typeface="Roboto"/>
            </a:endParaRPr>
          </a:p>
          <a:p>
            <a:endParaRPr lang="ru-RU" sz="2400" b="0" i="0" dirty="0">
              <a:solidFill>
                <a:srgbClr val="333A4D"/>
              </a:solidFill>
              <a:effectLst/>
              <a:latin typeface="Roboto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FA8462-26D5-42BD-A5ED-D457D9C344EA}"/>
              </a:ext>
            </a:extLst>
          </p:cNvPr>
          <p:cNvSpPr/>
          <p:nvPr/>
        </p:nvSpPr>
        <p:spPr>
          <a:xfrm>
            <a:off x="611560" y="52613"/>
            <a:ext cx="75614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ar(--header-font)"/>
              </a:rPr>
              <a:t>RusVect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ar(--header-font)"/>
              </a:rPr>
              <a:t>o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ar(--header-font)"/>
              </a:rPr>
              <a:t>r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ar(--header-font)"/>
              </a:rPr>
              <a:t>e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ar(--header-font)"/>
              </a:rPr>
              <a:t>s: семантические модели </a:t>
            </a:r>
          </a:p>
          <a:p>
            <a:pPr algn="ctr"/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ar(--header-font)"/>
              </a:rPr>
              <a:t>для русского языка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31FCF8-BADD-40F0-A5D2-BDA37FBC9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67"/>
          <a:stretch/>
        </p:blipFill>
        <p:spPr>
          <a:xfrm>
            <a:off x="1619999" y="1700808"/>
            <a:ext cx="6167972" cy="49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9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E7BAD-D0BA-43A3-AC67-8EFF3E0F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80ABE0"/>
                </a:solidFill>
              </a:rPr>
              <a:t>GloVe</a:t>
            </a:r>
            <a:r>
              <a:rPr lang="ru-RU" b="1" dirty="0">
                <a:solidFill>
                  <a:srgbClr val="80ABE0"/>
                </a:solidFill>
              </a:rPr>
              <a:t> (</a:t>
            </a:r>
            <a:r>
              <a:rPr lang="en-US" b="1" dirty="0">
                <a:solidFill>
                  <a:srgbClr val="80ABE0"/>
                </a:solidFill>
              </a:rPr>
              <a:t>Global Vectors</a:t>
            </a:r>
            <a:r>
              <a:rPr lang="ru-RU" b="1" dirty="0">
                <a:solidFill>
                  <a:srgbClr val="80ABE0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F4E3A-4962-48C7-A7BF-663CA7B0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обучения без учителя  для получения векторных представлений слов. Обучение проводится на основе агрегированной глобальной статистики частоты совпадения слов из корпуса, и полученные представления демонстрируют интересные линейные подструктуры векторного пространства слов.</a:t>
            </a:r>
          </a:p>
        </p:txBody>
      </p:sp>
      <p:pic>
        <p:nvPicPr>
          <p:cNvPr id="3076" name="Picture 4" descr="https://www.machinelearningmastery.ru/img/0-779799-810432.png">
            <a:extLst>
              <a:ext uri="{FF2B5EF4-FFF2-40B4-BE49-F238E27FC236}">
                <a16:creationId xmlns:a16="http://schemas.microsoft.com/office/drawing/2014/main" id="{6E3881C6-88E7-4456-A137-71183C8D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8925"/>
            <a:ext cx="33051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14AB0D-514C-4B47-BC6F-4548BBE9F2DD}"/>
              </a:ext>
            </a:extLst>
          </p:cNvPr>
          <p:cNvSpPr/>
          <p:nvPr/>
        </p:nvSpPr>
        <p:spPr>
          <a:xfrm>
            <a:off x="451123" y="3216850"/>
            <a:ext cx="7643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совместного вхождения для предложения «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sat on the mat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размером окна 1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9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E7BAD-D0BA-43A3-AC67-8EFF3E0F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80ABE0"/>
                </a:solidFill>
              </a:rPr>
              <a:t>GloVe</a:t>
            </a:r>
            <a:r>
              <a:rPr lang="ru-RU" b="1" dirty="0">
                <a:solidFill>
                  <a:srgbClr val="80ABE0"/>
                </a:solidFill>
              </a:rPr>
              <a:t> (</a:t>
            </a:r>
            <a:r>
              <a:rPr lang="en-US" b="1" dirty="0">
                <a:solidFill>
                  <a:srgbClr val="80ABE0"/>
                </a:solidFill>
              </a:rPr>
              <a:t>Global Vectors</a:t>
            </a:r>
            <a:r>
              <a:rPr lang="ru-RU" b="1" dirty="0">
                <a:solidFill>
                  <a:srgbClr val="80ABE0"/>
                </a:solidFill>
              </a:rPr>
              <a:t>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EC5CD8A-B8F0-4E86-A7D1-61A818981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21248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77610F-6207-4F6A-B6B2-D3AD9C62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949382"/>
            <a:ext cx="4530824" cy="70365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EC22D-9E6A-4E79-BDC8-93DDB31598A0}"/>
              </a:ext>
            </a:extLst>
          </p:cNvPr>
          <p:cNvSpPr/>
          <p:nvPr/>
        </p:nvSpPr>
        <p:spPr>
          <a:xfrm>
            <a:off x="827584" y="3861048"/>
            <a:ext cx="7643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подбираются таким образом, чтобы  </a:t>
            </a:r>
          </a:p>
        </p:txBody>
      </p:sp>
    </p:spTree>
    <p:extLst>
      <p:ext uri="{BB962C8B-B14F-4D97-AF65-F5344CB8AC3E}">
        <p14:creationId xmlns:p14="http://schemas.microsoft.com/office/powerpoint/2010/main" val="1109236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0BB21-FE98-42E3-89D5-1819E52E1908}"/>
              </a:ext>
            </a:extLst>
          </p:cNvPr>
          <p:cNvSpPr/>
          <p:nvPr/>
        </p:nvSpPr>
        <p:spPr>
          <a:xfrm>
            <a:off x="407715" y="1556792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архитектура без нейронной сети.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быстрая, и этого может быть достаточно для простых приложений.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GloVe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улучшает Word2Vec. Она добавляет частоту встречаемости слов и опережает Word2Vec в большинстве приложений.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Осмысленные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эмбеддинги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матрица совместной встречаемости предоставляет глобальную информацию,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GloVe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остаётся обученной на уровне слов и даёт немного данных о предложении и контексте, в котором слово используется.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обрабатывает неизвестные и редкие слова.</a:t>
            </a:r>
            <a:endParaRPr lang="ru-RU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588C03-646C-4396-8015-D62F09A601B4}"/>
              </a:ext>
            </a:extLst>
          </p:cNvPr>
          <p:cNvSpPr/>
          <p:nvPr/>
        </p:nvSpPr>
        <p:spPr>
          <a:xfrm>
            <a:off x="420266" y="476672"/>
            <a:ext cx="7915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80ABE0"/>
                </a:solidFill>
                <a:latin typeface="var(--header-font)"/>
              </a:rPr>
              <a:t>Преимущества и недостатки </a:t>
            </a:r>
            <a:r>
              <a:rPr lang="en-US" sz="4000" b="1" dirty="0" err="1">
                <a:solidFill>
                  <a:srgbClr val="80ABE0"/>
                </a:solidFill>
              </a:rPr>
              <a:t>GloVe</a:t>
            </a:r>
            <a:endParaRPr lang="ru-RU" sz="4000" b="1" dirty="0">
              <a:solidFill>
                <a:srgbClr val="333A4D"/>
              </a:solidFill>
              <a:latin typeface="var(--header-font)"/>
            </a:endParaRPr>
          </a:p>
        </p:txBody>
      </p:sp>
    </p:spTree>
    <p:extLst>
      <p:ext uri="{BB962C8B-B14F-4D97-AF65-F5344CB8AC3E}">
        <p14:creationId xmlns:p14="http://schemas.microsoft.com/office/powerpoint/2010/main" val="2371946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6FE09-2DAC-4DDB-A7C8-B761BE97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80ABE0"/>
                </a:solidFill>
              </a:rPr>
              <a:t>fastText</a:t>
            </a:r>
            <a:endParaRPr lang="ru-RU" b="1" dirty="0">
              <a:solidFill>
                <a:srgbClr val="80ABE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1A3964-F619-450A-A20E-B4A73402DFBA}"/>
              </a:ext>
            </a:extLst>
          </p:cNvPr>
          <p:cNvSpPr/>
          <p:nvPr/>
        </p:nvSpPr>
        <p:spPr>
          <a:xfrm>
            <a:off x="251520" y="1556792"/>
            <a:ext cx="871296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в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fastText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ещё один серьёзный шаг в развитии моделей естественного языка. Для векторизации слов используются одновременно и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skip-gram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негативное семплирование, и алгоритм непрерывного мешка слов (CBOW).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FastText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библиотека, содержащая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предобученные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готовые векторные представления слов и классификатор, то есть алгоритм машинного обучения разбивающий тексты на классы.</a:t>
            </a:r>
          </a:p>
          <a:p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основной модели Word2Vec добавлена модель символьных n-грамм. Каждое слово представляется композицией нескольких последовательностей символов определённой длины. Например, слово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гиперпараметров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состоять из "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По сути, вектор слова – это сумма всех его n-грамм.</a:t>
            </a:r>
          </a:p>
          <a:p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классификатора хорошо подходят для слов с небольшой частотой встречаемости, так как они разделяются на n-граммы. В отличие от Word2Vec и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Glove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модель способна генерировать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эмбеддинги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неизвестных слов.</a:t>
            </a:r>
          </a:p>
        </p:txBody>
      </p:sp>
    </p:spTree>
    <p:extLst>
      <p:ext uri="{BB962C8B-B14F-4D97-AF65-F5344CB8AC3E}">
        <p14:creationId xmlns:p14="http://schemas.microsoft.com/office/powerpoint/2010/main" val="422597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5047C-9A95-4945-831D-55E1AC9A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/>
              <a:t>Этапы р</a:t>
            </a:r>
            <a:r>
              <a:rPr lang="ru-RU" dirty="0" err="1"/>
              <a:t>ешения</a:t>
            </a:r>
            <a:r>
              <a:rPr lang="ru-RU" dirty="0"/>
              <a:t> задачи</a:t>
            </a:r>
            <a:r>
              <a:rPr lang="en-US" dirty="0"/>
              <a:t> </a:t>
            </a:r>
            <a:r>
              <a:rPr lang="ru-RU" dirty="0"/>
              <a:t>классификации текстов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B743D-8F31-4306-9F8B-510FF679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Этап 1. Обработка текста</a:t>
            </a: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ts val="1400"/>
              <a:buAutoNum type="arabicPeriod"/>
            </a:pPr>
            <a:r>
              <a:rPr lang="ru-RU" dirty="0" err="1">
                <a:solidFill>
                  <a:srgbClr val="000000"/>
                </a:solidFill>
              </a:rPr>
              <a:t>Токенизация</a:t>
            </a:r>
            <a:r>
              <a:rPr lang="ru-RU" dirty="0">
                <a:solidFill>
                  <a:srgbClr val="000000"/>
                </a:solidFill>
              </a:rPr>
              <a:t> (разделение исходного текста на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токены).</a:t>
            </a: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ts val="1400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Поиск частей речи </a:t>
            </a: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chemeClr val="dk1"/>
              </a:buClr>
              <a:buSzPts val="1400"/>
              <a:buAutoNum type="arabicPeriod"/>
            </a:pPr>
            <a:r>
              <a:rPr lang="ru-RU" dirty="0" err="1">
                <a:solidFill>
                  <a:schemeClr val="dk1"/>
                </a:solidFill>
              </a:rPr>
              <a:t>Лемматизация</a:t>
            </a:r>
            <a:r>
              <a:rPr lang="ru-RU" dirty="0">
                <a:solidFill>
                  <a:schemeClr val="dk1"/>
                </a:solidFill>
              </a:rPr>
              <a:t> (приведение слов к нормальной словарной форме)</a:t>
            </a:r>
            <a:endParaRPr lang="ru-RU" dirty="0">
              <a:solidFill>
                <a:srgbClr val="000000"/>
              </a:solidFill>
            </a:endParaRP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ts val="1400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Удаление «стоп слов»</a:t>
            </a: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ts val="1400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Тематическое моделирование </a:t>
            </a: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ts val="1400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Поиск устойчивых словосочетаний (n-</a:t>
            </a:r>
            <a:r>
              <a:rPr lang="ru-RU" dirty="0" err="1">
                <a:solidFill>
                  <a:srgbClr val="000000"/>
                </a:solidFill>
              </a:rPr>
              <a:t>gramm</a:t>
            </a:r>
            <a:r>
              <a:rPr lang="ru-RU" dirty="0">
                <a:solidFill>
                  <a:srgbClr val="000000"/>
                </a:solidFill>
              </a:rPr>
              <a:t>)</a:t>
            </a:r>
          </a:p>
          <a:p>
            <a:pPr marL="45720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Этап 2. Векторизация текста</a:t>
            </a: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chemeClr val="dk1"/>
              </a:buClr>
              <a:buSzPts val="1400"/>
              <a:buAutoNum type="arabicPeriod"/>
            </a:pPr>
            <a:r>
              <a:rPr lang="ru-RU" dirty="0">
                <a:solidFill>
                  <a:schemeClr val="dk1"/>
                </a:solidFill>
              </a:rPr>
              <a:t>Поиск близких по смыслу слов с помощью модели word2vec</a:t>
            </a:r>
            <a:endParaRPr lang="ru-RU" dirty="0">
              <a:solidFill>
                <a:srgbClr val="000000"/>
              </a:solidFill>
            </a:endParaRPr>
          </a:p>
          <a:p>
            <a:pPr marL="1371600" lvl="0" indent="-317500">
              <a:lnSpc>
                <a:spcPts val="2300"/>
              </a:lnSpc>
              <a:spcBef>
                <a:spcPts val="0"/>
              </a:spcBef>
              <a:buClr>
                <a:srgbClr val="000000"/>
              </a:buClr>
              <a:buSzPts val="1400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Кодирование данных помощью методологии TF-IDF </a:t>
            </a:r>
          </a:p>
          <a:p>
            <a:pPr marL="45720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Этап 3. Выбор модели классификации и обучение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12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9EE12-27F6-489D-82C2-40C9B58A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</a:rPr>
              <a:t>FastText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6C7700-2716-47E8-ABF1-69F7A3C4259D}"/>
              </a:ext>
            </a:extLst>
          </p:cNvPr>
          <p:cNvSpPr/>
          <p:nvPr/>
        </p:nvSpPr>
        <p:spPr>
          <a:xfrm>
            <a:off x="457200" y="1628800"/>
            <a:ext cx="8003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Импортируется модель, например, так:</a:t>
            </a:r>
          </a:p>
          <a:p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gensim.models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FastText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модели есть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гиперпараметры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Вот описание некоторых из них: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Размерность вектора модели. Если установить 100 — каждое слово в корпусе будет представлено в виде 100-мерного вектора, и т.п.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окна. Этот параметр задает, сколько соседних слов считается частью контекста.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допустимое количество символов в слове, для которого будет создаваться векторное представление; так можно убрать частотные, но не очень значимые слова типа союзов и предлогов.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архитектуры векторной модели: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skip-gram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СBOW.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переключит на модель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skip-gram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умолчанию значение параметра 0, что означает использование CBOW.</a:t>
            </a:r>
          </a:p>
        </p:txBody>
      </p:sp>
    </p:spTree>
    <p:extLst>
      <p:ext uri="{BB962C8B-B14F-4D97-AF65-F5344CB8AC3E}">
        <p14:creationId xmlns:p14="http://schemas.microsoft.com/office/powerpoint/2010/main" val="4156372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80ABE0"/>
                </a:solidFill>
              </a:rPr>
              <a:t>Doc2Vec</a:t>
            </a:r>
            <a:endParaRPr lang="ru-RU" b="1" dirty="0">
              <a:solidFill>
                <a:srgbClr val="80ABE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04923" cy="288032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342900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Doc2Vec представляет собой два метода: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(DM, распределенная память) 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(DBOW, распределенный мешок слов). Метод DM прогнозирует слово по известным предшествующим словам и вектору абзаца. Несмотря на то, что контекст перемещается по тексту, вектор абзаца не перемещается и позволяет учесть порядок слов. DBOW прогнозирует случайные группы слов в абзаце только на основании вектора абзаца 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оптимизированные версии Word2Vec и Doc2Vec реализованы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-библиотеке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gensim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13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0ABE0"/>
                </a:solidFill>
              </a:rPr>
              <a:t>Улучшение модели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1913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Искать последовательности символов, которые состоят как минимум из двух букв или цифр и отделены друг от друга границами слов. </a:t>
            </a:r>
          </a:p>
          <a:p>
            <a:pPr marL="0" lvl="1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-Преобразовывать все слова в строчные, чтобы слова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соответствовали одному и тому же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(и, следовательно, одному и тому же признаку). </a:t>
            </a:r>
          </a:p>
          <a:p>
            <a:pPr marL="0" lvl="1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-Использовать только те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токены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встречаются по крайней мере в двух документах (или по крайней мере в пяти документах и т.д.).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встретился только в одном документе, вряд ли встретится в тестовом наборе и поэтому бесполезен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984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62097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412777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способ, с помощью которого мы можем избавиться от неинформативных слов – исключение слов, которые встречаются слишком часто, чтобы быть информативными. Существуют два основных подхода: использование списка стоп-слов (на основе соответствующего языка), или удаление слов, которые встречаются слишком часто. </a:t>
            </a:r>
          </a:p>
        </p:txBody>
      </p:sp>
    </p:spTree>
    <p:extLst>
      <p:ext uri="{BB962C8B-B14F-4D97-AF65-F5344CB8AC3E}">
        <p14:creationId xmlns:p14="http://schemas.microsoft.com/office/powerpoint/2010/main" val="349119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75882" y="35538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ru" dirty="0"/>
              <a:t>Стоп слова</a:t>
            </a:r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275882" y="1196752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ru" sz="2800" dirty="0">
                <a:solidFill>
                  <a:srgbClr val="222222"/>
                </a:solidFill>
                <a:highlight>
                  <a:srgbClr val="FFFFFF"/>
                </a:highlight>
              </a:rPr>
              <a:t>К стоп-словам можно отнести предлоги, причастия, междометия, цифры, частицы и т. п. Общие шумовые слова </a:t>
            </a:r>
            <a:r>
              <a:rPr lang="ru-RU" sz="2800" dirty="0">
                <a:solidFill>
                  <a:srgbClr val="222222"/>
                </a:solidFill>
                <a:highlight>
                  <a:srgbClr val="FFFFFF"/>
                </a:highlight>
              </a:rPr>
              <a:t>в задачах классификации обычно </a:t>
            </a:r>
            <a:r>
              <a:rPr lang="ru" sz="2800" dirty="0">
                <a:solidFill>
                  <a:srgbClr val="222222"/>
                </a:solidFill>
                <a:highlight>
                  <a:srgbClr val="FFFFFF"/>
                </a:highlight>
              </a:rPr>
              <a:t> исключаются</a:t>
            </a:r>
            <a:endParaRPr sz="2800" dirty="0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02" y="2708920"/>
            <a:ext cx="8644580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33265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ru" sz="3600" dirty="0"/>
              <a:t>Тематическое моделирование</a:t>
            </a:r>
            <a:endParaRPr sz="3600" dirty="0"/>
          </a:p>
          <a:p>
            <a:pPr algn="l">
              <a:spcBef>
                <a:spcPts val="600"/>
              </a:spcBef>
            </a:pPr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198228" y="1484784"/>
            <a:ext cx="3005621" cy="39191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" sz="14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ru" sz="1800" dirty="0">
                <a:solidFill>
                  <a:srgbClr val="222222"/>
                </a:solidFill>
                <a:highlight>
                  <a:srgbClr val="FFFFFF"/>
                </a:highlight>
              </a:rPr>
              <a:t>Тематическое моделирование </a:t>
            </a:r>
            <a:r>
              <a:rPr lang="ru-RU" sz="1800" dirty="0">
                <a:solidFill>
                  <a:srgbClr val="222222"/>
                </a:solidFill>
                <a:highlight>
                  <a:srgbClr val="FFFFFF"/>
                </a:highlight>
              </a:rPr>
              <a:t>применяется</a:t>
            </a:r>
            <a:r>
              <a:rPr lang="ru" sz="1800" dirty="0">
                <a:solidFill>
                  <a:srgbClr val="222222"/>
                </a:solidFill>
                <a:highlight>
                  <a:srgbClr val="FFFFFF"/>
                </a:highlight>
              </a:rPr>
              <a:t> в задача</a:t>
            </a:r>
            <a:r>
              <a:rPr lang="ru-RU" sz="1800" dirty="0">
                <a:solidFill>
                  <a:srgbClr val="222222"/>
                </a:solidFill>
                <a:highlight>
                  <a:srgbClr val="FFFFFF"/>
                </a:highlight>
              </a:rPr>
              <a:t>х</a:t>
            </a:r>
            <a:r>
              <a:rPr lang="ru" sz="1800" dirty="0">
                <a:solidFill>
                  <a:srgbClr val="222222"/>
                </a:solidFill>
                <a:highlight>
                  <a:srgbClr val="FFFFFF"/>
                </a:highlight>
              </a:rPr>
              <a:t> кластеризации или классификации текстов. </a:t>
            </a:r>
            <a:r>
              <a:rPr lang="ru-RU" sz="1800" dirty="0">
                <a:solidFill>
                  <a:srgbClr val="222222"/>
                </a:solidFill>
                <a:highlight>
                  <a:srgbClr val="FFFFFF"/>
                </a:highlight>
              </a:rPr>
              <a:t>В результате тематического моделирования каждый класс </a:t>
            </a:r>
            <a:r>
              <a:rPr lang="ru" sz="1800" dirty="0">
                <a:solidFill>
                  <a:srgbClr val="222222"/>
                </a:solidFill>
                <a:highlight>
                  <a:srgbClr val="FFFFFF"/>
                </a:highlight>
              </a:rPr>
              <a:t>или кластер содержит в себе тексты со схожими темами. </a:t>
            </a:r>
            <a:r>
              <a:rPr lang="ru" sz="1800" dirty="0">
                <a:solidFill>
                  <a:srgbClr val="222222"/>
                </a:solidFill>
                <a:highlight>
                  <a:schemeClr val="lt1"/>
                </a:highlight>
              </a:rPr>
              <a:t>Наиболее часто для </a:t>
            </a:r>
            <a:r>
              <a:rPr lang="ru-RU" sz="1800" dirty="0">
                <a:solidFill>
                  <a:srgbClr val="222222"/>
                </a:solidFill>
                <a:highlight>
                  <a:schemeClr val="lt1"/>
                </a:highlight>
              </a:rPr>
              <a:t>решения </a:t>
            </a:r>
            <a:r>
              <a:rPr lang="ru" sz="1800" dirty="0">
                <a:solidFill>
                  <a:srgbClr val="222222"/>
                </a:solidFill>
                <a:highlight>
                  <a:schemeClr val="lt1"/>
                </a:highlight>
              </a:rPr>
              <a:t> задач тематического моделирования применяется </a:t>
            </a:r>
            <a:r>
              <a:rPr lang="ru-RU" sz="1800" dirty="0">
                <a:solidFill>
                  <a:srgbClr val="222222"/>
                </a:solidFill>
                <a:highlight>
                  <a:schemeClr val="lt1"/>
                </a:highlight>
              </a:rPr>
              <a:t>метод </a:t>
            </a:r>
            <a:r>
              <a:rPr lang="ru" sz="1800" dirty="0">
                <a:solidFill>
                  <a:srgbClr val="222222"/>
                </a:solidFill>
                <a:highlight>
                  <a:schemeClr val="lt1"/>
                </a:highlight>
              </a:rPr>
              <a:t>латентно</a:t>
            </a:r>
            <a:r>
              <a:rPr lang="ru-RU" sz="1800" dirty="0" err="1">
                <a:solidFill>
                  <a:srgbClr val="222222"/>
                </a:solidFill>
                <a:highlight>
                  <a:schemeClr val="lt1"/>
                </a:highlight>
              </a:rPr>
              <a:t>го</a:t>
            </a:r>
            <a:r>
              <a:rPr lang="ru" sz="1800" dirty="0">
                <a:solidFill>
                  <a:srgbClr val="222222"/>
                </a:solidFill>
                <a:highlight>
                  <a:schemeClr val="lt1"/>
                </a:highlight>
              </a:rPr>
              <a:t> размещени</a:t>
            </a:r>
            <a:r>
              <a:rPr lang="ru-RU" sz="1800" dirty="0">
                <a:solidFill>
                  <a:srgbClr val="222222"/>
                </a:solidFill>
                <a:highlight>
                  <a:schemeClr val="lt1"/>
                </a:highlight>
              </a:rPr>
              <a:t>я</a:t>
            </a:r>
            <a:r>
              <a:rPr lang="ru" sz="1800" dirty="0">
                <a:solidFill>
                  <a:srgbClr val="222222"/>
                </a:solidFill>
                <a:highlight>
                  <a:schemeClr val="lt1"/>
                </a:highlight>
              </a:rPr>
              <a:t> Д</a:t>
            </a:r>
            <a:r>
              <a:rPr lang="ru-RU" sz="1800" dirty="0">
                <a:solidFill>
                  <a:srgbClr val="222222"/>
                </a:solidFill>
                <a:highlight>
                  <a:schemeClr val="lt1"/>
                </a:highlight>
              </a:rPr>
              <a:t>и</a:t>
            </a:r>
            <a:r>
              <a:rPr lang="ru" sz="1800" dirty="0">
                <a:solidFill>
                  <a:srgbClr val="222222"/>
                </a:solidFill>
                <a:highlight>
                  <a:schemeClr val="lt1"/>
                </a:highlight>
              </a:rPr>
              <a:t>рихле.</a:t>
            </a:r>
            <a:endParaRPr sz="1800" dirty="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849" y="1484784"/>
            <a:ext cx="574192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225"/>
            <a:ext cx="8728790" cy="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2" y="1844824"/>
            <a:ext cx="850748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0" y="476672"/>
            <a:ext cx="7966437" cy="55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5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1772</Words>
  <Application>Microsoft Office PowerPoint</Application>
  <PresentationFormat>Экран (4:3)</PresentationFormat>
  <Paragraphs>120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Roboto</vt:lpstr>
      <vt:lpstr>Times New Roman</vt:lpstr>
      <vt:lpstr>var(--header-font)</vt:lpstr>
      <vt:lpstr>Тема Office</vt:lpstr>
      <vt:lpstr>Презентация PowerPoint</vt:lpstr>
      <vt:lpstr>Презентация PowerPoint</vt:lpstr>
      <vt:lpstr>Этапы решения задачи классификации текстов</vt:lpstr>
      <vt:lpstr>Улучшение модели</vt:lpstr>
      <vt:lpstr>Презентация PowerPoint</vt:lpstr>
      <vt:lpstr>Стоп слова</vt:lpstr>
      <vt:lpstr>Тематическое моделирование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Иллюстрация метода кодирования TF-IDF</vt:lpstr>
      <vt:lpstr>Пример работы tf-idf Vectorizer</vt:lpstr>
      <vt:lpstr>Презентация PowerPoint</vt:lpstr>
      <vt:lpstr>Презентация PowerPoint</vt:lpstr>
      <vt:lpstr>Токенизация и лемматизация </vt:lpstr>
      <vt:lpstr>Технология Word2Vec</vt:lpstr>
      <vt:lpstr>Как это обучается? </vt:lpstr>
      <vt:lpstr>Технология Word2Vec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GloVe (Global Vectors)</vt:lpstr>
      <vt:lpstr>GloVe (Global Vectors)</vt:lpstr>
      <vt:lpstr>Презентация PowerPoint</vt:lpstr>
      <vt:lpstr>fastText</vt:lpstr>
      <vt:lpstr>FastText</vt:lpstr>
      <vt:lpstr>Doc2Vec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41</cp:revision>
  <dcterms:created xsi:type="dcterms:W3CDTF">2018-11-21T08:50:08Z</dcterms:created>
  <dcterms:modified xsi:type="dcterms:W3CDTF">2022-05-06T11:59:31Z</dcterms:modified>
</cp:coreProperties>
</file>