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80" r:id="rId9"/>
    <p:sldId id="279" r:id="rId10"/>
    <p:sldId id="28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191" autoAdjust="0"/>
    <p:restoredTop sz="94660"/>
  </p:normalViewPr>
  <p:slideViewPr>
    <p:cSldViewPr>
      <p:cViewPr varScale="1">
        <p:scale>
          <a:sx n="120" d="100"/>
          <a:sy n="120" d="100"/>
        </p:scale>
        <p:origin x="7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BC3B-E2E5-4471-8008-616764AAFA34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99EC-860F-42B9-A70E-8B17AEA21B9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BC3B-E2E5-4471-8008-616764AAFA34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99EC-860F-42B9-A70E-8B17AEA21B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BC3B-E2E5-4471-8008-616764AAFA34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99EC-860F-42B9-A70E-8B17AEA21B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BC3B-E2E5-4471-8008-616764AAFA34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99EC-860F-42B9-A70E-8B17AEA21B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BC3B-E2E5-4471-8008-616764AAFA34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99EC-860F-42B9-A70E-8B17AEA21B9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BC3B-E2E5-4471-8008-616764AAFA34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99EC-860F-42B9-A70E-8B17AEA21B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BC3B-E2E5-4471-8008-616764AAFA34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99EC-860F-42B9-A70E-8B17AEA21B9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BC3B-E2E5-4471-8008-616764AAFA34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99EC-860F-42B9-A70E-8B17AEA21B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BC3B-E2E5-4471-8008-616764AAFA34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99EC-860F-42B9-A70E-8B17AEA21B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BC3B-E2E5-4471-8008-616764AAFA34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99EC-860F-42B9-A70E-8B17AEA21B9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BC3B-E2E5-4471-8008-616764AAFA34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99EC-860F-42B9-A70E-8B17AEA21B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533BC3B-E2E5-4471-8008-616764AAFA34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2A599EC-860F-42B9-A70E-8B17AEA21B9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Наивный байесовский классификатор</a:t>
            </a:r>
          </a:p>
        </p:txBody>
      </p:sp>
    </p:spTree>
    <p:extLst>
      <p:ext uri="{BB962C8B-B14F-4D97-AF65-F5344CB8AC3E}">
        <p14:creationId xmlns:p14="http://schemas.microsoft.com/office/powerpoint/2010/main" val="3358926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075" y="340422"/>
            <a:ext cx="10297144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Наивный Байес для количественных признаков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0173F4E-A2FC-478C-BB11-AFC6A1859745}"/>
                  </a:ext>
                </a:extLst>
              </p:cNvPr>
              <p:cNvSpPr/>
              <p:nvPr/>
            </p:nvSpPr>
            <p:spPr>
              <a:xfrm>
                <a:off x="923532" y="1412776"/>
                <a:ext cx="10009112" cy="26143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000" dirty="0"/>
                  <a:t>Как и ранее, основное предположение наивного байесовского  классификатора: p(</a:t>
                </a:r>
                <a:r>
                  <a:rPr lang="ru-RU" sz="2000" dirty="0" err="1"/>
                  <a:t>x|y</a:t>
                </a:r>
                <a:r>
                  <a:rPr lang="ru-RU" sz="2000" dirty="0"/>
                  <a:t>) = p(x</a:t>
                </a:r>
                <a:r>
                  <a:rPr lang="ru-RU" sz="1400" dirty="0"/>
                  <a:t>1</a:t>
                </a:r>
                <a:r>
                  <a:rPr lang="ru-RU" sz="2000" dirty="0"/>
                  <a:t> |y) p(x</a:t>
                </a:r>
                <a:r>
                  <a:rPr lang="ru-RU" sz="1400" dirty="0"/>
                  <a:t>2</a:t>
                </a:r>
                <a:r>
                  <a:rPr lang="ru-RU" sz="2000" dirty="0"/>
                  <a:t> |y) . . . p(</a:t>
                </a:r>
                <a:r>
                  <a:rPr lang="ru-RU" sz="2000" dirty="0" err="1"/>
                  <a:t>x</a:t>
                </a:r>
                <a:r>
                  <a:rPr lang="ru-RU" sz="1400" dirty="0" err="1"/>
                  <a:t>d</a:t>
                </a:r>
                <a:r>
                  <a:rPr lang="ru-RU" sz="2000" dirty="0"/>
                  <a:t> |y)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000" dirty="0"/>
                  <a:t>Предположим, что распределение  p(</a:t>
                </a:r>
                <a:r>
                  <a:rPr lang="ru-RU" sz="2000" dirty="0" err="1"/>
                  <a:t>x</a:t>
                </a:r>
                <a:r>
                  <a:rPr lang="ru-RU" sz="1400" dirty="0" err="1"/>
                  <a:t>j</a:t>
                </a:r>
                <a:r>
                  <a:rPr lang="ru-RU" sz="2000" dirty="0"/>
                  <a:t> |y) нормальное: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ru-RU" i="1"/>
                          </m:ctrlPr>
                        </m:dPr>
                        <m:e>
                          <m:sSub>
                            <m:sSub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ru-RU" i="1"/>
                        <m:t>=</m:t>
                      </m:r>
                      <m:f>
                        <m:fPr>
                          <m:ctrlPr>
                            <a:rPr lang="ru-RU" i="1"/>
                          </m:ctrlPr>
                        </m:fPr>
                        <m:num>
                          <m:r>
                            <a:rPr lang="ru-RU" i="1"/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ru-RU" i="1"/>
                              </m:ctrlPr>
                            </m:radPr>
                            <m:deg/>
                            <m:e>
                              <m:r>
                                <a:rPr lang="ru-RU" i="1"/>
                                <m:t>2</m:t>
                              </m:r>
                              <m:r>
                                <a:rPr lang="ru-RU" i="1"/>
                                <m:t>𝜋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ru-RU" i="1"/>
                          </m:ctrlPr>
                        </m:sSupPr>
                        <m:e>
                          <m:r>
                            <a:rPr lang="ru-RU" i="1"/>
                            <m:t>𝑒</m:t>
                          </m:r>
                        </m:e>
                        <m:sup>
                          <m:r>
                            <a:rPr lang="ru-RU" i="1"/>
                            <m:t>−</m:t>
                          </m:r>
                          <m:f>
                            <m:fPr>
                              <m:ctrlPr>
                                <a:rPr lang="ru-RU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i="1"/>
                                  </m:ctrlPr>
                                </m:sSupPr>
                                <m:e>
                                  <m:r>
                                    <a:rPr lang="ru-RU" i="1"/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ru-RU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ru-RU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r>
                                    <a:rPr lang="ru-RU" i="1"/>
                                    <m:t>)</m:t>
                                  </m:r>
                                </m:e>
                                <m:sup>
                                  <m:r>
                                    <a:rPr lang="ru-RU" i="1"/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ru-RU" i="1"/>
                                <m:t>2</m:t>
                              </m:r>
                              <m:sSubSup>
                                <m:sSubSup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b="0" dirty="0">
                  <a:latin typeface="Calibri" panose="020F050202020403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000" dirty="0"/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ru-RU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000" dirty="0"/>
                  <a:t> оцениваются по выборке.</a:t>
                </a:r>
                <a:endParaRPr lang="ru-RU" sz="2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0173F4E-A2FC-478C-BB11-AFC6A18597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532" y="1412776"/>
                <a:ext cx="10009112" cy="2614305"/>
              </a:xfrm>
              <a:prstGeom prst="rect">
                <a:avLst/>
              </a:prstGeom>
              <a:blipFill>
                <a:blip r:embed="rId2"/>
                <a:stretch>
                  <a:fillRect l="-609" t="-1399" b="-13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E9FE7E3-521C-4C09-9393-1E8CF94649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000" y="1355028"/>
            <a:ext cx="10544175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993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3552" y="260648"/>
            <a:ext cx="8229600" cy="990600"/>
          </a:xfrm>
        </p:spPr>
        <p:txBody>
          <a:bodyPr/>
          <a:lstStyle/>
          <a:p>
            <a:pPr algn="ctr"/>
            <a:r>
              <a:rPr lang="ru-RU" dirty="0"/>
              <a:t>Формула Байеса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4A814EB5-42B2-432F-97CB-FB41D4D10C5D}"/>
                  </a:ext>
                </a:extLst>
              </p:cNvPr>
              <p:cNvSpPr/>
              <p:nvPr/>
            </p:nvSpPr>
            <p:spPr>
              <a:xfrm>
                <a:off x="911424" y="1556792"/>
                <a:ext cx="6300701" cy="861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ru-RU" sz="2400" i="1"/>
                        <m:t>=</m:t>
                      </m:r>
                      <m:f>
                        <m:fPr>
                          <m:ctrlPr>
                            <a:rPr lang="ru-RU" sz="2400" i="1"/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4A814EB5-42B2-432F-97CB-FB41D4D10C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424" y="1556792"/>
                <a:ext cx="6300701" cy="8613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http://www.bioquest.org/products/auth_images/422_bayes.gif">
            <a:extLst>
              <a:ext uri="{FF2B5EF4-FFF2-40B4-BE49-F238E27FC236}">
                <a16:creationId xmlns:a16="http://schemas.microsoft.com/office/drawing/2014/main" id="{369372C0-A929-492B-A100-37ABFAE7C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328" y="2148325"/>
            <a:ext cx="2721835" cy="291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8B21D4-2F03-4A6F-9BD6-D04A0AF259DA}"/>
              </a:ext>
            </a:extLst>
          </p:cNvPr>
          <p:cNvSpPr txBox="1"/>
          <p:nvPr/>
        </p:nvSpPr>
        <p:spPr>
          <a:xfrm>
            <a:off x="9111472" y="5157192"/>
            <a:ext cx="2721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Томас Байес 1702-1761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FBC1CD7-3F70-480C-9C86-71F25F4D36AB}"/>
              </a:ext>
            </a:extLst>
          </p:cNvPr>
          <p:cNvSpPr/>
          <p:nvPr/>
        </p:nvSpPr>
        <p:spPr>
          <a:xfrm>
            <a:off x="8040216" y="1187236"/>
            <a:ext cx="399707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1400" dirty="0"/>
              <a:t>« Теорема Байеса для теории вероятности то же, что теорема Пифагора для геометрии»</a:t>
            </a:r>
          </a:p>
          <a:p>
            <a:pPr algn="r"/>
            <a:r>
              <a:rPr lang="ru-RU" sz="1400" dirty="0"/>
              <a:t>Гарольд </a:t>
            </a:r>
            <a:r>
              <a:rPr lang="ru-RU" sz="1400" dirty="0" err="1"/>
              <a:t>Джеффрис</a:t>
            </a:r>
            <a:endParaRPr lang="ru-RU" sz="14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56D8AC6-3B98-4E9D-B455-22A429DEA202}"/>
              </a:ext>
            </a:extLst>
          </p:cNvPr>
          <p:cNvSpPr/>
          <p:nvPr/>
        </p:nvSpPr>
        <p:spPr>
          <a:xfrm>
            <a:off x="695400" y="2554723"/>
            <a:ext cx="7146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Пусть </a:t>
            </a:r>
            <a:r>
              <a:rPr lang="en-US" i="1" dirty="0"/>
              <a:t>X</a:t>
            </a:r>
            <a:r>
              <a:rPr lang="ru-RU" i="1" dirty="0"/>
              <a:t>– </a:t>
            </a:r>
            <a:r>
              <a:rPr lang="ru-RU" dirty="0"/>
              <a:t>вектор входных признаков в модели классификации, а </a:t>
            </a:r>
            <a:r>
              <a:rPr lang="en-US" i="1" dirty="0"/>
              <a:t>Y</a:t>
            </a:r>
            <a:r>
              <a:rPr lang="en-US" dirty="0"/>
              <a:t>- </a:t>
            </a:r>
            <a:r>
              <a:rPr lang="ru-RU" dirty="0"/>
              <a:t>выход модели (метка класса). Тогда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11080693-7564-4A1E-8962-64789A47CE08}"/>
                  </a:ext>
                </a:extLst>
              </p:cNvPr>
              <p:cNvSpPr/>
              <p:nvPr/>
            </p:nvSpPr>
            <p:spPr>
              <a:xfrm>
                <a:off x="778124" y="3337659"/>
                <a:ext cx="7344816" cy="27495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- вероятность что объект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принадлежит классу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(апостериорная вероятность класса); </a:t>
                </a:r>
                <a:endParaRPr lang="en-US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- вероятность встретить объект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среди всех объектов класса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; </a:t>
                </a:r>
                <a:endParaRPr lang="en-US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- безусловная вероятность встретить объект класса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(априорная вероятность класса); </a:t>
                </a:r>
                <a:endParaRPr lang="en-US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- безусловная вероятность встретить объект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(среди всех классов).</a:t>
                </a:r>
              </a:p>
            </p:txBody>
          </p:sp>
        </mc:Choice>
        <mc:Fallback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11080693-7564-4A1E-8962-64789A47CE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124" y="3337659"/>
                <a:ext cx="7344816" cy="2749535"/>
              </a:xfrm>
              <a:prstGeom prst="rect">
                <a:avLst/>
              </a:prstGeom>
              <a:blipFill>
                <a:blip r:embed="rId4"/>
                <a:stretch>
                  <a:fillRect l="-747" t="-1330" b="-26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9085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3552" y="260648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Наивный байесовский классификатор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156D8AC6-3B98-4E9D-B455-22A429DEA202}"/>
                  </a:ext>
                </a:extLst>
              </p:cNvPr>
              <p:cNvSpPr/>
              <p:nvPr/>
            </p:nvSpPr>
            <p:spPr>
              <a:xfrm>
                <a:off x="479376" y="1282512"/>
                <a:ext cx="714679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/>
                  <a:t>Пусть </a:t>
                </a:r>
                <a:r>
                  <a:rPr lang="en-US" i="1" dirty="0"/>
                  <a:t>X</a:t>
                </a:r>
                <a:r>
                  <a:rPr lang="ru-RU" i="1" dirty="0"/>
                  <a:t> </a:t>
                </a:r>
                <a:r>
                  <a:rPr lang="ru-RU" b="1" i="1" dirty="0"/>
                  <a:t>=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,..,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/>
                  <a:t>) – вектор признаков объекта. Тогда  </a:t>
                </a:r>
              </a:p>
            </p:txBody>
          </p:sp>
        </mc:Choice>
        <mc:Fallback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156D8AC6-3B98-4E9D-B455-22A429DEA2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76" y="1282512"/>
                <a:ext cx="7146794" cy="369332"/>
              </a:xfrm>
              <a:prstGeom prst="rect">
                <a:avLst/>
              </a:prstGeom>
              <a:blipFill>
                <a:blip r:embed="rId2"/>
                <a:stretch>
                  <a:fillRect l="-768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36D3DF9D-DF28-422F-8CBD-53083B2529DC}"/>
                  </a:ext>
                </a:extLst>
              </p:cNvPr>
              <p:cNvSpPr/>
              <p:nvPr/>
            </p:nvSpPr>
            <p:spPr>
              <a:xfrm>
                <a:off x="2711624" y="1795222"/>
                <a:ext cx="646683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ru-RU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ru-RU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ru-RU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ru-RU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ru-RU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,..,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e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ru-RU" sz="2000" dirty="0"/>
              </a:p>
            </p:txBody>
          </p:sp>
        </mc:Choice>
        <mc:Fallback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36D3DF9D-DF28-422F-8CBD-53083B2529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624" y="1795222"/>
                <a:ext cx="6466835" cy="400110"/>
              </a:xfrm>
              <a:prstGeom prst="rect">
                <a:avLst/>
              </a:prstGeom>
              <a:blipFill>
                <a:blip r:embed="rId3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EA7F506-543D-43B0-AFD8-5B1C59CBD7AC}"/>
              </a:ext>
            </a:extLst>
          </p:cNvPr>
          <p:cNvSpPr/>
          <p:nvPr/>
        </p:nvSpPr>
        <p:spPr>
          <a:xfrm>
            <a:off x="335360" y="2348880"/>
            <a:ext cx="10225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Основное предположение наивного байесовского классификатора: переменные </a:t>
            </a:r>
            <a:r>
              <a:rPr lang="ru-RU" i="1" dirty="0"/>
              <a:t>X1, . . . , </a:t>
            </a:r>
            <a:r>
              <a:rPr lang="ru-RU" i="1" dirty="0" err="1"/>
              <a:t>Xd</a:t>
            </a:r>
            <a:r>
              <a:rPr lang="ru-RU" i="1" dirty="0"/>
              <a:t> </a:t>
            </a:r>
            <a:r>
              <a:rPr lang="ru-RU" dirty="0"/>
              <a:t>условно независимы при любом заданном Y = y: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650800F8-1C0C-405F-99D7-24597030065C}"/>
                  </a:ext>
                </a:extLst>
              </p:cNvPr>
              <p:cNvSpPr/>
              <p:nvPr/>
            </p:nvSpPr>
            <p:spPr>
              <a:xfrm>
                <a:off x="983432" y="3181722"/>
                <a:ext cx="1088304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,..,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e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2000" dirty="0"/>
                  <a:t>= 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2000" dirty="0"/>
                  <a:t> 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…</m:t>
                    </m:r>
                    <m:r>
                      <m:rPr>
                        <m:nor/>
                      </m:rPr>
                      <a:rPr lang="en-US" sz="2000" dirty="0"/>
                      <m:t>P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e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ru-RU" sz="2000" dirty="0"/>
              </a:p>
            </p:txBody>
          </p:sp>
        </mc:Choice>
        <mc:Fallback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650800F8-1C0C-405F-99D7-2459703006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432" y="3181722"/>
                <a:ext cx="10883044" cy="400110"/>
              </a:xfrm>
              <a:prstGeom prst="rect">
                <a:avLst/>
              </a:prstGeom>
              <a:blipFill>
                <a:blip r:embed="rId4"/>
                <a:stretch>
                  <a:fillRect l="-560" t="-7576" b="-27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D391EBC-716C-42FB-B627-92CB7E167C5A}"/>
              </a:ext>
            </a:extLst>
          </p:cNvPr>
          <p:cNvSpPr/>
          <p:nvPr/>
        </p:nvSpPr>
        <p:spPr>
          <a:xfrm>
            <a:off x="2279178" y="3915266"/>
            <a:ext cx="575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или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CE9BD780-3758-434D-BF47-B4032E608DD7}"/>
                  </a:ext>
                </a:extLst>
              </p:cNvPr>
              <p:cNvSpPr/>
              <p:nvPr/>
            </p:nvSpPr>
            <p:spPr>
              <a:xfrm>
                <a:off x="3473034" y="3617909"/>
                <a:ext cx="4669868" cy="9640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  <m:e>
                          <m:r>
                            <m:rPr>
                              <m:nor/>
                            </m:rPr>
                            <a:rPr lang="en-US" sz="2000" dirty="0"/>
                            <m:t>P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CE9BD780-3758-434D-BF47-B4032E608D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034" y="3617909"/>
                <a:ext cx="4669868" cy="9640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983863FC-C817-4FE3-ABA7-2AC8A00E9706}"/>
                  </a:ext>
                </a:extLst>
              </p:cNvPr>
              <p:cNvSpPr/>
              <p:nvPr/>
            </p:nvSpPr>
            <p:spPr>
              <a:xfrm>
                <a:off x="695400" y="4725144"/>
                <a:ext cx="10225136" cy="959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Цель классификации состоит в том</a:t>
                </a:r>
                <a:r>
                  <a:rPr lang="en-US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,</a:t>
                </a:r>
                <a:r>
                  <a:rPr lang="ru-RU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чтобы понять к какому классу принадлежит объект </a:t>
                </a:r>
                <a:r>
                  <a:rPr lang="ru-RU" i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 Следовательно необходимо найти наиболее вероятный класс объекта </a:t>
                </a:r>
                <a:r>
                  <a:rPr lang="ru-RU" i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, т.е., необходимо из всех классов выбрать тот, который дает максимум вероятности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ru-RU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983863FC-C817-4FE3-ABA7-2AC8A00E97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00" y="4725144"/>
                <a:ext cx="10225136" cy="959943"/>
              </a:xfrm>
              <a:prstGeom prst="rect">
                <a:avLst/>
              </a:prstGeom>
              <a:blipFill>
                <a:blip r:embed="rId6"/>
                <a:stretch>
                  <a:fillRect l="-477" t="-3165" b="-88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4973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3552" y="260648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Наивный байесовский классификатор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8315E9B0-612E-494B-B3A2-202056AF2BBA}"/>
                  </a:ext>
                </a:extLst>
              </p:cNvPr>
              <p:cNvSpPr/>
              <p:nvPr/>
            </p:nvSpPr>
            <p:spPr>
              <a:xfrm>
                <a:off x="1609825" y="1271207"/>
                <a:ext cx="8922571" cy="18126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𝑜𝑝𝑡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arg</m:t>
                            </m:r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lim>
                        </m:limLow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argmax</m:t>
                            </m:r>
                            <m: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   </m:t>
                            </m:r>
                          </m:e>
                          <m:li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lim>
                        </m:limLow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nary>
                          <m:naryPr>
                            <m:chr m:val="∏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2000" dirty="0"/>
                              <m:t>P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</m:e>
                        </m:nary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func>
                  </m:oMath>
                </a14:m>
                <a:r>
                  <a:rPr lang="en-US" sz="2000" dirty="0"/>
                  <a:t> </a:t>
                </a:r>
                <a:endParaRPr lang="ru-RU" sz="20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argmax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  <m:li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lim>
                      </m:limLow>
                      <m:r>
                        <a:rPr lang="ru-RU" sz="200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dirty="0"/>
                                <m:t>P</m:t>
                              </m:r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ru-RU" sz="2000" dirty="0"/>
              </a:p>
              <a:p>
                <a:endParaRPr lang="ru-RU" sz="2000" dirty="0"/>
              </a:p>
            </p:txBody>
          </p:sp>
        </mc:Choice>
        <mc:Fallback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8315E9B0-612E-494B-B3A2-202056AF2B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25" y="1271207"/>
                <a:ext cx="8922571" cy="1812612"/>
              </a:xfrm>
              <a:prstGeom prst="rect">
                <a:avLst/>
              </a:prstGeom>
              <a:blipFill>
                <a:blip r:embed="rId2"/>
                <a:stretch>
                  <a:fillRect t="-259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181949B6-14AB-4218-AB94-8ABF4CECF0F4}"/>
                  </a:ext>
                </a:extLst>
              </p:cNvPr>
              <p:cNvSpPr/>
              <p:nvPr/>
            </p:nvSpPr>
            <p:spPr>
              <a:xfrm>
                <a:off x="706127" y="2723231"/>
                <a:ext cx="10779746" cy="10892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/>
                  <a:t>Для каждого класса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ru-RU" dirty="0"/>
                  <a:t> вычисляется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ru-RU" dirty="0"/>
                  <a:t>и в качестве предсказания модели выбирается </a:t>
                </a:r>
              </a:p>
              <a:p>
                <a:r>
                  <a:rPr lang="ru-RU" dirty="0"/>
                  <a:t>класс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𝑜𝑝𝑡</m:t>
                        </m:r>
                      </m:sub>
                    </m:sSub>
                  </m:oMath>
                </a14:m>
                <a:r>
                  <a:rPr lang="ru-RU" dirty="0"/>
                  <a:t>,  имеющий максимальную вероятность (принцип максимального правдоподобия).</a:t>
                </a:r>
              </a:p>
              <a:p>
                <a:endParaRPr lang="ru-RU" sz="800" dirty="0"/>
              </a:p>
              <a:p>
                <a:r>
                  <a:rPr lang="ru-RU" dirty="0"/>
                  <a:t>Вероятность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не зависит от у, поэтому не влияет на выбор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𝑜𝑝𝑡</m:t>
                        </m:r>
                      </m:sub>
                    </m:sSub>
                  </m:oMath>
                </a14:m>
                <a:r>
                  <a:rPr lang="ru-RU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endParaRPr lang="ru-RU" dirty="0"/>
              </a:p>
            </p:txBody>
          </p:sp>
        </mc:Choice>
        <mc:Fallback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181949B6-14AB-4218-AB94-8ABF4CECF0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127" y="2723231"/>
                <a:ext cx="10779746" cy="1089273"/>
              </a:xfrm>
              <a:prstGeom prst="rect">
                <a:avLst/>
              </a:prstGeom>
              <a:blipFill>
                <a:blip r:embed="rId3"/>
                <a:stretch>
                  <a:fillRect l="-509" t="-3371" b="-6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BB190B9-C8F0-4E7B-9CFD-A8518F7243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384" y="3907794"/>
            <a:ext cx="7425456" cy="265486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A73A8083-05BB-4C3C-B9E2-7C458CE429C5}"/>
                  </a:ext>
                </a:extLst>
              </p:cNvPr>
              <p:cNvSpPr/>
              <p:nvPr/>
            </p:nvSpPr>
            <p:spPr>
              <a:xfrm>
                <a:off x="8112224" y="4244558"/>
                <a:ext cx="3888432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/>
                  <a:t>Пример</a:t>
                </a:r>
                <a:r>
                  <a:rPr lang="en-US" dirty="0"/>
                  <a:t>: </a:t>
                </a:r>
                <a:r>
                  <a:rPr lang="ru-RU" dirty="0"/>
                  <a:t>рассмотрим два класса, </a:t>
                </a:r>
              </a:p>
              <a:p>
                <a:r>
                  <a:rPr lang="ru-RU" dirty="0"/>
                  <a:t>характеризующихся единственным признаком Х. </a:t>
                </a:r>
              </a:p>
              <a:p>
                <a:r>
                  <a:rPr lang="ru-RU" dirty="0"/>
                  <a:t>При значении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/>
                  <a:t>более вероятен класс 0, если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/>
                  <a:t>более вероятен класс </a:t>
                </a:r>
                <a:r>
                  <a:rPr lang="en-US" dirty="0"/>
                  <a:t>1</a:t>
                </a:r>
                <a:endParaRPr lang="ru-RU" dirty="0"/>
              </a:p>
            </p:txBody>
          </p:sp>
        </mc:Choice>
        <mc:Fallback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A73A8083-05BB-4C3C-B9E2-7C458CE429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2224" y="4244558"/>
                <a:ext cx="3888432" cy="1754326"/>
              </a:xfrm>
              <a:prstGeom prst="rect">
                <a:avLst/>
              </a:prstGeom>
              <a:blipFill>
                <a:blip r:embed="rId5"/>
                <a:stretch>
                  <a:fillRect l="-1411" t="-1736" b="-45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5255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075" y="340422"/>
            <a:ext cx="10297144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Оценка априорных вероятностей классов, если признаки категориальные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82F1E963-38F3-4CC2-ACD0-47E4D3F3D5BB}"/>
                  </a:ext>
                </a:extLst>
              </p:cNvPr>
              <p:cNvSpPr/>
              <p:nvPr/>
            </p:nvSpPr>
            <p:spPr>
              <a:xfrm>
                <a:off x="3791744" y="1988840"/>
                <a:ext cx="4328493" cy="7947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dirty="0" smtClean="0"/>
                        <m:t>P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82F1E963-38F3-4CC2-ACD0-47E4D3F3D5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744" y="1988840"/>
                <a:ext cx="4328493" cy="7947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623A8A23-0E84-4D39-956D-4AB12E32A593}"/>
                  </a:ext>
                </a:extLst>
              </p:cNvPr>
              <p:cNvSpPr/>
              <p:nvPr/>
            </p:nvSpPr>
            <p:spPr>
              <a:xfrm>
                <a:off x="699406" y="3284984"/>
                <a:ext cx="10657184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/>
                  <a:t>Здесь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ru-RU" dirty="0"/>
                  <a:t> - общее количество элементов с заданным значением признака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/>
                  <a:t> в классе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ru-RU" dirty="0"/>
                  <a:t> . </a:t>
                </a:r>
              </a:p>
              <a:p>
                <a:r>
                  <a:rPr lang="ru-RU" dirty="0"/>
                  <a:t>Единица добавляется для </a:t>
                </a:r>
                <a:r>
                  <a:rPr lang="ru-RU" dirty="0" err="1"/>
                  <a:t>избежания</a:t>
                </a:r>
                <a:r>
                  <a:rPr lang="ru-RU" dirty="0"/>
                  <a:t> нулевых значений вероятности </a:t>
                </a:r>
              </a:p>
            </p:txBody>
          </p:sp>
        </mc:Choice>
        <mc:Fallback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623A8A23-0E84-4D39-956D-4AB12E32A5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406" y="3284984"/>
                <a:ext cx="10657184" cy="646331"/>
              </a:xfrm>
              <a:prstGeom prst="rect">
                <a:avLst/>
              </a:prstGeom>
              <a:blipFill>
                <a:blip r:embed="rId3"/>
                <a:stretch>
                  <a:fillRect l="-515" t="-5660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E3D1CF8F-40F7-47BC-B8E5-859840521809}"/>
                  </a:ext>
                </a:extLst>
              </p:cNvPr>
              <p:cNvSpPr/>
              <p:nvPr/>
            </p:nvSpPr>
            <p:spPr>
              <a:xfrm>
                <a:off x="735410" y="4077072"/>
                <a:ext cx="10441160" cy="17279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/>
                  <a:t>Вероятность класса P(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y</m:t>
                    </m:r>
                  </m:oMath>
                </a14:m>
                <a:r>
                  <a:rPr lang="ru-RU" dirty="0"/>
                  <a:t>) оценивается по обучающей выборке как:</a:t>
                </a:r>
                <a:endParaRPr lang="en-US" dirty="0"/>
              </a:p>
              <a:p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/>
                        <m:t>P</m:t>
                      </m:r>
                      <m:r>
                        <m:rPr>
                          <m:nor/>
                        </m:rPr>
                        <a:rPr lang="en-US" b="0" i="0" dirty="0" smtClean="0"/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ru-RU" dirty="0"/>
                  <a:t>где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/>
                  <a:t> – количество объектов, принадлежащих классу </a:t>
                </a:r>
                <a:r>
                  <a:rPr lang="en-US" i="1" dirty="0"/>
                  <a:t>y</a:t>
                </a:r>
                <a:r>
                  <a:rPr lang="ru-RU" dirty="0"/>
                  <a:t>, </a:t>
                </a:r>
                <a:r>
                  <a:rPr lang="en-US" dirty="0"/>
                  <a:t>n</a:t>
                </a:r>
                <a:r>
                  <a:rPr lang="ru-RU" dirty="0"/>
                  <a:t> – общее количество объектов в обучающей выборке.</a:t>
                </a:r>
              </a:p>
            </p:txBody>
          </p:sp>
        </mc:Choice>
        <mc:Fallback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E3D1CF8F-40F7-47BC-B8E5-859840521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410" y="4077072"/>
                <a:ext cx="10441160" cy="1727909"/>
              </a:xfrm>
              <a:prstGeom prst="rect">
                <a:avLst/>
              </a:prstGeom>
              <a:blipFill>
                <a:blip r:embed="rId4"/>
                <a:stretch>
                  <a:fillRect l="-526" t="-2120" b="-4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2708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075" y="340422"/>
            <a:ext cx="10297144" cy="9906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Пример классификации спама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2F1E963-38F3-4CC2-ACD0-47E4D3F3D5BB}"/>
              </a:ext>
            </a:extLst>
          </p:cNvPr>
          <p:cNvSpPr/>
          <p:nvPr/>
        </p:nvSpPr>
        <p:spPr>
          <a:xfrm>
            <a:off x="839416" y="1304623"/>
            <a:ext cx="9795759" cy="21852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/>
              <a:t>Пусть есть три письма для которых известны их классы (C - спам и Н - не спам):</a:t>
            </a:r>
            <a:endParaRPr lang="en-US" sz="2000" dirty="0"/>
          </a:p>
          <a:p>
            <a:r>
              <a:rPr lang="ru-RU" sz="800" dirty="0"/>
              <a:t> </a:t>
            </a:r>
            <a:endParaRPr lang="en-US" sz="800" dirty="0"/>
          </a:p>
          <a:p>
            <a:r>
              <a:rPr lang="ru-RU" sz="2000" dirty="0"/>
              <a:t>[С] </a:t>
            </a:r>
            <a:r>
              <a:rPr lang="en-US" sz="2000" dirty="0"/>
              <a:t>“</a:t>
            </a:r>
            <a:r>
              <a:rPr lang="ru-RU" sz="2000" dirty="0"/>
              <a:t>предоставляю услуги бухгалтера</a:t>
            </a:r>
            <a:r>
              <a:rPr lang="en-US" sz="2000" dirty="0"/>
              <a:t>”</a:t>
            </a:r>
            <a:r>
              <a:rPr lang="ru-RU" sz="2000" dirty="0"/>
              <a:t>; </a:t>
            </a:r>
            <a:endParaRPr lang="en-US" sz="2000" dirty="0"/>
          </a:p>
          <a:p>
            <a:r>
              <a:rPr lang="ru-RU" sz="2000" dirty="0"/>
              <a:t>[С] </a:t>
            </a:r>
            <a:r>
              <a:rPr lang="en-US" sz="2000" dirty="0"/>
              <a:t>“</a:t>
            </a:r>
            <a:r>
              <a:rPr lang="ru-RU" sz="2000" dirty="0"/>
              <a:t>спешите купить </a:t>
            </a:r>
            <a:r>
              <a:rPr lang="ru-RU" sz="2000" dirty="0" err="1"/>
              <a:t>iPhone</a:t>
            </a:r>
            <a:r>
              <a:rPr lang="en-US" sz="2000" dirty="0"/>
              <a:t>”</a:t>
            </a:r>
            <a:r>
              <a:rPr lang="ru-RU" sz="2000" dirty="0"/>
              <a:t>; </a:t>
            </a:r>
            <a:endParaRPr lang="en-US" sz="2000" dirty="0"/>
          </a:p>
          <a:p>
            <a:r>
              <a:rPr lang="ru-RU" sz="2000" dirty="0"/>
              <a:t>[Н] </a:t>
            </a:r>
            <a:r>
              <a:rPr lang="en-US" sz="2000" dirty="0"/>
              <a:t>“</a:t>
            </a:r>
            <a:r>
              <a:rPr lang="ru-RU" sz="2000" dirty="0"/>
              <a:t>надо купить молоко</a:t>
            </a:r>
            <a:r>
              <a:rPr lang="en-US" sz="2000" dirty="0"/>
              <a:t>”</a:t>
            </a:r>
            <a:r>
              <a:rPr lang="ru-RU" sz="2000" dirty="0"/>
              <a:t>. </a:t>
            </a:r>
            <a:endParaRPr lang="en-US" sz="2000" dirty="0"/>
          </a:p>
          <a:p>
            <a:endParaRPr lang="en-US" sz="800" dirty="0"/>
          </a:p>
          <a:p>
            <a:r>
              <a:rPr lang="ru-RU" sz="2000" dirty="0"/>
              <a:t>Модель классификатора будет выглядеть следующим образом:</a:t>
            </a:r>
          </a:p>
          <a:p>
            <a:r>
              <a:rPr lang="en-US" sz="2000" dirty="0"/>
              <a:t>P(y = C)</a:t>
            </a:r>
            <a:r>
              <a:rPr lang="ru-RU" sz="2000" dirty="0"/>
              <a:t>=2</a:t>
            </a:r>
            <a:r>
              <a:rPr lang="en-US" sz="2000" dirty="0"/>
              <a:t>/3, P(y = </a:t>
            </a:r>
            <a:r>
              <a:rPr lang="ru-RU" sz="2000" dirty="0"/>
              <a:t>Н</a:t>
            </a:r>
            <a:r>
              <a:rPr lang="en-US" sz="2000" dirty="0"/>
              <a:t>)</a:t>
            </a:r>
            <a:r>
              <a:rPr lang="ru-RU" sz="2000" dirty="0"/>
              <a:t>=1</a:t>
            </a:r>
            <a:r>
              <a:rPr lang="en-US" sz="2000" dirty="0"/>
              <a:t>/3</a:t>
            </a:r>
            <a:endParaRPr lang="ru-RU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Таблица 3">
                <a:extLst>
                  <a:ext uri="{FF2B5EF4-FFF2-40B4-BE49-F238E27FC236}">
                    <a16:creationId xmlns:a16="http://schemas.microsoft.com/office/drawing/2014/main" id="{4D7786D9-8040-4CAD-80D1-DC9E3A3E888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40895685"/>
                  </p:ext>
                </p:extLst>
              </p:nvPr>
            </p:nvGraphicFramePr>
            <p:xfrm>
              <a:off x="3431704" y="3643716"/>
              <a:ext cx="5904655" cy="287386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14656">
                      <a:extLst>
                        <a:ext uri="{9D8B030D-6E8A-4147-A177-3AD203B41FA5}">
                          <a16:colId xmlns:a16="http://schemas.microsoft.com/office/drawing/2014/main" val="1516452845"/>
                        </a:ext>
                      </a:extLst>
                    </a:gridCol>
                    <a:gridCol w="553562">
                      <a:extLst>
                        <a:ext uri="{9D8B030D-6E8A-4147-A177-3AD203B41FA5}">
                          <a16:colId xmlns:a16="http://schemas.microsoft.com/office/drawing/2014/main" val="3453982098"/>
                        </a:ext>
                      </a:extLst>
                    </a:gridCol>
                    <a:gridCol w="492055">
                      <a:extLst>
                        <a:ext uri="{9D8B030D-6E8A-4147-A177-3AD203B41FA5}">
                          <a16:colId xmlns:a16="http://schemas.microsoft.com/office/drawing/2014/main" val="146556711"/>
                        </a:ext>
                      </a:extLst>
                    </a:gridCol>
                    <a:gridCol w="1722191">
                      <a:extLst>
                        <a:ext uri="{9D8B030D-6E8A-4147-A177-3AD203B41FA5}">
                          <a16:colId xmlns:a16="http://schemas.microsoft.com/office/drawing/2014/main" val="535849290"/>
                        </a:ext>
                      </a:extLst>
                    </a:gridCol>
                    <a:gridCol w="1722191">
                      <a:extLst>
                        <a:ext uri="{9D8B030D-6E8A-4147-A177-3AD203B41FA5}">
                          <a16:colId xmlns:a16="http://schemas.microsoft.com/office/drawing/2014/main" val="841746626"/>
                        </a:ext>
                      </a:extLst>
                    </a:gridCol>
                  </a:tblGrid>
                  <a:tr h="319318">
                    <a:tc>
                      <a:txBody>
                        <a:bodyPr/>
                        <a:lstStyle/>
                        <a:p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С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Н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1400" dirty="0" smtClean="0"/>
                                  <m:t>P</m:t>
                                </m:r>
                                <m:d>
                                  <m:d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1400" b="0" i="1" smtClean="0">
                                        <a:latin typeface="Cambria Math" panose="02040503050406030204" pitchFamily="18" charset="0"/>
                                      </a:rPr>
                                      <m:t>Х</m:t>
                                    </m:r>
                                  </m:e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=С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1400" dirty="0" smtClean="0"/>
                                  <m:t>P</m:t>
                                </m:r>
                                <m:d>
                                  <m:d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=Н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7068843"/>
                      </a:ext>
                    </a:extLst>
                  </a:tr>
                  <a:tr h="319318"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предоставляю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(1+1)</a:t>
                          </a:r>
                          <a:r>
                            <a:rPr lang="en-US" sz="1400" dirty="0"/>
                            <a:t>/(6+8)=1/7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</a:t>
                          </a:r>
                          <a:r>
                            <a:rPr lang="en-US" sz="1400" dirty="0"/>
                            <a:t>0</a:t>
                          </a:r>
                          <a:r>
                            <a:rPr lang="ru-RU" sz="1400" dirty="0"/>
                            <a:t>+1)</a:t>
                          </a:r>
                          <a:r>
                            <a:rPr lang="en-US" sz="1400" dirty="0"/>
                            <a:t>/(3+8)=1/11</a:t>
                          </a:r>
                          <a:endParaRPr lang="ru-RU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42989011"/>
                      </a:ext>
                    </a:extLst>
                  </a:tr>
                  <a:tr h="319318"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услуги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(1+1)</a:t>
                          </a:r>
                          <a:r>
                            <a:rPr lang="en-US" sz="1400" dirty="0"/>
                            <a:t>/(6+8)=1/7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</a:t>
                          </a:r>
                          <a:r>
                            <a:rPr lang="en-US" sz="1400" dirty="0"/>
                            <a:t>0</a:t>
                          </a:r>
                          <a:r>
                            <a:rPr lang="ru-RU" sz="1400" dirty="0"/>
                            <a:t>+1)</a:t>
                          </a:r>
                          <a:r>
                            <a:rPr lang="en-US" sz="1400" dirty="0"/>
                            <a:t>/(3+8)=1/11</a:t>
                          </a:r>
                          <a:endParaRPr lang="ru-RU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80326984"/>
                      </a:ext>
                    </a:extLst>
                  </a:tr>
                  <a:tr h="319318"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бухгалтера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(1+1)</a:t>
                          </a:r>
                          <a:r>
                            <a:rPr lang="en-US" sz="1400" dirty="0"/>
                            <a:t>/(6+8)=1/7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</a:t>
                          </a:r>
                          <a:r>
                            <a:rPr lang="en-US" sz="1400" dirty="0"/>
                            <a:t>0</a:t>
                          </a:r>
                          <a:r>
                            <a:rPr lang="ru-RU" sz="1400" dirty="0"/>
                            <a:t>+1)</a:t>
                          </a:r>
                          <a:r>
                            <a:rPr lang="en-US" sz="1400" dirty="0"/>
                            <a:t>/(3+8)=1/11</a:t>
                          </a:r>
                          <a:endParaRPr lang="ru-RU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50856156"/>
                      </a:ext>
                    </a:extLst>
                  </a:tr>
                  <a:tr h="319318"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спешите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(1+1)</a:t>
                          </a:r>
                          <a:r>
                            <a:rPr lang="en-US" sz="1400" dirty="0"/>
                            <a:t>/(6+8)=1/7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</a:t>
                          </a:r>
                          <a:r>
                            <a:rPr lang="en-US" sz="1400" dirty="0"/>
                            <a:t>0</a:t>
                          </a:r>
                          <a:r>
                            <a:rPr lang="ru-RU" sz="1400" dirty="0"/>
                            <a:t>+1)</a:t>
                          </a:r>
                          <a:r>
                            <a:rPr lang="en-US" sz="1400" dirty="0"/>
                            <a:t>/(3+8)=1/11</a:t>
                          </a:r>
                          <a:endParaRPr lang="ru-RU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49467460"/>
                      </a:ext>
                    </a:extLst>
                  </a:tr>
                  <a:tr h="319318"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купить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(1+1)</a:t>
                          </a:r>
                          <a:r>
                            <a:rPr lang="en-US" sz="1400" dirty="0"/>
                            <a:t>/(6+8)=1/7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</a:t>
                          </a:r>
                          <a:r>
                            <a:rPr lang="en-US" sz="1400" dirty="0"/>
                            <a:t>1</a:t>
                          </a:r>
                          <a:r>
                            <a:rPr lang="ru-RU" sz="1400" dirty="0"/>
                            <a:t>+1)</a:t>
                          </a:r>
                          <a:r>
                            <a:rPr lang="en-US" sz="1400" dirty="0"/>
                            <a:t>/(3+8)=2/11</a:t>
                          </a:r>
                          <a:endParaRPr lang="ru-RU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50005106"/>
                      </a:ext>
                    </a:extLst>
                  </a:tr>
                  <a:tr h="319318">
                    <a:tc>
                      <a:txBody>
                        <a:bodyPr/>
                        <a:lstStyle/>
                        <a:p>
                          <a:r>
                            <a:rPr lang="ru-RU" sz="1400" dirty="0" err="1"/>
                            <a:t>iPhone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(1+1)</a:t>
                          </a:r>
                          <a:r>
                            <a:rPr lang="en-US" sz="1400" dirty="0"/>
                            <a:t>/(6+8)=1/7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</a:t>
                          </a:r>
                          <a:r>
                            <a:rPr lang="en-US" sz="1400" dirty="0"/>
                            <a:t>0</a:t>
                          </a:r>
                          <a:r>
                            <a:rPr lang="ru-RU" sz="1400" dirty="0"/>
                            <a:t>+1)</a:t>
                          </a:r>
                          <a:r>
                            <a:rPr lang="en-US" sz="1400" dirty="0"/>
                            <a:t>/(3+8)=1/11</a:t>
                          </a:r>
                          <a:endParaRPr lang="ru-RU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5058517"/>
                      </a:ext>
                    </a:extLst>
                  </a:tr>
                  <a:tr h="319318"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надо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</a:t>
                          </a:r>
                          <a:r>
                            <a:rPr lang="en-US" sz="1400" dirty="0"/>
                            <a:t>0</a:t>
                          </a:r>
                          <a:r>
                            <a:rPr lang="ru-RU" sz="1400" dirty="0"/>
                            <a:t>+1)</a:t>
                          </a:r>
                          <a:r>
                            <a:rPr lang="en-US" sz="1400" dirty="0"/>
                            <a:t>/(6+8)=1/14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</a:t>
                          </a:r>
                          <a:r>
                            <a:rPr lang="en-US" sz="1400" dirty="0"/>
                            <a:t>1</a:t>
                          </a:r>
                          <a:r>
                            <a:rPr lang="ru-RU" sz="1400" dirty="0"/>
                            <a:t>+1)</a:t>
                          </a:r>
                          <a:r>
                            <a:rPr lang="en-US" sz="1400" dirty="0"/>
                            <a:t>/(3+8)=2/11</a:t>
                          </a:r>
                          <a:endParaRPr lang="ru-RU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38728347"/>
                      </a:ext>
                    </a:extLst>
                  </a:tr>
                  <a:tr h="319318"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молоко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</a:t>
                          </a:r>
                          <a:r>
                            <a:rPr lang="en-US" sz="1400" dirty="0"/>
                            <a:t>0</a:t>
                          </a:r>
                          <a:r>
                            <a:rPr lang="ru-RU" sz="1400" dirty="0"/>
                            <a:t>+1)</a:t>
                          </a:r>
                          <a:r>
                            <a:rPr lang="en-US" sz="1400" dirty="0"/>
                            <a:t>/(6+8)=1/14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</a:t>
                          </a:r>
                          <a:r>
                            <a:rPr lang="en-US" sz="1400" dirty="0"/>
                            <a:t>1</a:t>
                          </a:r>
                          <a:r>
                            <a:rPr lang="ru-RU" sz="1400" dirty="0"/>
                            <a:t>+1)</a:t>
                          </a:r>
                          <a:r>
                            <a:rPr lang="en-US" sz="1400" dirty="0"/>
                            <a:t>/(3+8)=2/11</a:t>
                          </a:r>
                          <a:endParaRPr lang="ru-RU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48576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Таблица 3">
                <a:extLst>
                  <a:ext uri="{FF2B5EF4-FFF2-40B4-BE49-F238E27FC236}">
                    <a16:creationId xmlns:a16="http://schemas.microsoft.com/office/drawing/2014/main" id="{4D7786D9-8040-4CAD-80D1-DC9E3A3E888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40895685"/>
                  </p:ext>
                </p:extLst>
              </p:nvPr>
            </p:nvGraphicFramePr>
            <p:xfrm>
              <a:off x="3431704" y="3643716"/>
              <a:ext cx="5904655" cy="287386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14656">
                      <a:extLst>
                        <a:ext uri="{9D8B030D-6E8A-4147-A177-3AD203B41FA5}">
                          <a16:colId xmlns:a16="http://schemas.microsoft.com/office/drawing/2014/main" val="1516452845"/>
                        </a:ext>
                      </a:extLst>
                    </a:gridCol>
                    <a:gridCol w="553562">
                      <a:extLst>
                        <a:ext uri="{9D8B030D-6E8A-4147-A177-3AD203B41FA5}">
                          <a16:colId xmlns:a16="http://schemas.microsoft.com/office/drawing/2014/main" val="3453982098"/>
                        </a:ext>
                      </a:extLst>
                    </a:gridCol>
                    <a:gridCol w="492055">
                      <a:extLst>
                        <a:ext uri="{9D8B030D-6E8A-4147-A177-3AD203B41FA5}">
                          <a16:colId xmlns:a16="http://schemas.microsoft.com/office/drawing/2014/main" val="146556711"/>
                        </a:ext>
                      </a:extLst>
                    </a:gridCol>
                    <a:gridCol w="1722191">
                      <a:extLst>
                        <a:ext uri="{9D8B030D-6E8A-4147-A177-3AD203B41FA5}">
                          <a16:colId xmlns:a16="http://schemas.microsoft.com/office/drawing/2014/main" val="535849290"/>
                        </a:ext>
                      </a:extLst>
                    </a:gridCol>
                    <a:gridCol w="1722191">
                      <a:extLst>
                        <a:ext uri="{9D8B030D-6E8A-4147-A177-3AD203B41FA5}">
                          <a16:colId xmlns:a16="http://schemas.microsoft.com/office/drawing/2014/main" val="841746626"/>
                        </a:ext>
                      </a:extLst>
                    </a:gridCol>
                  </a:tblGrid>
                  <a:tr h="319318">
                    <a:tc>
                      <a:txBody>
                        <a:bodyPr/>
                        <a:lstStyle/>
                        <a:p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С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Н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43110" t="-1887" r="-100707" b="-8056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243110" t="-1887" r="-707" b="-80566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7068843"/>
                      </a:ext>
                    </a:extLst>
                  </a:tr>
                  <a:tr h="319318"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предоставляю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(1+1)</a:t>
                          </a:r>
                          <a:r>
                            <a:rPr lang="en-US" sz="1400" dirty="0"/>
                            <a:t>/(6+8)=1/7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</a:t>
                          </a:r>
                          <a:r>
                            <a:rPr lang="en-US" sz="1400" dirty="0"/>
                            <a:t>0</a:t>
                          </a:r>
                          <a:r>
                            <a:rPr lang="ru-RU" sz="1400" dirty="0"/>
                            <a:t>+1)</a:t>
                          </a:r>
                          <a:r>
                            <a:rPr lang="en-US" sz="1400" dirty="0"/>
                            <a:t>/(3+8)=1/11</a:t>
                          </a:r>
                          <a:endParaRPr lang="ru-RU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42989011"/>
                      </a:ext>
                    </a:extLst>
                  </a:tr>
                  <a:tr h="319318"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услуги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(1+1)</a:t>
                          </a:r>
                          <a:r>
                            <a:rPr lang="en-US" sz="1400" dirty="0"/>
                            <a:t>/(6+8)=1/7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</a:t>
                          </a:r>
                          <a:r>
                            <a:rPr lang="en-US" sz="1400" dirty="0"/>
                            <a:t>0</a:t>
                          </a:r>
                          <a:r>
                            <a:rPr lang="ru-RU" sz="1400" dirty="0"/>
                            <a:t>+1)</a:t>
                          </a:r>
                          <a:r>
                            <a:rPr lang="en-US" sz="1400" dirty="0"/>
                            <a:t>/(3+8)=1/11</a:t>
                          </a:r>
                          <a:endParaRPr lang="ru-RU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80326984"/>
                      </a:ext>
                    </a:extLst>
                  </a:tr>
                  <a:tr h="319318"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бухгалтера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(1+1)</a:t>
                          </a:r>
                          <a:r>
                            <a:rPr lang="en-US" sz="1400" dirty="0"/>
                            <a:t>/(6+8)=1/7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</a:t>
                          </a:r>
                          <a:r>
                            <a:rPr lang="en-US" sz="1400" dirty="0"/>
                            <a:t>0</a:t>
                          </a:r>
                          <a:r>
                            <a:rPr lang="ru-RU" sz="1400" dirty="0"/>
                            <a:t>+1)</a:t>
                          </a:r>
                          <a:r>
                            <a:rPr lang="en-US" sz="1400" dirty="0"/>
                            <a:t>/(3+8)=1/11</a:t>
                          </a:r>
                          <a:endParaRPr lang="ru-RU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50856156"/>
                      </a:ext>
                    </a:extLst>
                  </a:tr>
                  <a:tr h="319318"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спешите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(1+1)</a:t>
                          </a:r>
                          <a:r>
                            <a:rPr lang="en-US" sz="1400" dirty="0"/>
                            <a:t>/(6+8)=1/7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</a:t>
                          </a:r>
                          <a:r>
                            <a:rPr lang="en-US" sz="1400" dirty="0"/>
                            <a:t>0</a:t>
                          </a:r>
                          <a:r>
                            <a:rPr lang="ru-RU" sz="1400" dirty="0"/>
                            <a:t>+1)</a:t>
                          </a:r>
                          <a:r>
                            <a:rPr lang="en-US" sz="1400" dirty="0"/>
                            <a:t>/(3+8)=1/11</a:t>
                          </a:r>
                          <a:endParaRPr lang="ru-RU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49467460"/>
                      </a:ext>
                    </a:extLst>
                  </a:tr>
                  <a:tr h="319318"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купить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(1+1)</a:t>
                          </a:r>
                          <a:r>
                            <a:rPr lang="en-US" sz="1400" dirty="0"/>
                            <a:t>/(6+8)=1/7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</a:t>
                          </a:r>
                          <a:r>
                            <a:rPr lang="en-US" sz="1400" dirty="0"/>
                            <a:t>1</a:t>
                          </a:r>
                          <a:r>
                            <a:rPr lang="ru-RU" sz="1400" dirty="0"/>
                            <a:t>+1)</a:t>
                          </a:r>
                          <a:r>
                            <a:rPr lang="en-US" sz="1400" dirty="0"/>
                            <a:t>/(3+8)=2/11</a:t>
                          </a:r>
                          <a:endParaRPr lang="ru-RU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50005106"/>
                      </a:ext>
                    </a:extLst>
                  </a:tr>
                  <a:tr h="319318">
                    <a:tc>
                      <a:txBody>
                        <a:bodyPr/>
                        <a:lstStyle/>
                        <a:p>
                          <a:r>
                            <a:rPr lang="ru-RU" sz="1400" dirty="0" err="1"/>
                            <a:t>iPhone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(1+1)</a:t>
                          </a:r>
                          <a:r>
                            <a:rPr lang="en-US" sz="1400" dirty="0"/>
                            <a:t>/(6+8)=1/7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</a:t>
                          </a:r>
                          <a:r>
                            <a:rPr lang="en-US" sz="1400" dirty="0"/>
                            <a:t>0</a:t>
                          </a:r>
                          <a:r>
                            <a:rPr lang="ru-RU" sz="1400" dirty="0"/>
                            <a:t>+1)</a:t>
                          </a:r>
                          <a:r>
                            <a:rPr lang="en-US" sz="1400" dirty="0"/>
                            <a:t>/(3+8)=1/11</a:t>
                          </a:r>
                          <a:endParaRPr lang="ru-RU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5058517"/>
                      </a:ext>
                    </a:extLst>
                  </a:tr>
                  <a:tr h="319318"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надо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</a:t>
                          </a:r>
                          <a:r>
                            <a:rPr lang="en-US" sz="1400" dirty="0"/>
                            <a:t>0</a:t>
                          </a:r>
                          <a:r>
                            <a:rPr lang="ru-RU" sz="1400" dirty="0"/>
                            <a:t>+1)</a:t>
                          </a:r>
                          <a:r>
                            <a:rPr lang="en-US" sz="1400" dirty="0"/>
                            <a:t>/(6+8)=1/14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</a:t>
                          </a:r>
                          <a:r>
                            <a:rPr lang="en-US" sz="1400" dirty="0"/>
                            <a:t>1</a:t>
                          </a:r>
                          <a:r>
                            <a:rPr lang="ru-RU" sz="1400" dirty="0"/>
                            <a:t>+1)</a:t>
                          </a:r>
                          <a:r>
                            <a:rPr lang="en-US" sz="1400" dirty="0"/>
                            <a:t>/(3+8)=2/11</a:t>
                          </a:r>
                          <a:endParaRPr lang="ru-RU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38728347"/>
                      </a:ext>
                    </a:extLst>
                  </a:tr>
                  <a:tr h="319318"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молоко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</a:t>
                          </a:r>
                          <a:r>
                            <a:rPr lang="en-US" sz="1400" dirty="0"/>
                            <a:t>0</a:t>
                          </a:r>
                          <a:r>
                            <a:rPr lang="ru-RU" sz="1400" dirty="0"/>
                            <a:t>+1)</a:t>
                          </a:r>
                          <a:r>
                            <a:rPr lang="en-US" sz="1400" dirty="0"/>
                            <a:t>/(6+8)=1/14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/>
                            <a:t>(</a:t>
                          </a:r>
                          <a:r>
                            <a:rPr lang="en-US" sz="1400" dirty="0"/>
                            <a:t>1</a:t>
                          </a:r>
                          <a:r>
                            <a:rPr lang="ru-RU" sz="1400" dirty="0"/>
                            <a:t>+1)</a:t>
                          </a:r>
                          <a:r>
                            <a:rPr lang="en-US" sz="1400" dirty="0"/>
                            <a:t>/(3+8)=2/11</a:t>
                          </a:r>
                          <a:endParaRPr lang="ru-RU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48576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49772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075" y="340422"/>
            <a:ext cx="10297144" cy="9906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Пример классификации спама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2F1E963-38F3-4CC2-ACD0-47E4D3F3D5BB}"/>
              </a:ext>
            </a:extLst>
          </p:cNvPr>
          <p:cNvSpPr/>
          <p:nvPr/>
        </p:nvSpPr>
        <p:spPr>
          <a:xfrm>
            <a:off x="3287688" y="1339095"/>
            <a:ext cx="4851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“</a:t>
            </a:r>
            <a:r>
              <a:rPr lang="ru-RU" sz="2000" dirty="0"/>
              <a:t>Надо купить ноутбук</a:t>
            </a:r>
            <a:r>
              <a:rPr lang="en-US" sz="2000" dirty="0"/>
              <a:t>”</a:t>
            </a:r>
            <a:r>
              <a:rPr lang="ru-RU" sz="2000" dirty="0"/>
              <a:t> – спам или нет</a:t>
            </a:r>
            <a:r>
              <a:rPr lang="en-US" sz="2000" dirty="0"/>
              <a:t>?</a:t>
            </a:r>
            <a:r>
              <a:rPr lang="ru-RU" sz="2000" dirty="0"/>
              <a:t> </a:t>
            </a:r>
            <a:endParaRPr lang="en-US" sz="2000" dirty="0"/>
          </a:p>
          <a:p>
            <a:endParaRPr lang="en-US" sz="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E7694F50-B738-4C94-BD98-18CCD0926EAC}"/>
                  </a:ext>
                </a:extLst>
              </p:cNvPr>
              <p:cNvSpPr/>
              <p:nvPr/>
            </p:nvSpPr>
            <p:spPr>
              <a:xfrm>
                <a:off x="1199456" y="1862315"/>
                <a:ext cx="6900928" cy="19025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/>
                  <a:t>Найдем вероятности классов спам и не спам</a:t>
                </a:r>
                <a:r>
                  <a:rPr lang="en-US" dirty="0"/>
                  <a:t>:</a:t>
                </a:r>
                <a:r>
                  <a:rPr lang="ru-RU" dirty="0"/>
                  <a:t> </a:t>
                </a:r>
              </a:p>
              <a:p>
                <a:endParaRPr lang="ru-RU" sz="800" i="1" dirty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=С</m:t>
                          </m:r>
                        </m:e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nor/>
                            </m:rPr>
                            <a:rPr lang="en-US" dirty="0"/>
                            <m:t>“</m:t>
                          </m:r>
                          <m:r>
                            <m:rPr>
                              <m:nor/>
                            </m:rPr>
                            <a:rPr lang="ru-RU" dirty="0"/>
                            <m:t>Надо купить ноутбук</m:t>
                          </m:r>
                          <m:r>
                            <m:rPr>
                              <m:nor/>
                            </m:rPr>
                            <a:rPr lang="en-US" dirty="0"/>
                            <m:t>”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0.0005</m:t>
                      </m:r>
                    </m:oMath>
                  </m:oMathPara>
                </a14:m>
                <a:endParaRPr lang="ru-RU" dirty="0"/>
              </a:p>
              <a:p>
                <a:endParaRPr lang="ru-RU" sz="8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=Н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nor/>
                            </m:rPr>
                            <a:rPr lang="en-US" dirty="0"/>
                            <m:t>“</m:t>
                          </m:r>
                          <m:r>
                            <m:rPr>
                              <m:nor/>
                            </m:rPr>
                            <a:rPr lang="ru-RU" dirty="0"/>
                            <m:t>Надо купить ноутбук</m:t>
                          </m:r>
                          <m:r>
                            <m:rPr>
                              <m:nor/>
                            </m:rPr>
                            <a:rPr lang="en-US" dirty="0"/>
                            <m:t>”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≈0.00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  <a:p>
                <a:endParaRPr lang="en-US" sz="1600" dirty="0"/>
              </a:p>
            </p:txBody>
          </p:sp>
        </mc:Choice>
        <mc:Fallback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E7694F50-B738-4C94-BD98-18CCD0926E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56" y="1862315"/>
                <a:ext cx="6900928" cy="1902572"/>
              </a:xfrm>
              <a:prstGeom prst="rect">
                <a:avLst/>
              </a:prstGeom>
              <a:blipFill>
                <a:blip r:embed="rId2"/>
                <a:stretch>
                  <a:fillRect l="-795" t="-15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9232DD8-12BA-458F-8E5C-977C56C39C3D}"/>
              </a:ext>
            </a:extLst>
          </p:cNvPr>
          <p:cNvSpPr/>
          <p:nvPr/>
        </p:nvSpPr>
        <p:spPr>
          <a:xfrm>
            <a:off x="1343472" y="6254263"/>
            <a:ext cx="1859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Итог: это  спам!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998A627-74C1-468A-B8A3-3C4A7DFD4CAF}"/>
              </a:ext>
            </a:extLst>
          </p:cNvPr>
          <p:cNvSpPr/>
          <p:nvPr/>
        </p:nvSpPr>
        <p:spPr>
          <a:xfrm>
            <a:off x="2781492" y="4005064"/>
            <a:ext cx="5878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“</a:t>
            </a:r>
            <a:r>
              <a:rPr lang="ru-RU" sz="2000" dirty="0"/>
              <a:t>Предлагаем услуги риелтора</a:t>
            </a:r>
            <a:r>
              <a:rPr lang="en-US" sz="2000" dirty="0"/>
              <a:t>”</a:t>
            </a:r>
            <a:r>
              <a:rPr lang="ru-RU" sz="2000" dirty="0"/>
              <a:t> – спам или нет</a:t>
            </a:r>
            <a:r>
              <a:rPr lang="en-US" sz="2000" dirty="0"/>
              <a:t>?</a:t>
            </a:r>
            <a:r>
              <a:rPr lang="ru-RU" sz="2000" dirty="0"/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53ED43F4-38A3-4385-BC0A-A7A86B7A340D}"/>
                  </a:ext>
                </a:extLst>
              </p:cNvPr>
              <p:cNvSpPr/>
              <p:nvPr/>
            </p:nvSpPr>
            <p:spPr>
              <a:xfrm>
                <a:off x="1257645" y="4536357"/>
                <a:ext cx="8133637" cy="19025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/>
                  <a:t>Найдем вероятности классов спам и не спам</a:t>
                </a:r>
                <a:r>
                  <a:rPr lang="en-US" dirty="0"/>
                  <a:t>:</a:t>
                </a:r>
                <a:r>
                  <a:rPr lang="ru-RU" dirty="0"/>
                  <a:t> </a:t>
                </a:r>
              </a:p>
              <a:p>
                <a:endParaRPr lang="ru-RU" sz="800" i="1" dirty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=С</m:t>
                          </m:r>
                        </m:e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nor/>
                            </m:rPr>
                            <a:rPr lang="en-US" dirty="0"/>
                            <m:t>“</m:t>
                          </m:r>
                          <m:r>
                            <m:rPr>
                              <m:nor/>
                            </m:rPr>
                            <a:rPr lang="ru-RU" dirty="0"/>
                            <m:t>Предлагаем услуги риелтора</m:t>
                          </m:r>
                          <m:r>
                            <m:rPr>
                              <m:nor/>
                            </m:rPr>
                            <a:rPr lang="en-US" dirty="0"/>
                            <m:t>”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0.0005</m:t>
                      </m:r>
                    </m:oMath>
                  </m:oMathPara>
                </a14:m>
                <a:endParaRPr lang="ru-RU" dirty="0"/>
              </a:p>
              <a:p>
                <a:endParaRPr lang="ru-RU" sz="8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=Н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nor/>
                            </m:rPr>
                            <a:rPr lang="en-US" dirty="0"/>
                            <m:t>“</m:t>
                          </m:r>
                          <m:r>
                            <m:rPr>
                              <m:nor/>
                            </m:rPr>
                            <a:rPr lang="ru-RU" dirty="0"/>
                            <m:t>Предлагаем услуги риелтора</m:t>
                          </m:r>
                          <m:r>
                            <m:rPr>
                              <m:nor/>
                            </m:rPr>
                            <a:rPr lang="en-US" dirty="0"/>
                            <m:t>”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≈0.00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025</m:t>
                      </m:r>
                    </m:oMath>
                  </m:oMathPara>
                </a14:m>
                <a:endParaRPr lang="ru-RU" dirty="0"/>
              </a:p>
              <a:p>
                <a:endParaRPr lang="en-US" sz="1600" dirty="0"/>
              </a:p>
            </p:txBody>
          </p:sp>
        </mc:Choice>
        <mc:Fallback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53ED43F4-38A3-4385-BC0A-A7A86B7A34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645" y="4536357"/>
                <a:ext cx="8133637" cy="1902572"/>
              </a:xfrm>
              <a:prstGeom prst="rect">
                <a:avLst/>
              </a:prstGeom>
              <a:blipFill>
                <a:blip r:embed="rId3"/>
                <a:stretch>
                  <a:fillRect l="-599" t="-16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F301D5B-A06C-4F7B-94B9-93549607010D}"/>
              </a:ext>
            </a:extLst>
          </p:cNvPr>
          <p:cNvSpPr/>
          <p:nvPr/>
        </p:nvSpPr>
        <p:spPr>
          <a:xfrm>
            <a:off x="1257645" y="3515644"/>
            <a:ext cx="2115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Итог: это не спам!</a:t>
            </a:r>
          </a:p>
        </p:txBody>
      </p:sp>
    </p:spTree>
    <p:extLst>
      <p:ext uri="{BB962C8B-B14F-4D97-AF65-F5344CB8AC3E}">
        <p14:creationId xmlns:p14="http://schemas.microsoft.com/office/powerpoint/2010/main" val="2311809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075" y="340422"/>
            <a:ext cx="10297144" cy="9906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Пример распознавания рукописных цифр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E56FC9D-FD66-4F88-B7E6-F934610FF533}"/>
              </a:ext>
            </a:extLst>
          </p:cNvPr>
          <p:cNvSpPr/>
          <p:nvPr/>
        </p:nvSpPr>
        <p:spPr>
          <a:xfrm>
            <a:off x="2782908" y="1196752"/>
            <a:ext cx="6096000" cy="7745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64 клетки - 64 бинарных признака (белая/черная-0/1)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 признаков для 3: (0, 0, 1, 1,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1, 0, 0, 0,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..., 1, 0, 0, 0)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F0AF58C-FD41-443D-919A-E881C77977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985" y="2187352"/>
            <a:ext cx="8528030" cy="416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305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075" y="340422"/>
            <a:ext cx="10297144" cy="9906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Пример распознавания рукописных цифр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0173F4E-A2FC-478C-BB11-AFC6A1859745}"/>
                  </a:ext>
                </a:extLst>
              </p:cNvPr>
              <p:cNvSpPr/>
              <p:nvPr/>
            </p:nvSpPr>
            <p:spPr>
              <a:xfrm>
                <a:off x="551384" y="1700808"/>
                <a:ext cx="10873207" cy="42155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ru-RU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1|y = 3) - доля всех троек в обучающей выборке с черной клеткой </a:t>
                </a:r>
                <a:r>
                  <a:rPr lang="ru-RU" sz="2200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 j</a:t>
                </a:r>
                <a:r>
                  <a:rPr lang="ru-RU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ru-RU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ru-RU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0|y = 3) - доля всех троек в обучающей выборке  с белой клеткой </a:t>
                </a:r>
                <a:r>
                  <a:rPr lang="ru-RU" sz="2200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 j</a:t>
                </a:r>
                <a:r>
                  <a:rPr lang="ru-RU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ru-RU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Сравним </a:t>
                </a:r>
                <a:endParaRPr lang="ru-RU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P(y = 3|</a:t>
                </a:r>
                <a:r>
                  <a:rPr lang="en-US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ru-RU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) = P(y = 3) ·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11</m:t>
                        </m:r>
                      </m:sub>
                    </m:sSub>
                  </m:oMath>
                </a14:m>
                <a:r>
                  <a:rPr lang="ru-RU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0|y = 3)P(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ru-RU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0|y = 3)×… ×P(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13</m:t>
                        </m:r>
                      </m:sub>
                    </m:sSub>
                  </m:oMath>
                </a14:m>
                <a:r>
                  <a:rPr lang="ru-RU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1|y = 3) · · ·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88</m:t>
                        </m:r>
                      </m:sub>
                    </m:sSub>
                  </m:oMath>
                </a14:m>
                <a:r>
                  <a:rPr lang="ru-RU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0|y = 3) </a:t>
                </a:r>
                <a:endParaRPr lang="ru-RU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 другими цифрами, например, с цифрой 8:</a:t>
                </a:r>
                <a:endParaRPr lang="ru-RU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P(y = 8|</a:t>
                </a:r>
                <a:r>
                  <a:rPr lang="en-US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ru-RU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) = P(y = 8) ·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11</m:t>
                        </m:r>
                      </m:sub>
                    </m:sSub>
                  </m:oMath>
                </a14:m>
                <a:r>
                  <a:rPr lang="ru-RU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0|y = 8)P(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ru-RU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0|y = 8)×… ×P(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13</m:t>
                        </m:r>
                      </m:sub>
                    </m:sSub>
                  </m:oMath>
                </a14:m>
                <a:r>
                  <a:rPr lang="ru-RU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1|y = </a:t>
                </a:r>
                <a:r>
                  <a:rPr lang="en-US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</a:t>
                </a:r>
                <a:r>
                  <a:rPr lang="ru-RU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· · ·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ru-RU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88</m:t>
                        </m:r>
                      </m:sub>
                    </m:sSub>
                  </m:oMath>
                </a14:m>
                <a:r>
                  <a:rPr lang="ru-RU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0|y = </a:t>
                </a:r>
                <a:r>
                  <a:rPr lang="en-US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</a:t>
                </a:r>
                <a:r>
                  <a:rPr lang="ru-RU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en-US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Ответ классификатора будет равен той цифре, вероятность которой максимальна</a:t>
                </a:r>
              </a:p>
            </p:txBody>
          </p:sp>
        </mc:Choice>
        <mc:Fallback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0173F4E-A2FC-478C-BB11-AFC6A18597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84" y="1700808"/>
                <a:ext cx="10873207" cy="4215513"/>
              </a:xfrm>
              <a:prstGeom prst="rect">
                <a:avLst/>
              </a:prstGeom>
              <a:blipFill>
                <a:blip r:embed="rId2"/>
                <a:stretch>
                  <a:fillRect l="-729" t="-434" b="-20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330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1898</TotalTime>
  <Words>1053</Words>
  <Application>Microsoft Office PowerPoint</Application>
  <PresentationFormat>Широкоэкранный</PresentationFormat>
  <Paragraphs>123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Ясность</vt:lpstr>
      <vt:lpstr>Наивный байесовский классификатор</vt:lpstr>
      <vt:lpstr>Формула Байеса</vt:lpstr>
      <vt:lpstr>Наивный байесовский классификатор</vt:lpstr>
      <vt:lpstr>Наивный байесовский классификатор</vt:lpstr>
      <vt:lpstr>Оценка априорных вероятностей классов, если признаки категориальные</vt:lpstr>
      <vt:lpstr>Пример классификации спама</vt:lpstr>
      <vt:lpstr>Пример классификации спама</vt:lpstr>
      <vt:lpstr>Пример распознавания рукописных цифр</vt:lpstr>
      <vt:lpstr>Пример распознавания рукописных цифр</vt:lpstr>
      <vt:lpstr>Наивный Байес для количественных признаков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Базовые принципы машинного обучения</dc:title>
  <dc:creator>ira</dc:creator>
  <cp:lastModifiedBy>Ira</cp:lastModifiedBy>
  <cp:revision>140</cp:revision>
  <dcterms:created xsi:type="dcterms:W3CDTF">2017-07-18T15:11:53Z</dcterms:created>
  <dcterms:modified xsi:type="dcterms:W3CDTF">2022-05-11T20:37:44Z</dcterms:modified>
</cp:coreProperties>
</file>