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60" r:id="rId2"/>
    <p:sldId id="261" r:id="rId3"/>
    <p:sldId id="262" r:id="rId4"/>
    <p:sldId id="263" r:id="rId5"/>
    <p:sldId id="289" r:id="rId6"/>
    <p:sldId id="265" r:id="rId7"/>
    <p:sldId id="266" r:id="rId8"/>
    <p:sldId id="267" r:id="rId9"/>
    <p:sldId id="299" r:id="rId10"/>
    <p:sldId id="292" r:id="rId11"/>
    <p:sldId id="270" r:id="rId12"/>
    <p:sldId id="268" r:id="rId13"/>
    <p:sldId id="298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1F1F1"/>
    <a:srgbClr val="003374"/>
    <a:srgbClr val="173A8D"/>
    <a:srgbClr val="EAEAEA"/>
    <a:srgbClr val="332319"/>
    <a:srgbClr val="C9A093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4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1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9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7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3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8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3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76AB3D-7163-4EC8-BA7E-1DCF36A586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7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G:\&#1050;&#1091;&#1088;&#1089;&#1086;&#1074;&#1072;&#1103;%20&#1088;&#1072;&#1073;&#1086;&#1090;&#1072;%20&#1089;&#1090;&#1091;&#1076;&#1077;&#1085;&#1090;&#1072;%20&#1075;&#1088;&#1091;&#1087;&#1087;&#1099;%2010312.files\r4.g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Slide title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9974" y="1283558"/>
            <a:ext cx="567206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Нейронные</a:t>
            </a:r>
          </a:p>
          <a:p>
            <a:pPr algn="r"/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сети  </a:t>
            </a:r>
            <a:endParaRPr lang="ru-RU" sz="6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1F184-01F9-45B2-83A1-E36C8BA3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82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Теорема Колмогорова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A738F75-CB4A-460C-BB1B-7ABEB39E6E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r="7866" b="51503"/>
          <a:stretch>
            <a:fillRect/>
          </a:stretch>
        </p:blipFill>
        <p:spPr bwMode="auto">
          <a:xfrm>
            <a:off x="2718435" y="1056655"/>
            <a:ext cx="5975606" cy="26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F0623E6-D3CF-4671-A2F8-D05357D10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682" y="3782663"/>
            <a:ext cx="10441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A999430-7059-4644-966C-443121F00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091842"/>
              </p:ext>
            </p:extLst>
          </p:nvPr>
        </p:nvGraphicFramePr>
        <p:xfrm>
          <a:off x="2097172" y="3804497"/>
          <a:ext cx="4066843" cy="81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4" imgW="2501900" imgH="508000" progId="Equation.3">
                  <p:embed/>
                </p:oleObj>
              </mc:Choice>
              <mc:Fallback>
                <p:oleObj r:id="rId4" imgW="2501900" imgH="508000" progId="Equation.3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A999430-7059-4644-966C-443121F00E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172" y="3804497"/>
                        <a:ext cx="4066843" cy="819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213072A-C7E0-421E-8FEA-4C4188C0A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07828"/>
              </p:ext>
            </p:extLst>
          </p:nvPr>
        </p:nvGraphicFramePr>
        <p:xfrm>
          <a:off x="7730759" y="3804497"/>
          <a:ext cx="1579450" cy="67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6" imgW="1079500" imgH="457200" progId="Equation.3">
                  <p:embed/>
                </p:oleObj>
              </mc:Choice>
              <mc:Fallback>
                <p:oleObj r:id="rId6" imgW="1079500" imgH="457200" progId="Equation.3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1213072A-C7E0-421E-8FEA-4C4188C0A3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759" y="3804497"/>
                        <a:ext cx="1579450" cy="670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C9E247-0B66-48BB-904B-6CE240A27F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60" t="57333" r="16186" b="17867"/>
          <a:stretch/>
        </p:blipFill>
        <p:spPr>
          <a:xfrm>
            <a:off x="2214233" y="4715747"/>
            <a:ext cx="7360382" cy="196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493" y="25486"/>
            <a:ext cx="9851841" cy="133773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Типы обучения нейронных сетей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0560" y="1534497"/>
            <a:ext cx="77773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Обучение с учителем</a:t>
            </a:r>
          </a:p>
          <a:p>
            <a:pPr lvl="1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Есть обучающая выборка, содержащая данные с правильными ответами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2. Обучение без учителя</a:t>
            </a:r>
          </a:p>
          <a:p>
            <a:pPr lvl="1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Есть набор исходных данных без информации о правильных ответах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3. Обучение с подкреплением</a:t>
            </a:r>
          </a:p>
          <a:p>
            <a:pPr lvl="1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Нет правильных ответов, но в процессе обучения сеть получает сигналы от внешней среды, которая при взаимодействии дает обратную связь . То есть, это обучение через опыт — так же, как учатся люди в течение жизни.</a:t>
            </a:r>
          </a:p>
        </p:txBody>
      </p:sp>
    </p:spTree>
    <p:extLst>
      <p:ext uri="{BB962C8B-B14F-4D97-AF65-F5344CB8AC3E}">
        <p14:creationId xmlns:p14="http://schemas.microsoft.com/office/powerpoint/2010/main" val="427625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1"/>
            <a:ext cx="8092141" cy="133773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Однослойный персептрон</a:t>
            </a:r>
          </a:p>
        </p:txBody>
      </p:sp>
      <p:pic>
        <p:nvPicPr>
          <p:cNvPr id="3" name="Рисунок 2" descr="Курсовая%20работа%20студента%20группы%2010312.files/r4.gif"/>
          <p:cNvPicPr/>
          <p:nvPr/>
        </p:nvPicPr>
        <p:blipFill rotWithShape="1">
          <a:blip r:embed="rId2" r:link="rId3" cstate="print"/>
          <a:srcRect b="11302"/>
          <a:stretch/>
        </p:blipFill>
        <p:spPr bwMode="auto">
          <a:xfrm>
            <a:off x="3206676" y="1284694"/>
            <a:ext cx="6815866" cy="36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6556" y="5089600"/>
            <a:ext cx="7942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Обучение нейронной сети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подбор синаптических весов таким образом, чтобы сеть решала поставленную задачу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Функция потерь-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функция, используемая для вычисления ошибки, то есть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разницы между фактическим выходным значением сети  y и прогнозируемым выходным значением ŷ.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0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ая фигурная скобка 13"/>
          <p:cNvSpPr/>
          <p:nvPr/>
        </p:nvSpPr>
        <p:spPr>
          <a:xfrm rot="16200000">
            <a:off x="2610683" y="1654770"/>
            <a:ext cx="432048" cy="809121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16200000">
            <a:off x="9535878" y="1615408"/>
            <a:ext cx="432048" cy="809121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46587" y="140585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7760" y="133513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выходной слой</a:t>
            </a:r>
          </a:p>
        </p:txBody>
      </p:sp>
      <p:sp>
        <p:nvSpPr>
          <p:cNvPr id="19" name="Правая фигурная скобка 18"/>
          <p:cNvSpPr/>
          <p:nvPr/>
        </p:nvSpPr>
        <p:spPr>
          <a:xfrm rot="16200000">
            <a:off x="6088533" y="722616"/>
            <a:ext cx="544439" cy="2594704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194905" y="135823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скрытые слои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4F5230-DAA3-4AC9-8F91-4162C19A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078" y="10709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Многослойный перцептрон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MLP)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563A9D-79AB-4638-982C-25581FF6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88" y="2343474"/>
            <a:ext cx="77628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566" y="1716339"/>
            <a:ext cx="39645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Спасибо за </a:t>
            </a:r>
          </a:p>
          <a:p>
            <a:r>
              <a:rPr lang="ru-RU" sz="6000" dirty="0">
                <a:solidFill>
                  <a:schemeClr val="bg1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3639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112" y="137851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такое нейронные сети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559" y="1463414"/>
            <a:ext cx="944187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Мозг состоит из простейших клеток – нейронов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Нейрон – элементарная структурная единица обработки информации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Мозг  человека содержит в среднем </a:t>
            </a:r>
            <a:r>
              <a:rPr lang="ru-RU" dirty="0"/>
              <a:t>90—96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миллиардов нейронов (≈≈10</a:t>
            </a:r>
            <a:r>
              <a:rPr lang="ru-RU" sz="2400" baseline="30000" dirty="0">
                <a:solidFill>
                  <a:schemeClr val="tx2">
                    <a:lumMod val="75000"/>
                  </a:schemeClr>
                </a:solidFill>
              </a:rPr>
              <a:t>11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Каждый нейрон соединен с 10</a:t>
            </a:r>
            <a:r>
              <a:rPr lang="ru-RU" sz="2400" baseline="30000" dirty="0">
                <a:solidFill>
                  <a:schemeClr val="tx2">
                    <a:lumMod val="75000"/>
                  </a:schemeClr>
                </a:solidFill>
              </a:rPr>
              <a:t>3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- 10</a:t>
            </a:r>
            <a:r>
              <a:rPr lang="ru-RU" sz="2400" baseline="30000" dirty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других нейронов</a:t>
            </a:r>
            <a:endParaRPr lang="ru-RU" sz="2400" baseline="30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Очевидно, из простейших нейронов можно собрать довольно сложную конструкцию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Биологические модели мозга привели к математическим моделям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Искусственная нейронная сеть – компьютерная программа, моделирующая способ обработки мозгом конкретной задачи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22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23" y="-8829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Нейрон головного мозга</a:t>
            </a:r>
          </a:p>
        </p:txBody>
      </p:sp>
      <p:pic>
        <p:nvPicPr>
          <p:cNvPr id="3" name="image2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9293" y="1437724"/>
            <a:ext cx="7316497" cy="48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1306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Нейрон головного мозга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16111" r="49063" b="11389"/>
          <a:stretch/>
        </p:blipFill>
        <p:spPr>
          <a:xfrm>
            <a:off x="463644" y="1156752"/>
            <a:ext cx="4295965" cy="51720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33591" y="1003188"/>
            <a:ext cx="3276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Тело нейрона (сома)</a:t>
            </a:r>
          </a:p>
          <a:p>
            <a:pPr marL="363538" indent="-363538"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Дендриты</a:t>
            </a:r>
          </a:p>
          <a:p>
            <a:pPr marL="363538" indent="-363538"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Аксон</a:t>
            </a:r>
          </a:p>
          <a:p>
            <a:pPr marL="363538" indent="-363538">
              <a:buFontTx/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Синапсы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5. Нервные волокна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8518" y="5133974"/>
            <a:ext cx="10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4663" y="2942180"/>
            <a:ext cx="70985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Нейрон получает сигналы (электрические импульсы) от аксонов других нейронов через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дендриты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и передает сигналы, сгенерированные телом клетки, вдоль своего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аксона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который в конце разветвляется на волокна. На окончаниях этих волокон находятся специальные образования -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синапсы,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которые влияют на величину импульсов. В ходе синаптической передачи амплитуда и частота сигнала могут регулироваться. Одни синапсы вызывают деполяризацию нейрона и являются возбуждающими, другие —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гиперполяризацию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и являются тормозными.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Модель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Ходжкина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— Хаксли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(1952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год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описывает поведение нейрона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1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C44BE-1EDA-49D8-AC77-3F14222F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97" y="0"/>
            <a:ext cx="1134120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Модель искусственного нейрона 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Маккалока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— Питтса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B6B42-4DC6-4974-B315-D58CA8E5F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803" y="1235256"/>
            <a:ext cx="8086331" cy="491485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ED4BBC-8D83-4E9F-B40E-B7602E1D1502}"/>
              </a:ext>
            </a:extLst>
          </p:cNvPr>
          <p:cNvSpPr/>
          <p:nvPr/>
        </p:nvSpPr>
        <p:spPr>
          <a:xfrm>
            <a:off x="4227578" y="6150114"/>
            <a:ext cx="7134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Маккалок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Дж., Питтс У. Логические исчисления идей, относящихся к нервной деятельности // Автоматы. М.: ИЛ, 1956</a:t>
            </a:r>
          </a:p>
        </p:txBody>
      </p:sp>
      <p:pic>
        <p:nvPicPr>
          <p:cNvPr id="5122" name="Picture 2" descr="1954 Walter Pitts and a blackboard.jpg">
            <a:extLst>
              <a:ext uri="{FF2B5EF4-FFF2-40B4-BE49-F238E27FC236}">
                <a16:creationId xmlns:a16="http://schemas.microsoft.com/office/drawing/2014/main" id="{A1750CC4-41A2-4683-AE51-92569A72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6" y="1342458"/>
            <a:ext cx="2151864" cy="31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A133E6-C0FF-4B63-8C9E-E65843A9C528}"/>
              </a:ext>
            </a:extLst>
          </p:cNvPr>
          <p:cNvSpPr/>
          <p:nvPr/>
        </p:nvSpPr>
        <p:spPr>
          <a:xfrm>
            <a:off x="815074" y="4665055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Уолтер Питтс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87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707" y="81281"/>
            <a:ext cx="7839635" cy="13377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Виды активационных функций нейрона</a:t>
            </a: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65" y="1808733"/>
            <a:ext cx="8577940" cy="401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/>
              <p:cNvSpPr/>
              <p:nvPr/>
            </p:nvSpPr>
            <p:spPr>
              <a:xfrm>
                <a:off x="5833109" y="2465347"/>
                <a:ext cx="118827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&lt;0;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109" y="2465347"/>
                <a:ext cx="1188274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438EA4-FC9B-413D-8FFA-59EAD43139AA}"/>
              </a:ext>
            </a:extLst>
          </p:cNvPr>
          <p:cNvSpPr/>
          <p:nvPr/>
        </p:nvSpPr>
        <p:spPr>
          <a:xfrm>
            <a:off x="8373533" y="2582333"/>
            <a:ext cx="1295400" cy="469200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{0,1}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1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467" y="24447"/>
            <a:ext cx="7839635" cy="133773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Графики активационных функций нейрона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586888-39D7-495F-95C8-8F321A9D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425" y="1546705"/>
            <a:ext cx="3547341" cy="221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A1D348-4BFF-4273-B000-A7D70BE3D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986" y="4081804"/>
            <a:ext cx="3450853" cy="22897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9BFC52-F119-4425-8518-199589FB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425" y="4081804"/>
            <a:ext cx="3560477" cy="22897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516FEF-082C-46B7-B009-C4F0DC249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986" y="1469625"/>
            <a:ext cx="3450852" cy="22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896" y="-131952"/>
            <a:ext cx="10515600" cy="1325563"/>
          </a:xfrm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Перцептрон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Розенблатта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461" y="5710556"/>
            <a:ext cx="11146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6350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Подробно свои теории и предположения относительно процессов восприятия 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перцептронов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Розенблатт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 описал в 1962 году в книге «Принципы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нейродинамики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Перцептроны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и теория механизмов мозга»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45762" y="889403"/>
            <a:ext cx="69583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6350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Модель Мак-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Каллока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– Питтса была реализована Фрэнком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Розенблаттом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: в 1958 г. в виде компьютерной модели  (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перцептрона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1960 г. в виде электронного устройства, распознававшего  рукописные изображения некоторых букв и цифр – первого в мире нейрокомпьютера Марк-1.</a:t>
            </a:r>
          </a:p>
        </p:txBody>
      </p:sp>
      <p:pic>
        <p:nvPicPr>
          <p:cNvPr id="7172" name="Picture 4" descr="Фрэнк Розенблатт: искусственный интеллект">
            <a:extLst>
              <a:ext uri="{FF2B5EF4-FFF2-40B4-BE49-F238E27FC236}">
                <a16:creationId xmlns:a16="http://schemas.microsoft.com/office/drawing/2014/main" id="{2E7508A0-09FA-4FFE-AF5D-009702E4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70" y="2798664"/>
            <a:ext cx="5096609" cy="28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evkova.org/evkovaupload/job/202640/4.png">
            <a:extLst>
              <a:ext uri="{FF2B5EF4-FFF2-40B4-BE49-F238E27FC236}">
                <a16:creationId xmlns:a16="http://schemas.microsoft.com/office/drawing/2014/main" id="{A0928292-516F-40CB-A856-BBEE3D9BE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"/>
          <a:stretch/>
        </p:blipFill>
        <p:spPr bwMode="auto">
          <a:xfrm>
            <a:off x="1191623" y="1012609"/>
            <a:ext cx="3568735" cy="44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6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D8E15-495A-4881-A01C-74DD0B13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446" y="8379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Проблема исключающего ИЛИ</a:t>
            </a:r>
          </a:p>
        </p:txBody>
      </p:sp>
      <p:pic>
        <p:nvPicPr>
          <p:cNvPr id="4" name="Объект 3" descr="Image24">
            <a:extLst>
              <a:ext uri="{FF2B5EF4-FFF2-40B4-BE49-F238E27FC236}">
                <a16:creationId xmlns:a16="http://schemas.microsoft.com/office/drawing/2014/main" id="{3775F9E1-D231-40CB-BCF4-6967814C7A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93" y="1409353"/>
            <a:ext cx="3968496" cy="317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661F52C-C96A-4ACE-B9B5-09B02FFFC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7" t="56667" r="28560" b="14533"/>
          <a:stretch/>
        </p:blipFill>
        <p:spPr>
          <a:xfrm>
            <a:off x="5481475" y="4705983"/>
            <a:ext cx="5299993" cy="20682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Объект 40">
                <a:extLst>
                  <a:ext uri="{FF2B5EF4-FFF2-40B4-BE49-F238E27FC236}">
                    <a16:creationId xmlns:a16="http://schemas.microsoft.com/office/drawing/2014/main" id="{ADA4E62D-25EE-4445-BD8D-5245214BB52E}"/>
                  </a:ext>
                </a:extLst>
              </p:cNvPr>
              <p:cNvSpPr txBox="1"/>
              <p:nvPr/>
            </p:nvSpPr>
            <p:spPr bwMode="auto">
              <a:xfrm>
                <a:off x="1699726" y="3115948"/>
                <a:ext cx="2747963" cy="482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1" name="Объект 40">
                <a:extLst>
                  <a:ext uri="{FF2B5EF4-FFF2-40B4-BE49-F238E27FC236}">
                    <a16:creationId xmlns:a16="http://schemas.microsoft.com/office/drawing/2014/main" id="{ADA4E62D-25EE-4445-BD8D-5245214B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9726" y="3115948"/>
                <a:ext cx="2747963" cy="482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0ECE7F2-DC80-489E-8D41-7C5D4EFBD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85326"/>
              </p:ext>
            </p:extLst>
          </p:nvPr>
        </p:nvGraphicFramePr>
        <p:xfrm>
          <a:off x="5219631" y="1778110"/>
          <a:ext cx="2139897" cy="1219200"/>
        </p:xfrm>
        <a:graphic>
          <a:graphicData uri="http://schemas.openxmlformats.org/drawingml/2006/table">
            <a:tbl>
              <a:tblPr/>
              <a:tblGrid>
                <a:gridCol w="771219">
                  <a:extLst>
                    <a:ext uri="{9D8B030D-6E8A-4147-A177-3AD203B41FA5}">
                      <a16:colId xmlns:a16="http://schemas.microsoft.com/office/drawing/2014/main" val="3783671143"/>
                    </a:ext>
                  </a:extLst>
                </a:gridCol>
                <a:gridCol w="773787">
                  <a:extLst>
                    <a:ext uri="{9D8B030D-6E8A-4147-A177-3AD203B41FA5}">
                      <a16:colId xmlns:a16="http://schemas.microsoft.com/office/drawing/2014/main" val="3092446890"/>
                    </a:ext>
                  </a:extLst>
                </a:gridCol>
                <a:gridCol w="594891">
                  <a:extLst>
                    <a:ext uri="{9D8B030D-6E8A-4147-A177-3AD203B41FA5}">
                      <a16:colId xmlns:a16="http://schemas.microsoft.com/office/drawing/2014/main" val="2016134249"/>
                    </a:ext>
                  </a:extLst>
                </a:gridCol>
              </a:tblGrid>
              <a:tr h="21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XOR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512555"/>
                  </a:ext>
                </a:extLst>
              </a:tr>
              <a:tr h="21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716200"/>
                  </a:ext>
                </a:extLst>
              </a:tr>
              <a:tr h="21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163175"/>
                  </a:ext>
                </a:extLst>
              </a:tr>
              <a:tr h="21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657609"/>
                  </a:ext>
                </a:extLst>
              </a:tr>
              <a:tr h="21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9968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207DDA1-A5D6-4DE0-9942-6EA3252E8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58264"/>
              </p:ext>
            </p:extLst>
          </p:nvPr>
        </p:nvGraphicFramePr>
        <p:xfrm>
          <a:off x="1420833" y="5165994"/>
          <a:ext cx="2879113" cy="12241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9456">
                  <a:extLst>
                    <a:ext uri="{9D8B030D-6E8A-4147-A177-3AD203B41FA5}">
                      <a16:colId xmlns:a16="http://schemas.microsoft.com/office/drawing/2014/main" val="2113188342"/>
                    </a:ext>
                  </a:extLst>
                </a:gridCol>
                <a:gridCol w="360149">
                  <a:extLst>
                    <a:ext uri="{9D8B030D-6E8A-4147-A177-3AD203B41FA5}">
                      <a16:colId xmlns:a16="http://schemas.microsoft.com/office/drawing/2014/main" val="3462027182"/>
                    </a:ext>
                  </a:extLst>
                </a:gridCol>
                <a:gridCol w="359456">
                  <a:extLst>
                    <a:ext uri="{9D8B030D-6E8A-4147-A177-3AD203B41FA5}">
                      <a16:colId xmlns:a16="http://schemas.microsoft.com/office/drawing/2014/main" val="1828259241"/>
                    </a:ext>
                  </a:extLst>
                </a:gridCol>
                <a:gridCol w="360149">
                  <a:extLst>
                    <a:ext uri="{9D8B030D-6E8A-4147-A177-3AD203B41FA5}">
                      <a16:colId xmlns:a16="http://schemas.microsoft.com/office/drawing/2014/main" val="1806051435"/>
                    </a:ext>
                  </a:extLst>
                </a:gridCol>
                <a:gridCol w="360149">
                  <a:extLst>
                    <a:ext uri="{9D8B030D-6E8A-4147-A177-3AD203B41FA5}">
                      <a16:colId xmlns:a16="http://schemas.microsoft.com/office/drawing/2014/main" val="3104008226"/>
                    </a:ext>
                  </a:extLst>
                </a:gridCol>
                <a:gridCol w="359456">
                  <a:extLst>
                    <a:ext uri="{9D8B030D-6E8A-4147-A177-3AD203B41FA5}">
                      <a16:colId xmlns:a16="http://schemas.microsoft.com/office/drawing/2014/main" val="4217891565"/>
                    </a:ext>
                  </a:extLst>
                </a:gridCol>
                <a:gridCol w="360149">
                  <a:extLst>
                    <a:ext uri="{9D8B030D-6E8A-4147-A177-3AD203B41FA5}">
                      <a16:colId xmlns:a16="http://schemas.microsoft.com/office/drawing/2014/main" val="2237941970"/>
                    </a:ext>
                  </a:extLst>
                </a:gridCol>
                <a:gridCol w="360149">
                  <a:extLst>
                    <a:ext uri="{9D8B030D-6E8A-4147-A177-3AD203B41FA5}">
                      <a16:colId xmlns:a16="http://schemas.microsoft.com/office/drawing/2014/main" val="3701718840"/>
                    </a:ext>
                  </a:extLst>
                </a:gridCol>
              </a:tblGrid>
              <a:tr h="259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4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4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80961"/>
                  </a:ext>
                </a:extLst>
              </a:tr>
              <a:tr h="241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764779"/>
                  </a:ext>
                </a:extLst>
              </a:tr>
              <a:tr h="241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049841"/>
                  </a:ext>
                </a:extLst>
              </a:tr>
              <a:tr h="241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98903"/>
                  </a:ext>
                </a:extLst>
              </a:tr>
              <a:tr h="241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960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5CC170D-C9BC-4254-8FBA-2F6D01DF48AD}"/>
                  </a:ext>
                </a:extLst>
              </p:cNvPr>
              <p:cNvSpPr/>
              <p:nvPr/>
            </p:nvSpPr>
            <p:spPr>
              <a:xfrm>
                <a:off x="8131470" y="1775068"/>
                <a:ext cx="2819362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&amp;0, 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&amp;1, 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5CC170D-C9BC-4254-8FBA-2F6D01DF4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470" y="1775068"/>
                <a:ext cx="2819362" cy="1340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29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503</Words>
  <Application>Microsoft Office PowerPoint</Application>
  <PresentationFormat>Широкоэкранный</PresentationFormat>
  <Paragraphs>106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Office Theme</vt:lpstr>
      <vt:lpstr>Equation.3</vt:lpstr>
      <vt:lpstr>Slide title</vt:lpstr>
      <vt:lpstr>Что такое нейронные сети?</vt:lpstr>
      <vt:lpstr>Нейрон головного мозга</vt:lpstr>
      <vt:lpstr>Нейрон головного мозга</vt:lpstr>
      <vt:lpstr>Модель искусственного нейрона  Маккалока — Питтса</vt:lpstr>
      <vt:lpstr>Виды активационных функций нейрона</vt:lpstr>
      <vt:lpstr>Графики активационных функций нейрона</vt:lpstr>
      <vt:lpstr>Перцептрон Розенблатта</vt:lpstr>
      <vt:lpstr>Проблема исключающего ИЛИ</vt:lpstr>
      <vt:lpstr>Теорема Колмогорова</vt:lpstr>
      <vt:lpstr>Типы обучения нейронных сетей</vt:lpstr>
      <vt:lpstr>Однослойный персептрон</vt:lpstr>
      <vt:lpstr>Многослойный перцептрон (MLP)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Ira</cp:lastModifiedBy>
  <cp:revision>97</cp:revision>
  <dcterms:created xsi:type="dcterms:W3CDTF">2016-11-18T14:12:19Z</dcterms:created>
  <dcterms:modified xsi:type="dcterms:W3CDTF">2022-05-20T12:02:51Z</dcterms:modified>
</cp:coreProperties>
</file>