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8"/>
  </p:handoutMasterIdLst>
  <p:sldIdLst>
    <p:sldId id="260" r:id="rId2"/>
    <p:sldId id="299" r:id="rId3"/>
    <p:sldId id="297" r:id="rId4"/>
    <p:sldId id="306" r:id="rId5"/>
    <p:sldId id="307" r:id="rId6"/>
    <p:sldId id="269" r:id="rId7"/>
    <p:sldId id="300" r:id="rId8"/>
    <p:sldId id="305" r:id="rId9"/>
    <p:sldId id="301" r:id="rId10"/>
    <p:sldId id="302" r:id="rId11"/>
    <p:sldId id="303" r:id="rId12"/>
    <p:sldId id="304" r:id="rId13"/>
    <p:sldId id="272" r:id="rId14"/>
    <p:sldId id="285" r:id="rId15"/>
    <p:sldId id="271" r:id="rId16"/>
    <p:sldId id="29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592"/>
    <a:srgbClr val="DFEEF9"/>
    <a:srgbClr val="3A5896"/>
    <a:srgbClr val="173A8D"/>
    <a:srgbClr val="003374"/>
    <a:srgbClr val="DDDDDD"/>
    <a:srgbClr val="EAEAEA"/>
    <a:srgbClr val="332319"/>
    <a:srgbClr val="C9A09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2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8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8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3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1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2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1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7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2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6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7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7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B0A0DC-7A51-4FA6-A4C2-8AA95F4168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2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Slide title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9974" y="1283558"/>
            <a:ext cx="567206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Нейронные</a:t>
            </a:r>
          </a:p>
          <a:p>
            <a:pPr algn="r"/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сети  </a:t>
            </a:r>
            <a:endParaRPr lang="ru-RU" sz="6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0439-DE0A-453D-8F9A-730B9C33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Метод импульса (моментов,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Momentum)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273EB05C-9529-47CC-BDDD-199D977DEED3}"/>
                  </a:ext>
                </a:extLst>
              </p:cNvPr>
              <p:cNvSpPr/>
              <p:nvPr/>
            </p:nvSpPr>
            <p:spPr>
              <a:xfrm>
                <a:off x="4275165" y="1215155"/>
                <a:ext cx="2918556" cy="525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ru-RU" sz="24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ru-RU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𝛥</m:t>
                      </m:r>
                      <m:sSubSup>
                        <m:sSub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ru-RU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273EB05C-9529-47CC-BDDD-199D977DE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165" y="1215155"/>
                <a:ext cx="2918556" cy="5255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4158EDB-E4CE-4B92-9050-41609C6D211E}"/>
                  </a:ext>
                </a:extLst>
              </p:cNvPr>
              <p:cNvSpPr/>
              <p:nvPr/>
            </p:nvSpPr>
            <p:spPr>
              <a:xfrm>
                <a:off x="4025669" y="1902942"/>
                <a:ext cx="3799245" cy="898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𝛥</m:t>
                      </m:r>
                      <m:sSubSup>
                        <m:sSub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ru-RU" sz="24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ru-RU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𝜇𝛥</m:t>
                      </m:r>
                      <m:sSubSup>
                        <m:sSub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4158EDB-E4CE-4B92-9050-41609C6D2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69" y="1902942"/>
                <a:ext cx="3799245" cy="8988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FA834A-EA02-4621-880D-D4C29BD43349}"/>
              </a:ext>
            </a:extLst>
          </p:cNvPr>
          <p:cNvSpPr/>
          <p:nvPr/>
        </p:nvSpPr>
        <p:spPr>
          <a:xfrm>
            <a:off x="7193721" y="1247087"/>
            <a:ext cx="631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где</a:t>
            </a:r>
            <a:endParaRPr lang="ru-RU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81FCEF-B4E2-43FC-A15F-B354664211B9}"/>
              </a:ext>
            </a:extLst>
          </p:cNvPr>
          <p:cNvSpPr/>
          <p:nvPr/>
        </p:nvSpPr>
        <p:spPr>
          <a:xfrm>
            <a:off x="2422359" y="2657308"/>
            <a:ext cx="7972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Преимущества</a:t>
            </a:r>
            <a:r>
              <a:rPr lang="en-US" dirty="0">
                <a:ea typeface="Times New Roman" panose="02020603050405020304" pitchFamily="18" charset="0"/>
              </a:rPr>
              <a:t>: </a:t>
            </a:r>
            <a:endParaRPr lang="ru-RU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Times New Roman" panose="02020603050405020304" pitchFamily="18" charset="0"/>
              </a:rPr>
              <a:t>способность преодолевать мелкие локальные минимумы</a:t>
            </a:r>
            <a:r>
              <a:rPr lang="en-US" dirty="0"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Times New Roman" panose="02020603050405020304" pitchFamily="18" charset="0"/>
              </a:rPr>
              <a:t>способность не допускать паралич сети</a:t>
            </a:r>
            <a:r>
              <a:rPr lang="en-US" dirty="0">
                <a:ea typeface="Times New Roman" panose="02020603050405020304" pitchFamily="18" charset="0"/>
              </a:rPr>
              <a:t>;</a:t>
            </a:r>
          </a:p>
          <a:p>
            <a:r>
              <a:rPr lang="ru-RU" dirty="0">
                <a:ea typeface="Times New Roman" panose="02020603050405020304" pitchFamily="18" charset="0"/>
              </a:rPr>
              <a:t>Недостатки</a:t>
            </a:r>
            <a:r>
              <a:rPr lang="en-US" dirty="0">
                <a:ea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Times New Roman" panose="02020603050405020304" pitchFamily="18" charset="0"/>
              </a:rPr>
              <a:t>Появление дополнительного настроечного гиперпараметра</a:t>
            </a:r>
            <a:endParaRPr lang="en-US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6AB372D8-FC85-4F3B-B95B-CBF0F2AD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37" y="4275523"/>
            <a:ext cx="2413090" cy="22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">
            <a:extLst>
              <a:ext uri="{FF2B5EF4-FFF2-40B4-BE49-F238E27FC236}">
                <a16:creationId xmlns:a16="http://schemas.microsoft.com/office/drawing/2014/main" id="{C4D39140-C3EF-4179-BA80-73DCE8721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465" y="4320908"/>
            <a:ext cx="3792710" cy="207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10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0439-DE0A-453D-8F9A-730B9C33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Метод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RPROP</a:t>
            </a:r>
            <a:br>
              <a:rPr lang="ru-RU" dirty="0"/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81FCEF-B4E2-43FC-A15F-B354664211B9}"/>
              </a:ext>
            </a:extLst>
          </p:cNvPr>
          <p:cNvSpPr/>
          <p:nvPr/>
        </p:nvSpPr>
        <p:spPr>
          <a:xfrm>
            <a:off x="2414338" y="4429961"/>
            <a:ext cx="7972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641336E-1FDC-4A9A-B950-53D88C504F90}"/>
                  </a:ext>
                </a:extLst>
              </p:cNvPr>
              <p:cNvSpPr/>
              <p:nvPr/>
            </p:nvSpPr>
            <p:spPr>
              <a:xfrm>
                <a:off x="4772469" y="976911"/>
                <a:ext cx="3298660" cy="525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ru-RU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ru-RU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𝛥</m:t>
                    </m:r>
                    <m:sSubSup>
                      <m:sSub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ru-RU" sz="2400" dirty="0"/>
                  <a:t>, где</a:t>
                </a:r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641336E-1FDC-4A9A-B950-53D88C504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69" y="976911"/>
                <a:ext cx="3298660" cy="525528"/>
              </a:xfrm>
              <a:prstGeom prst="rect">
                <a:avLst/>
              </a:prstGeom>
              <a:blipFill>
                <a:blip r:embed="rId2"/>
                <a:stretch>
                  <a:fillRect t="-4651" r="-2033" b="-18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7E9A5628-6AEE-4619-8275-762E82A972C5}"/>
                  </a:ext>
                </a:extLst>
              </p:cNvPr>
              <p:cNvSpPr/>
              <p:nvPr/>
            </p:nvSpPr>
            <p:spPr>
              <a:xfrm>
                <a:off x="3678797" y="1803684"/>
                <a:ext cx="4445319" cy="1625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𝛥</m:t>
                      </m:r>
                      <m:sSubSup>
                        <m:sSub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Sup>
                                <m:sSub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ru-RU" sz="2000" i="1">
                                  <a:latin typeface="Cambria Math" panose="02040503050406030204" pitchFamily="18" charset="0"/>
                                </a:rPr>
                                <m:t> </m:t>
                              </m:r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Sup>
                                <m:sSub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ru-RU" sz="2000" i="1">
                                  <a:latin typeface="Cambria Math" panose="02040503050406030204" pitchFamily="18" charset="0"/>
                                </a:rPr>
                                <m:t> </m:t>
                              </m:r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7E9A5628-6AEE-4619-8275-762E82A97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797" y="1803684"/>
                <a:ext cx="4445319" cy="1625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E9C736E3-6CB0-4DCD-AF89-F2DAA6FBCE72}"/>
                  </a:ext>
                </a:extLst>
              </p:cNvPr>
              <p:cNvSpPr/>
              <p:nvPr/>
            </p:nvSpPr>
            <p:spPr>
              <a:xfrm>
                <a:off x="2182907" y="3875964"/>
                <a:ext cx="7972925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ea typeface="Times New Roman" panose="02020603050405020304" pitchFamily="18" charset="0"/>
                  </a:rPr>
                  <a:t>Если знак производной по данному весу изменил направление, значит предыдущее значение шага по данной координате было слишком велико, и алгоритм уменьшает его 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ru-RU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&lt;1 </m:t>
                    </m:r>
                    <m:r>
                      <a:rPr lang="ru-RU">
                        <a:latin typeface="Cambria Math" panose="02040503050406030204" pitchFamily="18" charset="0"/>
                      </a:rPr>
                      <m:t>раз. </m:t>
                    </m:r>
                  </m:oMath>
                </a14:m>
                <a:endParaRPr lang="ru-RU" dirty="0"/>
              </a:p>
              <a:p>
                <a:r>
                  <a:rPr lang="ru-RU" dirty="0">
                    <a:ea typeface="Times New Roman" panose="02020603050405020304" pitchFamily="18" charset="0"/>
                  </a:rPr>
                  <a:t>В противном случае шаг увеличивается 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ru-RU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&gt;1 </m:t>
                    </m:r>
                    <m:r>
                      <a:rPr lang="ru-RU">
                        <a:latin typeface="Cambria Math" panose="02040503050406030204" pitchFamily="18" charset="0"/>
                      </a:rPr>
                      <m:t>раз</m:t>
                    </m:r>
                    <m:r>
                      <m:rPr>
                        <m:nor/>
                      </m:rPr>
                      <a:rPr lang="ru-RU" dirty="0">
                        <a:ea typeface="Times New Roman" panose="02020603050405020304" pitchFamily="18" charset="0"/>
                      </a:rPr>
                      <m:t> для ускорения обучения вдали от минимума</m:t>
                    </m:r>
                  </m:oMath>
                </a14:m>
                <a:endParaRPr lang="ru-RU" dirty="0"/>
              </a:p>
              <a:p>
                <a:endParaRPr lang="ru-RU" dirty="0">
                  <a:latin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E9C736E3-6CB0-4DCD-AF89-F2DAA6FBC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907" y="3875964"/>
                <a:ext cx="7972925" cy="2031325"/>
              </a:xfrm>
              <a:prstGeom prst="rect">
                <a:avLst/>
              </a:prstGeom>
              <a:blipFill>
                <a:blip r:embed="rId4"/>
                <a:stretch>
                  <a:fillRect l="-612" t="-1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50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D2ED9-7AB1-49FC-81CE-2D689F406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Метод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Adam (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адаптивной настройки моментов)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610BF9-B029-4BFE-942B-05F7DEE45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20" y="1337733"/>
            <a:ext cx="4702561" cy="12660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9AA722-1A6A-4F43-8B98-27E3C4FE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264" y="2786063"/>
            <a:ext cx="1809544" cy="15461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34CF67-2CCF-49B0-A322-6A0DFE36E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601" y="4576011"/>
            <a:ext cx="3289398" cy="10239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723DA1-6119-42FF-9C41-4B94FC995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634" y="2983833"/>
            <a:ext cx="3745834" cy="318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3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104B0-CA73-4A97-8A1B-6F96B174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94" y="145971"/>
            <a:ext cx="11592476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385592"/>
                </a:solidFill>
              </a:rPr>
              <a:t>Реализация сети </a:t>
            </a:r>
            <a:r>
              <a:rPr lang="en-US" dirty="0">
                <a:solidFill>
                  <a:srgbClr val="385592"/>
                </a:solidFill>
              </a:rPr>
              <a:t>MLP </a:t>
            </a:r>
            <a:r>
              <a:rPr lang="ru-RU" dirty="0">
                <a:solidFill>
                  <a:srgbClr val="385592"/>
                </a:solidFill>
              </a:rPr>
              <a:t>в библиотеке </a:t>
            </a:r>
            <a:r>
              <a:rPr lang="en-US" b="1" dirty="0" err="1">
                <a:solidFill>
                  <a:srgbClr val="385592"/>
                </a:solidFill>
              </a:rPr>
              <a:t>Scikit</a:t>
            </a:r>
            <a:r>
              <a:rPr lang="en-US" b="1" dirty="0">
                <a:solidFill>
                  <a:srgbClr val="385592"/>
                </a:solidFill>
              </a:rPr>
              <a:t>-learn</a:t>
            </a:r>
            <a:r>
              <a:rPr lang="ru-RU" dirty="0">
                <a:solidFill>
                  <a:srgbClr val="385592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3E3853-9DF7-4715-8D67-0849C5BFE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72"/>
          <a:stretch/>
        </p:blipFill>
        <p:spPr>
          <a:xfrm>
            <a:off x="1524000" y="1322009"/>
            <a:ext cx="9144000" cy="553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9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4367281"/>
                  </p:ext>
                </p:extLst>
              </p:nvPr>
            </p:nvGraphicFramePr>
            <p:xfrm>
              <a:off x="709300" y="1494134"/>
              <a:ext cx="11169282" cy="505815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1692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8756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000" b="1" dirty="0">
                              <a:solidFill>
                                <a:srgbClr val="000080"/>
                              </a:solidFill>
                              <a:effectLst/>
                            </a:rPr>
                            <a:t>from </a:t>
                          </a:r>
                          <a:r>
                            <a:rPr lang="en-US" sz="2000" dirty="0" err="1"/>
                            <a:t>sklearn.neural_network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n-US" sz="2000" b="1" dirty="0">
                              <a:solidFill>
                                <a:srgbClr val="000080"/>
                              </a:solidFill>
                              <a:effectLst/>
                            </a:rPr>
                            <a:t>import </a:t>
                          </a:r>
                          <a:r>
                            <a:rPr lang="en-US" sz="2000" dirty="0" err="1">
                              <a:effectLst/>
                            </a:rPr>
                            <a:t>MLPClassifier</a:t>
                          </a:r>
                          <a:endParaRPr lang="ru-RU" sz="2000" dirty="0">
                            <a:effectLst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1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# </a:t>
                          </a:r>
                          <a:r>
                            <a:rPr lang="ru-RU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создание</a:t>
                          </a:r>
                          <a:r>
                            <a:rPr lang="ru-RU" sz="200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ru-RU" sz="2000" baseline="0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полносвязной</a:t>
                          </a:r>
                          <a:r>
                            <a:rPr lang="ru-RU" sz="200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нейронной сети с тремя скрытыми слоями размера 10,10 и 5</a:t>
                          </a:r>
                          <a:endParaRPr lang="ru-RU" sz="20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000" dirty="0" err="1"/>
                            <a:t>mlp</a:t>
                          </a:r>
                          <a:r>
                            <a:rPr lang="en-US" sz="2000" dirty="0"/>
                            <a:t> = </a:t>
                          </a:r>
                          <a:r>
                            <a:rPr lang="en-US" sz="2000" dirty="0" err="1"/>
                            <a:t>MLPClassifier</a:t>
                          </a:r>
                          <a:r>
                            <a:rPr lang="en-US" sz="2000" dirty="0"/>
                            <a:t>(</a:t>
                          </a:r>
                          <a:r>
                            <a:rPr lang="en-US" sz="2000" dirty="0" err="1">
                              <a:solidFill>
                                <a:srgbClr val="660099"/>
                              </a:solidFill>
                              <a:effectLst/>
                            </a:rPr>
                            <a:t>hidden_layer_sizes</a:t>
                          </a:r>
                          <a:r>
                            <a:rPr lang="en-US" sz="2000" dirty="0"/>
                            <a:t>=(10,10</a:t>
                          </a:r>
                          <a:r>
                            <a:rPr lang="ru-RU" sz="2000" dirty="0"/>
                            <a:t>,5</a:t>
                          </a:r>
                          <a:r>
                            <a:rPr lang="en-US" sz="2000" dirty="0"/>
                            <a:t>), </a:t>
                          </a:r>
                          <a:r>
                            <a:rPr lang="ru-RU" sz="2000" dirty="0"/>
                            <a:t>              </a:t>
                          </a:r>
                          <a:r>
                            <a:rPr lang="en-US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# </a:t>
                          </a:r>
                          <a:r>
                            <a:rPr lang="ru-RU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обязательный параметр</a:t>
                          </a:r>
                          <a:endParaRPr lang="ru-RU" sz="2000" dirty="0"/>
                        </a:p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000" dirty="0">
                              <a:solidFill>
                                <a:srgbClr val="660099"/>
                              </a:solidFill>
                              <a:effectLst/>
                            </a:rPr>
                            <a:t>                   activation</a:t>
                          </a:r>
                          <a:r>
                            <a:rPr lang="en-US" sz="2000" dirty="0"/>
                            <a:t>=</a:t>
                          </a:r>
                          <a:r>
                            <a:rPr lang="en-US" sz="2000" b="1" dirty="0">
                              <a:solidFill>
                                <a:srgbClr val="008080"/>
                              </a:solidFill>
                              <a:effectLst/>
                            </a:rPr>
                            <a:t>'</a:t>
                          </a:r>
                          <a:r>
                            <a:rPr lang="en-US" sz="2000" b="1" i="1" kern="1200" dirty="0" err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relu</a:t>
                          </a:r>
                          <a:r>
                            <a:rPr lang="en-US" sz="2000" b="1" dirty="0">
                              <a:solidFill>
                                <a:srgbClr val="008080"/>
                              </a:solidFill>
                              <a:effectLst/>
                            </a:rPr>
                            <a:t>'</a:t>
                          </a:r>
                          <a:r>
                            <a:rPr lang="en-US" sz="2000" dirty="0"/>
                            <a:t>,</a:t>
                          </a:r>
                          <a:r>
                            <a:rPr lang="ru-RU" sz="2000" dirty="0"/>
                            <a:t> </a:t>
                          </a:r>
                          <a:r>
                            <a:rPr lang="en-US" sz="2000" dirty="0"/>
                            <a:t>                    </a:t>
                          </a:r>
                          <a:r>
                            <a:rPr lang="en-US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# </a:t>
                          </a:r>
                          <a:r>
                            <a:rPr lang="ru-RU" sz="200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использование линейной функции активации для всей сети</a:t>
                          </a:r>
                          <a:br>
                            <a:rPr lang="en-US" sz="2000" dirty="0"/>
                          </a:br>
                          <a:r>
                            <a:rPr lang="en-US" sz="2000" dirty="0"/>
                            <a:t>                    </a:t>
                          </a:r>
                          <a:r>
                            <a:rPr lang="en-US" sz="2000" dirty="0">
                              <a:solidFill>
                                <a:srgbClr val="660099"/>
                              </a:solidFill>
                              <a:effectLst/>
                            </a:rPr>
                            <a:t>alpha</a:t>
                          </a:r>
                          <a:r>
                            <a:rPr lang="en-US" sz="2000" dirty="0"/>
                            <a:t>=</a:t>
                          </a:r>
                          <a:r>
                            <a:rPr lang="en-US" sz="2000" dirty="0">
                              <a:solidFill>
                                <a:srgbClr val="0000FF"/>
                              </a:solidFill>
                              <a:effectLst/>
                            </a:rPr>
                            <a:t>0.0</a:t>
                          </a:r>
                          <a:r>
                            <a:rPr lang="en-US" sz="2000" dirty="0"/>
                            <a:t>, </a:t>
                          </a:r>
                          <a:r>
                            <a:rPr lang="en-US" sz="2000" baseline="0" dirty="0"/>
                            <a:t>                  </a:t>
                          </a:r>
                          <a:r>
                            <a:rPr lang="en-US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# </a:t>
                          </a:r>
                          <a:r>
                            <a:rPr lang="ru-RU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коэффициент</a:t>
                          </a:r>
                          <a:r>
                            <a:rPr lang="en-US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-</a:t>
                          </a:r>
                          <a:r>
                            <a:rPr lang="ru-RU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регуляризатора</a:t>
                          </a:r>
                          <a:br>
                            <a:rPr lang="en-US" sz="2000" i="1" dirty="0">
                              <a:solidFill>
                                <a:srgbClr val="808080"/>
                              </a:solidFill>
                              <a:effectLst/>
                            </a:rPr>
                          </a:br>
                          <a:r>
                            <a:rPr lang="en-US" sz="2000" i="1" dirty="0">
                              <a:solidFill>
                                <a:srgbClr val="808080"/>
                              </a:solidFill>
                              <a:effectLst/>
                            </a:rPr>
                            <a:t>                    </a:t>
                          </a:r>
                          <a:r>
                            <a:rPr lang="en-US" sz="2000" dirty="0">
                              <a:solidFill>
                                <a:srgbClr val="660099"/>
                              </a:solidFill>
                              <a:effectLst/>
                            </a:rPr>
                            <a:t>solver</a:t>
                          </a:r>
                          <a:r>
                            <a:rPr lang="en-US" sz="2000" dirty="0"/>
                            <a:t>=</a:t>
                          </a:r>
                          <a:r>
                            <a:rPr lang="en-US" sz="2000" b="1" dirty="0">
                              <a:solidFill>
                                <a:srgbClr val="008080"/>
                              </a:solidFill>
                              <a:effectLst/>
                            </a:rPr>
                            <a:t>'</a:t>
                          </a:r>
                          <a:r>
                            <a:rPr lang="en-US" sz="2000" b="1" dirty="0" err="1">
                              <a:solidFill>
                                <a:srgbClr val="008080"/>
                              </a:solidFill>
                              <a:effectLst/>
                            </a:rPr>
                            <a:t>sgd</a:t>
                          </a:r>
                          <a:r>
                            <a:rPr lang="en-US" sz="2000" b="1" dirty="0">
                              <a:solidFill>
                                <a:srgbClr val="008080"/>
                              </a:solidFill>
                              <a:effectLst/>
                            </a:rPr>
                            <a:t>'</a:t>
                          </a:r>
                          <a:r>
                            <a:rPr lang="en-US" sz="2000" dirty="0"/>
                            <a:t>,               </a:t>
                          </a:r>
                          <a:r>
                            <a:rPr lang="en-US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# </a:t>
                          </a:r>
                          <a:r>
                            <a:rPr lang="ru-RU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для обучения сети используется стохастический градиентный</a:t>
                          </a:r>
                          <a:r>
                            <a:rPr lang="ru-RU" sz="200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спуск</a:t>
                          </a:r>
                          <a:br>
                            <a:rPr lang="en-US" sz="2000" dirty="0"/>
                          </a:br>
                          <a:r>
                            <a:rPr lang="en-US" sz="2000" dirty="0"/>
                            <a:t>                    </a:t>
                          </a:r>
                          <a:r>
                            <a:rPr lang="en-US" sz="2000" dirty="0" err="1">
                              <a:solidFill>
                                <a:srgbClr val="660099"/>
                              </a:solidFill>
                              <a:effectLst/>
                            </a:rPr>
                            <a:t>max_iter</a:t>
                          </a:r>
                          <a:r>
                            <a:rPr lang="en-US" sz="2000" dirty="0"/>
                            <a:t>=</a:t>
                          </a:r>
                          <a:r>
                            <a:rPr lang="en-US" sz="2000" dirty="0">
                              <a:solidFill>
                                <a:srgbClr val="0000FF"/>
                              </a:solidFill>
                              <a:effectLst/>
                            </a:rPr>
                            <a:t>300</a:t>
                          </a:r>
                          <a:r>
                            <a:rPr lang="en-US" sz="2000" dirty="0"/>
                            <a:t>,</a:t>
                          </a:r>
                          <a:r>
                            <a:rPr lang="ru-RU" sz="2000" dirty="0"/>
                            <a:t> </a:t>
                          </a:r>
                          <a:r>
                            <a:rPr lang="en-US" sz="2000" dirty="0"/>
                            <a:t>           </a:t>
                          </a:r>
                          <a:r>
                            <a:rPr lang="en-US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# </a:t>
                          </a:r>
                          <a:r>
                            <a:rPr lang="ru-RU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максимальное</a:t>
                          </a:r>
                          <a:r>
                            <a:rPr lang="ru-RU" sz="200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число итераций</a:t>
                          </a:r>
                          <a:r>
                            <a:rPr lang="ru-RU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br>
                            <a:rPr lang="en-US" sz="2000" dirty="0"/>
                          </a:br>
                          <a:r>
                            <a:rPr lang="en-US" sz="2000" dirty="0"/>
                            <a:t>                    </a:t>
                          </a:r>
                          <a:r>
                            <a:rPr lang="en-US" sz="2000" dirty="0" err="1">
                              <a:solidFill>
                                <a:srgbClr val="660099"/>
                              </a:solidFill>
                              <a:effectLst/>
                            </a:rPr>
                            <a:t>batch_size</a:t>
                          </a:r>
                          <a:r>
                            <a:rPr lang="en-US" sz="2000" dirty="0"/>
                            <a:t>=</a:t>
                          </a:r>
                          <a:r>
                            <a:rPr lang="en-US" sz="2000" dirty="0">
                              <a:solidFill>
                                <a:srgbClr val="0000FF"/>
                              </a:solidFill>
                              <a:effectLst/>
                            </a:rPr>
                            <a:t>200</a:t>
                          </a:r>
                          <a:r>
                            <a:rPr lang="en-US" sz="2000" dirty="0"/>
                            <a:t>,</a:t>
                          </a:r>
                          <a:r>
                            <a:rPr lang="ru-RU" sz="2000" dirty="0"/>
                            <a:t> </a:t>
                          </a:r>
                          <a:r>
                            <a:rPr lang="en-US" sz="2000" dirty="0"/>
                            <a:t>       </a:t>
                          </a:r>
                          <a:r>
                            <a:rPr lang="ru-RU" sz="2000" baseline="0" dirty="0"/>
                            <a:t> </a:t>
                          </a:r>
                          <a:r>
                            <a:rPr lang="en-US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# </a:t>
                          </a:r>
                          <a:r>
                            <a:rPr lang="ru-RU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количество объектов, рассматриваемых</a:t>
                          </a:r>
                          <a:r>
                            <a:rPr lang="ru-RU" sz="200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в течение одной итерации</a:t>
                          </a:r>
                          <a:br>
                            <a:rPr lang="en-US" sz="2000" dirty="0"/>
                          </a:br>
                          <a:r>
                            <a:rPr lang="en-US" sz="2000" dirty="0"/>
                            <a:t>                    </a:t>
                          </a:r>
                          <a:r>
                            <a:rPr lang="en-US" sz="2000" dirty="0" err="1">
                              <a:solidFill>
                                <a:srgbClr val="660099"/>
                              </a:solidFill>
                              <a:effectLst/>
                            </a:rPr>
                            <a:t>tol</a:t>
                          </a:r>
                          <a:r>
                            <a:rPr lang="en-US" sz="2000" dirty="0"/>
                            <a:t>=</a:t>
                          </a:r>
                          <a:r>
                            <a:rPr lang="en-US" sz="2000" dirty="0">
                              <a:solidFill>
                                <a:srgbClr val="0000FF"/>
                              </a:solidFill>
                              <a:effectLst/>
                            </a:rPr>
                            <a:t>1e-4</a:t>
                          </a:r>
                          <a:r>
                            <a:rPr lang="en-US" sz="2000" dirty="0"/>
                            <a:t>,</a:t>
                          </a:r>
                          <a:r>
                            <a:rPr lang="ru-RU" sz="2000" dirty="0"/>
                            <a:t> </a:t>
                          </a:r>
                          <a:r>
                            <a:rPr lang="en-US" sz="2000" dirty="0"/>
                            <a:t>                                                 </a:t>
                          </a:r>
                          <a:r>
                            <a:rPr lang="en-US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# </a:t>
                          </a:r>
                          <a:r>
                            <a:rPr lang="ru-RU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точность</a:t>
                          </a:r>
                          <a:r>
                            <a:rPr lang="ru-RU" sz="200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решения. </a:t>
                          </a:r>
                          <a:br>
                            <a:rPr lang="en-US" sz="2000" dirty="0"/>
                          </a:br>
                          <a:r>
                            <a:rPr lang="en-US" sz="2000" dirty="0"/>
                            <a:t>                    </a:t>
                          </a:r>
                          <a:r>
                            <a:rPr lang="en-US" sz="2000" dirty="0" err="1">
                              <a:solidFill>
                                <a:srgbClr val="660099"/>
                              </a:solidFill>
                              <a:effectLst/>
                            </a:rPr>
                            <a:t>learning_rate_init</a:t>
                          </a:r>
                          <a:r>
                            <a:rPr lang="en-US" sz="2000" dirty="0"/>
                            <a:t>=</a:t>
                          </a:r>
                          <a:r>
                            <a:rPr lang="en-US" sz="2000" dirty="0">
                              <a:solidFill>
                                <a:srgbClr val="0000FF"/>
                              </a:solidFill>
                              <a:effectLst/>
                            </a:rPr>
                            <a:t>0.001</a:t>
                          </a:r>
                          <a:r>
                            <a:rPr lang="en-US" sz="2000" dirty="0"/>
                            <a:t>,</a:t>
                          </a:r>
                          <a:r>
                            <a:rPr lang="ru-RU" sz="2000" dirty="0"/>
                            <a:t> </a:t>
                          </a:r>
                          <a:r>
                            <a:rPr lang="en-US" sz="2000" dirty="0"/>
                            <a:t>                   </a:t>
                          </a:r>
                          <a:r>
                            <a:rPr lang="en-US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# </a:t>
                          </a:r>
                          <a:r>
                            <a:rPr lang="ru-RU" sz="200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темп обучения</a:t>
                          </a:r>
                          <a:br>
                            <a:rPr lang="en-US" sz="2000" i="1" dirty="0">
                              <a:solidFill>
                                <a:srgbClr val="808080"/>
                              </a:solidFill>
                              <a:effectLst/>
                            </a:rPr>
                          </a:br>
                          <a:r>
                            <a:rPr lang="en-US" sz="2000" i="1" dirty="0">
                              <a:solidFill>
                                <a:srgbClr val="808080"/>
                              </a:solidFill>
                              <a:effectLst/>
                            </a:rPr>
                            <a:t>                    </a:t>
                          </a:r>
                          <a:r>
                            <a:rPr lang="en-US" sz="2000" dirty="0" err="1">
                              <a:solidFill>
                                <a:srgbClr val="660099"/>
                              </a:solidFill>
                              <a:effectLst/>
                            </a:rPr>
                            <a:t>random_state</a:t>
                          </a:r>
                          <a:r>
                            <a:rPr lang="en-US" sz="2000" dirty="0"/>
                            <a:t>=</a:t>
                          </a:r>
                          <a:r>
                            <a:rPr lang="en-US" sz="2000" dirty="0">
                              <a:solidFill>
                                <a:srgbClr val="0000FF"/>
                              </a:solidFill>
                              <a:effectLst/>
                            </a:rPr>
                            <a:t>10</a:t>
                          </a:r>
                          <a:r>
                            <a:rPr lang="en-US" sz="2000" dirty="0"/>
                            <a:t>,</a:t>
                          </a:r>
                          <a:r>
                            <a:rPr lang="ru-RU" sz="2000" dirty="0"/>
                            <a:t> </a:t>
                          </a:r>
                          <a:r>
                            <a:rPr lang="en-US" sz="2000" dirty="0"/>
                            <a:t>                                </a:t>
                          </a:r>
                          <a:r>
                            <a:rPr lang="en-US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# </a:t>
                          </a:r>
                          <a:r>
                            <a:rPr lang="ru-RU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начальное</a:t>
                          </a:r>
                          <a:r>
                            <a:rPr lang="ru-RU" sz="2000" baseline="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 состояние генератора случайных чисел</a:t>
                          </a:r>
                          <a:br>
                            <a:rPr lang="en-US" sz="2000" dirty="0"/>
                          </a:br>
                          <a:r>
                            <a:rPr lang="en-US" sz="2000" dirty="0"/>
                            <a:t>                    </a:t>
                          </a:r>
                          <a:r>
                            <a:rPr lang="en-US" sz="2000" dirty="0">
                              <a:solidFill>
                                <a:srgbClr val="660099"/>
                              </a:solidFill>
                              <a:effectLst/>
                            </a:rPr>
                            <a:t>verbose</a:t>
                          </a:r>
                          <a:r>
                            <a:rPr lang="en-US" sz="2000" dirty="0"/>
                            <a:t>=</a:t>
                          </a:r>
                          <a:r>
                            <a:rPr lang="en-US" sz="2000" b="1" dirty="0">
                              <a:solidFill>
                                <a:srgbClr val="000080"/>
                              </a:solidFill>
                              <a:effectLst/>
                            </a:rPr>
                            <a:t>True</a:t>
                          </a:r>
                          <a:r>
                            <a:rPr lang="en-US" sz="2000" dirty="0"/>
                            <a:t>)</a:t>
                          </a:r>
                          <a:r>
                            <a:rPr lang="ru-RU" sz="2000" dirty="0"/>
                            <a:t> </a:t>
                          </a:r>
                          <a:r>
                            <a:rPr lang="en-US" sz="2000" dirty="0"/>
                            <a:t>                                       </a:t>
                          </a:r>
                          <a:r>
                            <a:rPr lang="en-US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# </a:t>
                          </a:r>
                          <a:r>
                            <a:rPr lang="ru-RU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отображение состояния вычислений</a:t>
                          </a:r>
                        </a:p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#</a:t>
                          </a:r>
                          <a:r>
                            <a:rPr lang="ru-RU" sz="20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обучаем</a:t>
                          </a:r>
                        </a:p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2000" dirty="0" err="1"/>
                            <a:t>mlp.fit</a:t>
                          </a:r>
                          <a:r>
                            <a:rPr lang="en-US" sz="2000" dirty="0"/>
                            <a:t>(</a:t>
                          </a:r>
                          <a:r>
                            <a:rPr lang="en-US" sz="2000" dirty="0" err="1"/>
                            <a:t>trainX</a:t>
                          </a:r>
                          <a:r>
                            <a:rPr lang="en-US" sz="2000" dirty="0"/>
                            <a:t>, </a:t>
                          </a:r>
                          <a:r>
                            <a:rPr lang="en-US" sz="2000" dirty="0" err="1"/>
                            <a:t>trainY</a:t>
                          </a:r>
                          <a:r>
                            <a:rPr lang="en-US" sz="2000" dirty="0"/>
                            <a:t>)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FEEF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4367281"/>
                  </p:ext>
                </p:extLst>
              </p:nvPr>
            </p:nvGraphicFramePr>
            <p:xfrm>
              <a:off x="709300" y="1494134"/>
              <a:ext cx="11169282" cy="505815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1692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05815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" t="-1325" r="-109" b="-31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184AEF-FB9C-4B72-90D0-8978FDFF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20" y="168571"/>
            <a:ext cx="11169282" cy="1325563"/>
          </a:xfrm>
        </p:spPr>
        <p:txBody>
          <a:bodyPr/>
          <a:lstStyle/>
          <a:p>
            <a:r>
              <a:rPr lang="ru-RU" dirty="0">
                <a:solidFill>
                  <a:srgbClr val="385592"/>
                </a:solidFill>
              </a:rPr>
              <a:t>Реализация сети </a:t>
            </a:r>
            <a:r>
              <a:rPr lang="en-US" dirty="0">
                <a:solidFill>
                  <a:srgbClr val="385592"/>
                </a:solidFill>
              </a:rPr>
              <a:t>MLP </a:t>
            </a:r>
            <a:r>
              <a:rPr lang="ru-RU" dirty="0">
                <a:solidFill>
                  <a:srgbClr val="385592"/>
                </a:solidFill>
              </a:rPr>
              <a:t>в библиотеке </a:t>
            </a:r>
            <a:r>
              <a:rPr lang="en-US" b="1" dirty="0" err="1">
                <a:solidFill>
                  <a:srgbClr val="385592"/>
                </a:solidFill>
              </a:rPr>
              <a:t>Scikit</a:t>
            </a:r>
            <a:r>
              <a:rPr lang="en-US" b="1" dirty="0">
                <a:solidFill>
                  <a:srgbClr val="385592"/>
                </a:solidFill>
              </a:rPr>
              <a:t>-learn</a:t>
            </a:r>
            <a:r>
              <a:rPr lang="ru-RU" dirty="0">
                <a:solidFill>
                  <a:srgbClr val="38559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476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F7D0A9-2B66-452F-993F-06E02984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964" y="1777003"/>
            <a:ext cx="10331866" cy="4640890"/>
          </a:xfrm>
          <a:solidFill>
            <a:srgbClr val="DFEEF9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385592"/>
                </a:solidFill>
                <a:latin typeface="+mj-lt"/>
              </a:rPr>
              <a:t>Построение модели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385592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from</a:t>
            </a:r>
            <a:r>
              <a:rPr lang="en-US" sz="2400" dirty="0"/>
              <a:t> </a:t>
            </a:r>
            <a:r>
              <a:rPr lang="en-US" sz="2400" dirty="0" err="1"/>
              <a:t>tensorflow.keras</a:t>
            </a:r>
            <a:r>
              <a:rPr lang="en-US" sz="2400" dirty="0"/>
              <a:t> </a:t>
            </a:r>
            <a:r>
              <a:rPr lang="en-US" sz="2400" b="1" dirty="0"/>
              <a:t>import</a:t>
            </a:r>
            <a:r>
              <a:rPr lang="en-US" sz="2400" dirty="0"/>
              <a:t> layers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model = </a:t>
            </a:r>
            <a:r>
              <a:rPr lang="en-US" sz="2400" dirty="0" err="1"/>
              <a:t>tf.keras.Sequential</a:t>
            </a:r>
            <a:r>
              <a:rPr lang="en-US" sz="2400" dirty="0"/>
              <a:t>()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Добавим к модели </a:t>
            </a:r>
            <a:r>
              <a:rPr lang="ru-R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полносвязный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слой с 64 и нейронами и 32 входами: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model.add</a:t>
            </a:r>
            <a:r>
              <a:rPr lang="en-US" sz="2400" dirty="0"/>
              <a:t>(</a:t>
            </a:r>
            <a:r>
              <a:rPr lang="en-US" sz="2400" dirty="0" err="1"/>
              <a:t>layers.Dense</a:t>
            </a:r>
            <a:r>
              <a:rPr lang="en-US" sz="2400" dirty="0"/>
              <a:t>(64, activation='sigmoid’</a:t>
            </a:r>
            <a:r>
              <a:rPr lang="ru-RU" sz="2400" dirty="0"/>
              <a:t>, </a:t>
            </a:r>
            <a:r>
              <a:rPr lang="en-US" sz="2400" dirty="0" err="1"/>
              <a:t>input_shape</a:t>
            </a:r>
            <a:r>
              <a:rPr lang="en-US" sz="2400" dirty="0"/>
              <a:t>=(32,)))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Добавим другой слой такого же размера: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model.add</a:t>
            </a:r>
            <a:r>
              <a:rPr lang="en-US" sz="2400" dirty="0"/>
              <a:t>(</a:t>
            </a:r>
            <a:r>
              <a:rPr lang="en-US" sz="2400" dirty="0" err="1"/>
              <a:t>layers.Dense</a:t>
            </a:r>
            <a:r>
              <a:rPr lang="en-US" sz="2400" dirty="0"/>
              <a:t>(64, activation='</a:t>
            </a:r>
            <a:r>
              <a:rPr lang="en-US" sz="2400" dirty="0" err="1"/>
              <a:t>relu</a:t>
            </a:r>
            <a:r>
              <a:rPr lang="en-US" sz="2400" dirty="0"/>
              <a:t>’)) </a:t>
            </a: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#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Добавим слой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softmax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 10 выходами: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model.add</a:t>
            </a:r>
            <a:r>
              <a:rPr lang="en-US" sz="2400" dirty="0"/>
              <a:t>(</a:t>
            </a:r>
            <a:r>
              <a:rPr lang="en-US" sz="2400" dirty="0" err="1"/>
              <a:t>layers.Dense</a:t>
            </a:r>
            <a:r>
              <a:rPr lang="en-US" sz="2400" dirty="0"/>
              <a:t>(10, activation='</a:t>
            </a:r>
            <a:r>
              <a:rPr lang="en-US" sz="2400" dirty="0" err="1"/>
              <a:t>softmax</a:t>
            </a:r>
            <a:r>
              <a:rPr lang="en-US" sz="2400" dirty="0"/>
              <a:t>’))</a:t>
            </a:r>
            <a:endParaRPr lang="ru-RU" sz="2400" dirty="0"/>
          </a:p>
        </p:txBody>
      </p:sp>
      <p:pic>
        <p:nvPicPr>
          <p:cNvPr id="8194" name="Picture 2" descr="https://www.machinelearningmastery.ru/img/0-663280-903958.png">
            <a:extLst>
              <a:ext uri="{FF2B5EF4-FFF2-40B4-BE49-F238E27FC236}">
                <a16:creationId xmlns:a16="http://schemas.microsoft.com/office/drawing/2014/main" id="{B6BA7AAF-C843-40BF-B045-9F12B6D8C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t="22525" r="19386" b="25018"/>
          <a:stretch/>
        </p:blipFill>
        <p:spPr bwMode="auto">
          <a:xfrm>
            <a:off x="3290147" y="1"/>
            <a:ext cx="4933233" cy="160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5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6E48B-2F01-4D90-AFD5-B39CFACE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26" y="1742715"/>
            <a:ext cx="10801884" cy="480963"/>
          </a:xfrm>
          <a:solidFill>
            <a:srgbClr val="DFEEF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385592"/>
                </a:solidFill>
              </a:rPr>
              <a:t>Компилирование и обучение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1301CE-B4DA-4D87-816E-39BA75DCF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26" y="2223678"/>
            <a:ext cx="10801884" cy="4330946"/>
          </a:xfrm>
          <a:solidFill>
            <a:srgbClr val="DFEEF9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 err="1"/>
              <a:t>model.compile</a:t>
            </a:r>
            <a:r>
              <a:rPr lang="en-US" sz="2600" dirty="0"/>
              <a:t>(optimizer=‘</a:t>
            </a:r>
            <a:r>
              <a:rPr lang="en-US" sz="2600" dirty="0" err="1"/>
              <a:t>adam</a:t>
            </a:r>
            <a:r>
              <a:rPr lang="en-US" sz="2600" dirty="0"/>
              <a:t>’, loss=‘</a:t>
            </a:r>
            <a:r>
              <a:rPr lang="en-US" sz="2600" dirty="0" err="1"/>
              <a:t>categorical_crossentropy</a:t>
            </a:r>
            <a:r>
              <a:rPr lang="en-US" sz="2600" dirty="0"/>
              <a:t>', metrics=['accuracy’])</a:t>
            </a:r>
            <a:endParaRPr lang="ru-RU" sz="2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 </a:t>
            </a:r>
            <a:r>
              <a:rPr lang="ru-RU" altLang="ru-RU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nlo"/>
              </a:rPr>
              <a:t>optimizer</a:t>
            </a:r>
            <a:r>
              <a:rPr lang="ru-RU" altLang="ru-RU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-apple-system"/>
              </a:rPr>
              <a:t>: Этот параметр определяет процедуру обучения.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 </a:t>
            </a:r>
            <a:r>
              <a:rPr lang="ru-RU" altLang="ru-RU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nlo"/>
              </a:rPr>
              <a:t>loss</a:t>
            </a:r>
            <a:r>
              <a:rPr lang="ru-RU" altLang="ru-RU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-apple-system"/>
              </a:rPr>
              <a:t>: Это функция которая минимизируется в процессе обучения.</a:t>
            </a:r>
            <a:endParaRPr lang="ru-RU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 Запускаем обучение за 5 эпох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 err="1"/>
              <a:t>model.fit</a:t>
            </a:r>
            <a:r>
              <a:rPr lang="en-US" sz="2600" dirty="0"/>
              <a:t>(</a:t>
            </a:r>
            <a:r>
              <a:rPr lang="en-US" sz="2600" dirty="0" err="1"/>
              <a:t>trainX</a:t>
            </a:r>
            <a:r>
              <a:rPr lang="en-US" sz="2600" dirty="0"/>
              <a:t>, </a:t>
            </a:r>
            <a:r>
              <a:rPr lang="en-US" sz="2600" dirty="0" err="1"/>
              <a:t>trainY</a:t>
            </a:r>
            <a:r>
              <a:rPr lang="en-US" sz="2600" dirty="0"/>
              <a:t>, </a:t>
            </a:r>
            <a:r>
              <a:rPr lang="en-US" sz="2600" dirty="0" err="1"/>
              <a:t>batch_size</a:t>
            </a:r>
            <a:r>
              <a:rPr lang="en-US" sz="2600" dirty="0"/>
              <a:t>=32, epochs=5)</a:t>
            </a:r>
            <a:endParaRPr lang="ru-RU" sz="2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 </a:t>
            </a:r>
            <a:r>
              <a:rPr lang="ru-RU" altLang="ru-RU" sz="2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nlo"/>
              </a:rPr>
              <a:t>epochs</a:t>
            </a:r>
            <a:r>
              <a:rPr lang="ru-RU" altLang="ru-RU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-apple-system"/>
              </a:rPr>
              <a:t>: Обучение разбито на *эпохи*. Эпоха это одна итерация по всем входным данным</a:t>
            </a:r>
            <a:r>
              <a:rPr lang="ru-RU" altLang="ru-RU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batch_size</a:t>
            </a: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размер </a:t>
            </a:r>
            <a:r>
              <a:rPr lang="ru-RU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батча</a:t>
            </a: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количества примеров обучающей выборки, использующихся при минимизации функции ошибки</a:t>
            </a:r>
            <a:endParaRPr lang="ru-RU" altLang="ru-RU" sz="2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https://www.machinelearningmastery.ru/img/0-663280-903958.png">
            <a:extLst>
              <a:ext uri="{FF2B5EF4-FFF2-40B4-BE49-F238E27FC236}">
                <a16:creationId xmlns:a16="http://schemas.microsoft.com/office/drawing/2014/main" id="{687D0135-A120-461E-A542-FC524D36E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t="22525" r="19386" b="25018"/>
          <a:stretch/>
        </p:blipFill>
        <p:spPr bwMode="auto">
          <a:xfrm>
            <a:off x="3136323" y="0"/>
            <a:ext cx="4933233" cy="160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8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авая фигурная скобка 13"/>
          <p:cNvSpPr/>
          <p:nvPr/>
        </p:nvSpPr>
        <p:spPr>
          <a:xfrm rot="16200000">
            <a:off x="2610683" y="1654770"/>
            <a:ext cx="432048" cy="809121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16200000">
            <a:off x="9535878" y="1615408"/>
            <a:ext cx="432048" cy="809121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46587" y="140585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входы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07760" y="133513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выходной слой</a:t>
            </a:r>
          </a:p>
        </p:txBody>
      </p:sp>
      <p:sp>
        <p:nvSpPr>
          <p:cNvPr id="19" name="Правая фигурная скобка 18"/>
          <p:cNvSpPr/>
          <p:nvPr/>
        </p:nvSpPr>
        <p:spPr>
          <a:xfrm rot="16200000">
            <a:off x="6088533" y="722616"/>
            <a:ext cx="544439" cy="2594704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194905" y="135823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скрытые слои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4F5230-DAA3-4AC9-8F91-4162C19A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Многослойный перцептрон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MLP)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563A9D-79AB-4638-982C-25581FF6E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88" y="2343474"/>
            <a:ext cx="77628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B4FE3-CA50-408D-93D1-71B7A325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05" y="115651"/>
            <a:ext cx="12026782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385592"/>
                </a:solidFill>
              </a:rPr>
              <a:t>Функция активации </a:t>
            </a:r>
            <a:r>
              <a:rPr lang="en-US" sz="4000" b="1" dirty="0" err="1">
                <a:solidFill>
                  <a:srgbClr val="385592"/>
                </a:solidFill>
              </a:rPr>
              <a:t>softmax</a:t>
            </a:r>
            <a:r>
              <a:rPr lang="ru-RU" sz="4000" b="1" dirty="0">
                <a:solidFill>
                  <a:srgbClr val="385592"/>
                </a:solidFill>
              </a:rPr>
              <a:t> (в задачах классификации)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D299F0-D9A7-48F5-8EFE-3D7A2BE20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64"/>
          <a:stretch/>
        </p:blipFill>
        <p:spPr>
          <a:xfrm>
            <a:off x="1711386" y="1045116"/>
            <a:ext cx="9543334" cy="42361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10A44A-BE44-4FA3-BD4D-FD482FD67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48" y="5359185"/>
            <a:ext cx="3664010" cy="13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2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B4FE3-CA50-408D-93D1-71B7A325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05" y="115652"/>
            <a:ext cx="12026782" cy="99530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385592"/>
                </a:solidFill>
              </a:rPr>
              <a:t>Функция потерь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A78D6-3B76-46F1-A3DA-EB0346253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407" y="1256233"/>
            <a:ext cx="4516729" cy="1276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5A64F7DD-68CA-4F04-8E69-51C4B806C6BA}"/>
                  </a:ext>
                </a:extLst>
              </p:cNvPr>
              <p:cNvSpPr/>
              <p:nvPr/>
            </p:nvSpPr>
            <p:spPr>
              <a:xfrm>
                <a:off x="78660" y="1045782"/>
                <a:ext cx="7362801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2400" b="1" dirty="0"/>
                  <a:t>Функция потерь в задачах классификации</a:t>
                </a:r>
                <a:r>
                  <a:rPr lang="en-US" sz="2400" b="1" dirty="0"/>
                  <a:t>: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2400" dirty="0"/>
                  <a:t>категориальная кросс-энтропия (ошибка на одном примере обучающей выборки)</a:t>
                </a:r>
                <a:r>
                  <a:rPr lang="en-US" sz="2400" dirty="0"/>
                  <a:t>.</a:t>
                </a:r>
                <a:r>
                  <a:rPr lang="ru-RU" sz="2400" dirty="0"/>
                  <a:t> 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/>
                  <a:t> - вероятность класса </a:t>
                </a:r>
                <a:r>
                  <a:rPr lang="en-US" sz="2400" i="1" dirty="0" err="1"/>
                  <a:t>i</a:t>
                </a:r>
                <a:r>
                  <a:rPr lang="ru-RU" sz="2400" i="1" dirty="0"/>
                  <a:t>.</a:t>
                </a:r>
                <a:endParaRPr lang="en-US" sz="2400" i="1" dirty="0"/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5A64F7DD-68CA-4F04-8E69-51C4B806C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0" y="1045782"/>
                <a:ext cx="7362801" cy="1723549"/>
              </a:xfrm>
              <a:prstGeom prst="rect">
                <a:avLst/>
              </a:prstGeom>
              <a:blipFill>
                <a:blip r:embed="rId3"/>
                <a:stretch>
                  <a:fillRect l="-1325" t="-2837" r="-579" b="-74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DAF2DDCC-9087-4E4F-A8E2-9F4DEBF9592F}"/>
                  </a:ext>
                </a:extLst>
              </p:cNvPr>
              <p:cNvSpPr txBox="1"/>
              <p:nvPr/>
            </p:nvSpPr>
            <p:spPr bwMode="auto">
              <a:xfrm>
                <a:off x="7449407" y="5153508"/>
                <a:ext cx="4281444" cy="89651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DAF2DDCC-9087-4E4F-A8E2-9F4DEBF95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9407" y="5153508"/>
                <a:ext cx="4281444" cy="896518"/>
              </a:xfrm>
              <a:prstGeom prst="rect">
                <a:avLst/>
              </a:prstGeom>
              <a:blipFill>
                <a:blip r:embed="rId4"/>
                <a:stretch>
                  <a:fillRect b="-39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3941249-DB3B-4D22-983C-57FDFE75693B}"/>
                  </a:ext>
                </a:extLst>
              </p:cNvPr>
              <p:cNvSpPr/>
              <p:nvPr/>
            </p:nvSpPr>
            <p:spPr>
              <a:xfrm>
                <a:off x="206847" y="4954074"/>
                <a:ext cx="7362801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2400" b="1" dirty="0"/>
                  <a:t>Функция потерь в задачах регрессии</a:t>
                </a:r>
                <a:r>
                  <a:rPr lang="en-US" sz="2400" b="1" dirty="0"/>
                  <a:t>: </a:t>
                </a:r>
                <a:endParaRPr lang="ru-RU" sz="2400" b="1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2400" dirty="0"/>
                  <a:t>Квадратическая</a:t>
                </a:r>
                <a:r>
                  <a:rPr lang="en-US" sz="2400" dirty="0"/>
                  <a:t> </a:t>
                </a:r>
                <a:r>
                  <a:rPr lang="ru-RU" sz="2400" dirty="0"/>
                  <a:t>(ошибка на одном примере обучающей выборки). 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/>
                  <a:t> - выходное значение   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-</a:t>
                </a:r>
                <a:r>
                  <a:rPr lang="ru-RU" sz="2400" dirty="0" err="1"/>
                  <a:t>го</a:t>
                </a:r>
                <a:r>
                  <a:rPr lang="ru-RU" sz="2400" dirty="0"/>
                  <a:t> нейрона.</a:t>
                </a:r>
                <a:endParaRPr lang="en-US" sz="2400" dirty="0"/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3941249-DB3B-4D22-983C-57FDFE756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47" y="4954074"/>
                <a:ext cx="7362801" cy="1723549"/>
              </a:xfrm>
              <a:prstGeom prst="rect">
                <a:avLst/>
              </a:prstGeom>
              <a:blipFill>
                <a:blip r:embed="rId5"/>
                <a:stretch>
                  <a:fillRect l="-1325" t="-2837" b="-74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A55B02-D32A-4BF7-A8BB-499B065AD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965" y="2769331"/>
            <a:ext cx="53530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7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3F36B51-B971-4151-99D4-E9E32F34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849" y="12330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Обучение нейронной сети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57375" y="1337734"/>
            <a:ext cx="8477250" cy="3315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Для</a:t>
            </a:r>
            <a:r>
              <a:rPr lang="en-US" dirty="0"/>
              <a:t> </a:t>
            </a:r>
            <a:r>
              <a:rPr lang="ru-RU" dirty="0"/>
              <a:t>обучения нейронной сети (нахождения оптимальных значений всех весовых коэффициентов) необходимо задать:</a:t>
            </a:r>
          </a:p>
          <a:p>
            <a:pPr marL="514350" indent="-514350">
              <a:buAutoNum type="alphaLcParenR"/>
            </a:pPr>
            <a:r>
              <a:rPr lang="ru-RU" dirty="0"/>
              <a:t>топологию сети</a:t>
            </a:r>
            <a:r>
              <a:rPr lang="en-US" dirty="0"/>
              <a:t> </a:t>
            </a:r>
            <a:r>
              <a:rPr lang="ru-RU" dirty="0"/>
              <a:t>со всеми функциями активации;</a:t>
            </a:r>
          </a:p>
          <a:p>
            <a:pPr marL="514350" indent="-514350">
              <a:buAutoNum type="alphaLcParenR"/>
            </a:pPr>
            <a:r>
              <a:rPr lang="ru-RU" dirty="0"/>
              <a:t>функцию потерь. </a:t>
            </a:r>
          </a:p>
          <a:p>
            <a:pPr marL="0" indent="0">
              <a:buNone/>
            </a:pPr>
            <a:r>
              <a:rPr lang="ru-RU" dirty="0"/>
              <a:t>Для обучения нейронной сети </a:t>
            </a:r>
            <a:r>
              <a:rPr lang="en-US" dirty="0"/>
              <a:t>MLP</a:t>
            </a:r>
            <a:r>
              <a:rPr lang="ru-RU" dirty="0"/>
              <a:t> обычно используется </a:t>
            </a:r>
            <a:r>
              <a:rPr lang="ru-RU" b="1" dirty="0"/>
              <a:t>метод обратного распространения ошибки</a:t>
            </a:r>
            <a:r>
              <a:rPr lang="ru-RU" dirty="0"/>
              <a:t> (</a:t>
            </a:r>
            <a:r>
              <a:rPr lang="ru-RU" b="1" dirty="0" err="1"/>
              <a:t>backpropagation</a:t>
            </a:r>
            <a:r>
              <a:rPr lang="ru-RU" dirty="0"/>
              <a:t>)*.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006B79-3D03-4CD6-A465-3591A9B92325}"/>
              </a:ext>
            </a:extLst>
          </p:cNvPr>
          <p:cNvSpPr/>
          <p:nvPr/>
        </p:nvSpPr>
        <p:spPr>
          <a:xfrm>
            <a:off x="1247686" y="4902100"/>
            <a:ext cx="101438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*Впервые метод </a:t>
            </a:r>
            <a:r>
              <a:rPr lang="ru-RU" dirty="0">
                <a:latin typeface="Arial" panose="020B0604020202020204" pitchFamily="34" charset="0"/>
              </a:rPr>
              <a:t>был описан в 1974 г. А. И. Галушкиным, а также независимо и одновременно Полом Дж. </a:t>
            </a:r>
            <a:r>
              <a:rPr lang="ru-RU" dirty="0" err="1">
                <a:latin typeface="Arial" panose="020B0604020202020204" pitchFamily="34" charset="0"/>
              </a:rPr>
              <a:t>Вербосом</a:t>
            </a:r>
            <a:r>
              <a:rPr lang="ru-RU" dirty="0">
                <a:latin typeface="Arial" panose="020B0604020202020204" pitchFamily="34" charset="0"/>
              </a:rPr>
              <a:t>. Далее существенно развит в 1986 г. Дэвидом И. </a:t>
            </a:r>
            <a:r>
              <a:rPr lang="ru-RU" dirty="0" err="1">
                <a:latin typeface="Arial" panose="020B0604020202020204" pitchFamily="34" charset="0"/>
              </a:rPr>
              <a:t>Румельхартом</a:t>
            </a:r>
            <a:r>
              <a:rPr lang="ru-RU" dirty="0">
                <a:latin typeface="Arial" panose="020B0604020202020204" pitchFamily="34" charset="0"/>
              </a:rPr>
              <a:t>, Дж. Е. </a:t>
            </a:r>
            <a:r>
              <a:rPr lang="ru-RU" dirty="0" err="1">
                <a:latin typeface="Arial" panose="020B0604020202020204" pitchFamily="34" charset="0"/>
              </a:rPr>
              <a:t>Хинтоном</a:t>
            </a:r>
            <a:r>
              <a:rPr lang="ru-RU" dirty="0">
                <a:latin typeface="Arial" panose="020B0604020202020204" pitchFamily="34" charset="0"/>
              </a:rPr>
              <a:t> и Рональдом Дж. Вильямсом .Это итеративный градиентный алгоритм, который используется с целью минимизации ошибки работы многослойного перцептрона и получения желаемого выхода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50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D8B37-CC54-4C16-A476-FBA09EE9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906" y="214607"/>
            <a:ext cx="8186514" cy="14275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85592"/>
                </a:solidFill>
                <a:latin typeface="+mn-lt"/>
                <a:ea typeface="Times New Roman" panose="02020603050405020304" pitchFamily="18" charset="0"/>
              </a:rPr>
              <a:t>Алгоритм обучения обратного распространения ошибки</a:t>
            </a:r>
            <a:br>
              <a:rPr lang="ru-RU" dirty="0"/>
            </a:br>
            <a:endParaRPr lang="ru-RU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0EC6BC-07A5-4BF4-A71E-1DE662084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5B9D496-6E97-4168-8927-864A073AD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8009"/>
            <a:ext cx="21672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latin typeface="Arial" panose="020B0604020202020204" pitchFamily="34" charset="0"/>
              </a:rPr>
              <a:t> 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7CBB466-7AA6-44E9-8D15-FCBD03053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906" y="1363338"/>
            <a:ext cx="7826188" cy="504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4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1800E-8FCC-4C21-89C4-93489598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385592"/>
                </a:solidFill>
              </a:rPr>
              <a:t>Обучение нейронной сети как задача минимизации функции ошибки</a:t>
            </a:r>
          </a:p>
        </p:txBody>
      </p:sp>
      <p:pic>
        <p:nvPicPr>
          <p:cNvPr id="1026" name="Picture 2" descr="https://i.ytimg.com/vi/Pmy3XEUJe2o/maxresdefault.jpg">
            <a:extLst>
              <a:ext uri="{FF2B5EF4-FFF2-40B4-BE49-F238E27FC236}">
                <a16:creationId xmlns:a16="http://schemas.microsoft.com/office/drawing/2014/main" id="{F778CCAE-D322-4A34-BD83-87F3750021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0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F47F5-0A85-4F6C-BDEC-249797DB9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247" y="234858"/>
            <a:ext cx="7772400" cy="136086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Метод градиентного спуска для поиска минимума функции ошибки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6C6C5C-79E5-426E-B0AC-8A046AA42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8" y="1685365"/>
            <a:ext cx="7743825" cy="43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2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AB118-2A9A-4076-8839-4E84F3B9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443" y="243685"/>
            <a:ext cx="8855241" cy="114700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73A8D"/>
                </a:solidFill>
                <a:ea typeface="Courier New" panose="02070309020205020404" pitchFamily="49" charset="0"/>
              </a:rPr>
              <a:t>Стохастический градиент (</a:t>
            </a:r>
            <a:r>
              <a:rPr lang="en-US" sz="3200" b="1" dirty="0">
                <a:solidFill>
                  <a:srgbClr val="173A8D"/>
                </a:solidFill>
                <a:ea typeface="Courier New" panose="02070309020205020404" pitchFamily="49" charset="0"/>
              </a:rPr>
              <a:t>SGD</a:t>
            </a:r>
            <a:r>
              <a:rPr lang="ru-RU" sz="3200" b="1" dirty="0">
                <a:solidFill>
                  <a:srgbClr val="173A8D"/>
                </a:solidFill>
                <a:ea typeface="Courier New" panose="02070309020205020404" pitchFamily="49" charset="0"/>
              </a:rPr>
              <a:t>, </a:t>
            </a:r>
            <a:r>
              <a:rPr lang="en-US" sz="3200" b="1" dirty="0">
                <a:solidFill>
                  <a:srgbClr val="173A8D"/>
                </a:solidFill>
              </a:rPr>
              <a:t>stochastic gradient descent</a:t>
            </a:r>
            <a:r>
              <a:rPr lang="ru-RU" sz="3200" b="1" dirty="0">
                <a:solidFill>
                  <a:srgbClr val="173A8D"/>
                </a:solidFill>
                <a:ea typeface="Courier New" panose="02070309020205020404" pitchFamily="49" charset="0"/>
              </a:rPr>
              <a:t>), пакетный, и мини-пакетный градиентный спуск (</a:t>
            </a:r>
            <a:r>
              <a:rPr lang="en-US" sz="3200" b="1" dirty="0">
                <a:solidFill>
                  <a:srgbClr val="173A8D"/>
                </a:solidFill>
                <a:ea typeface="Courier New" panose="02070309020205020404" pitchFamily="49" charset="0"/>
              </a:rPr>
              <a:t>mini-</a:t>
            </a:r>
            <a:r>
              <a:rPr lang="en-US" sz="3200" b="1" dirty="0">
                <a:solidFill>
                  <a:srgbClr val="173A8D"/>
                </a:solidFill>
              </a:rPr>
              <a:t>batch gradient descent</a:t>
            </a:r>
            <a:r>
              <a:rPr lang="ru-RU" sz="3200" b="1" dirty="0">
                <a:solidFill>
                  <a:srgbClr val="173A8D"/>
                </a:solidFill>
              </a:rPr>
              <a:t>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2EADFAF-DF8C-4C49-8948-4CC2F1E3D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43" y="1749949"/>
            <a:ext cx="3139377" cy="216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F1DEC6-BAE9-4469-8E05-F0E2685B8648}"/>
              </a:ext>
            </a:extLst>
          </p:cNvPr>
          <p:cNvSpPr/>
          <p:nvPr/>
        </p:nvSpPr>
        <p:spPr>
          <a:xfrm>
            <a:off x="1692443" y="1477988"/>
            <a:ext cx="31393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73A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Stochastic gradient descent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www.machinelearningmastery.ru/img/0-942367-444225.png">
            <a:extLst>
              <a:ext uri="{FF2B5EF4-FFF2-40B4-BE49-F238E27FC236}">
                <a16:creationId xmlns:a16="http://schemas.microsoft.com/office/drawing/2014/main" id="{5DEEC01D-E6AB-42B8-B5D5-2C3A1CFE2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10685" b="6308"/>
          <a:stretch/>
        </p:blipFill>
        <p:spPr bwMode="auto">
          <a:xfrm>
            <a:off x="2549820" y="4002688"/>
            <a:ext cx="6915023" cy="271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319379-0482-4E67-A0F3-295EF44AA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035" y="1553876"/>
            <a:ext cx="5427124" cy="227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0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1478</TotalTime>
  <Words>729</Words>
  <Application>Microsoft Office PowerPoint</Application>
  <PresentationFormat>Широкоэкранный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Cambria Math</vt:lpstr>
      <vt:lpstr>Courier New</vt:lpstr>
      <vt:lpstr>Menlo</vt:lpstr>
      <vt:lpstr>Times New Roman</vt:lpstr>
      <vt:lpstr>Verdana</vt:lpstr>
      <vt:lpstr>Office Theme</vt:lpstr>
      <vt:lpstr>Slide title</vt:lpstr>
      <vt:lpstr>Многослойный перцептрон (MLP)</vt:lpstr>
      <vt:lpstr>Функция активации softmax (в задачах классификации)</vt:lpstr>
      <vt:lpstr>Функция потерь</vt:lpstr>
      <vt:lpstr>Обучение нейронной сети</vt:lpstr>
      <vt:lpstr>Алгоритм обучения обратного распространения ошибки </vt:lpstr>
      <vt:lpstr>Обучение нейронной сети как задача минимизации функции ошибки</vt:lpstr>
      <vt:lpstr>Метод градиентного спуска для поиска минимума функции ошибки</vt:lpstr>
      <vt:lpstr>Стохастический градиент (SGD, stochastic gradient descent), пакетный, и мини-пакетный градиентный спуск (mini-batch gradient descent)</vt:lpstr>
      <vt:lpstr>Метод импульса (моментов, Momentum)</vt:lpstr>
      <vt:lpstr>Метод RPROP </vt:lpstr>
      <vt:lpstr>Метод Adam (адаптивной настройки моментов)</vt:lpstr>
      <vt:lpstr>Реализация сети MLP в библиотеке Scikit-learn </vt:lpstr>
      <vt:lpstr>Реализация сети MLP в библиотеке Scikit-learn </vt:lpstr>
      <vt:lpstr>Презентация PowerPoint</vt:lpstr>
      <vt:lpstr>Компилирование и обучение модели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Ira</cp:lastModifiedBy>
  <cp:revision>116</cp:revision>
  <dcterms:created xsi:type="dcterms:W3CDTF">2016-11-18T14:12:19Z</dcterms:created>
  <dcterms:modified xsi:type="dcterms:W3CDTF">2022-05-26T19:41:56Z</dcterms:modified>
</cp:coreProperties>
</file>