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60" r:id="rId2"/>
    <p:sldId id="271" r:id="rId3"/>
    <p:sldId id="291" r:id="rId4"/>
    <p:sldId id="292" r:id="rId5"/>
    <p:sldId id="293" r:id="rId6"/>
    <p:sldId id="272" r:id="rId7"/>
    <p:sldId id="294" r:id="rId8"/>
    <p:sldId id="295" r:id="rId9"/>
    <p:sldId id="290" r:id="rId10"/>
    <p:sldId id="288" r:id="rId11"/>
    <p:sldId id="273" r:id="rId12"/>
    <p:sldId id="274" r:id="rId13"/>
    <p:sldId id="275" r:id="rId14"/>
    <p:sldId id="276" r:id="rId15"/>
    <p:sldId id="277" r:id="rId16"/>
    <p:sldId id="289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003374"/>
    <a:srgbClr val="173A8D"/>
    <a:srgbClr val="DDDDDD"/>
    <a:srgbClr val="EAEAEA"/>
    <a:srgbClr val="332319"/>
    <a:srgbClr val="C9A093"/>
    <a:srgbClr val="F1F1F1"/>
    <a:srgbClr val="385592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Slide title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974" y="1283558"/>
            <a:ext cx="567206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Нейронные</a:t>
            </a:r>
          </a:p>
          <a:p>
            <a:pPr algn="r"/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сети  </a:t>
            </a:r>
            <a:endParaRPr lang="ru-RU" sz="6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0D655-13BF-48DD-BE37-1A92BE1F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Визуализация работы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D3554E-4D29-4C02-A100-9D864D28F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49" y="1622298"/>
            <a:ext cx="67627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5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Сверточный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слой</a:t>
            </a:r>
          </a:p>
        </p:txBody>
      </p:sp>
      <p:pic>
        <p:nvPicPr>
          <p:cNvPr id="3" name="Picture 10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68960" y="1279682"/>
            <a:ext cx="8087360" cy="2024063"/>
          </a:xfrm>
          <a:prstGeom prst="rect">
            <a:avLst/>
          </a:prstGeom>
          <a:noFill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4850"/>
          <a:stretch/>
        </p:blipFill>
        <p:spPr bwMode="auto">
          <a:xfrm>
            <a:off x="803448" y="3361912"/>
            <a:ext cx="2656681" cy="165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3"/>
          <a:stretch/>
        </p:blipFill>
        <p:spPr bwMode="auto">
          <a:xfrm>
            <a:off x="878399" y="5013258"/>
            <a:ext cx="2508934" cy="159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 descr="https://habrastorage.org/files/0f9/e73/592/0f9e73592a0c4ecebe3d6700224e1a2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6" y="3647440"/>
            <a:ext cx="5214834" cy="2731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97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8038054" cy="1337732"/>
          </a:xfrm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Cубдискретизирующий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слой</a:t>
            </a:r>
          </a:p>
        </p:txBody>
      </p:sp>
      <p:pic>
        <p:nvPicPr>
          <p:cNvPr id="3" name="Picture 1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98780" y="1221740"/>
            <a:ext cx="8529320" cy="1752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73760" y="3303677"/>
            <a:ext cx="774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УМЕНЬШЕНИЕ РАЗМЕРНОСТИ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Распознавание объектов вне зависимости от масштаба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2. Факт наличия признака важнее знания места его точного положения на изображении</a:t>
            </a:r>
          </a:p>
        </p:txBody>
      </p:sp>
    </p:spTree>
    <p:extLst>
      <p:ext uri="{BB962C8B-B14F-4D97-AF65-F5344CB8AC3E}">
        <p14:creationId xmlns:p14="http://schemas.microsoft.com/office/powerpoint/2010/main" val="2303760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Полносвязный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слой</a:t>
            </a:r>
          </a:p>
        </p:txBody>
      </p:sp>
      <p:pic>
        <p:nvPicPr>
          <p:cNvPr id="3" name="Picture 9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647507" y="1712595"/>
            <a:ext cx="5991225" cy="3737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638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Сверточная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сеть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LeNet-5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126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29920" y="1402080"/>
            <a:ext cx="8178800" cy="257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65200" y="4097365"/>
            <a:ext cx="7508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74"/>
                </a:solidFill>
              </a:rPr>
              <a:t>Back-Propagation Applied to Handwritten Zip Code Recognition / </a:t>
            </a:r>
            <a:endParaRPr lang="ru-RU" sz="2000" dirty="0">
              <a:solidFill>
                <a:srgbClr val="003374"/>
              </a:solidFill>
            </a:endParaRPr>
          </a:p>
          <a:p>
            <a:r>
              <a:rPr lang="en-US" sz="2000" i="1" dirty="0">
                <a:solidFill>
                  <a:srgbClr val="003374"/>
                </a:solidFill>
              </a:rPr>
              <a:t>Y. </a:t>
            </a:r>
            <a:r>
              <a:rPr lang="en-US" sz="2000" i="1" dirty="0" err="1">
                <a:solidFill>
                  <a:srgbClr val="003374"/>
                </a:solidFill>
              </a:rPr>
              <a:t>LeCun</a:t>
            </a:r>
            <a:r>
              <a:rPr lang="en-US" sz="2000" i="1" dirty="0">
                <a:solidFill>
                  <a:srgbClr val="003374"/>
                </a:solidFill>
              </a:rPr>
              <a:t>,</a:t>
            </a:r>
            <a:r>
              <a:rPr lang="en-US" sz="2000" dirty="0">
                <a:solidFill>
                  <a:srgbClr val="003374"/>
                </a:solidFill>
              </a:rPr>
              <a:t> </a:t>
            </a:r>
            <a:r>
              <a:rPr lang="en-US" sz="2000" i="1" dirty="0">
                <a:solidFill>
                  <a:srgbClr val="003374"/>
                </a:solidFill>
              </a:rPr>
              <a:t>B. </a:t>
            </a:r>
            <a:r>
              <a:rPr lang="en-US" sz="2000" i="1" dirty="0" err="1">
                <a:solidFill>
                  <a:srgbClr val="003374"/>
                </a:solidFill>
              </a:rPr>
              <a:t>Boser</a:t>
            </a:r>
            <a:r>
              <a:rPr lang="en-US" sz="2000" i="1" dirty="0">
                <a:solidFill>
                  <a:srgbClr val="003374"/>
                </a:solidFill>
              </a:rPr>
              <a:t>, J. S. </a:t>
            </a:r>
            <a:r>
              <a:rPr lang="en-US" sz="2000" i="1" dirty="0" err="1">
                <a:solidFill>
                  <a:srgbClr val="003374"/>
                </a:solidFill>
              </a:rPr>
              <a:t>Denker</a:t>
            </a:r>
            <a:r>
              <a:rPr lang="en-US" sz="2000" i="1" dirty="0">
                <a:solidFill>
                  <a:srgbClr val="003374"/>
                </a:solidFill>
              </a:rPr>
              <a:t> et al</a:t>
            </a:r>
            <a:r>
              <a:rPr lang="en-US" sz="2000" dirty="0">
                <a:solidFill>
                  <a:srgbClr val="003374"/>
                </a:solidFill>
              </a:rPr>
              <a:t>. 1989</a:t>
            </a:r>
            <a:endParaRPr lang="ru-RU" sz="2000" dirty="0">
              <a:solidFill>
                <a:srgbClr val="0033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280" y="4967811"/>
            <a:ext cx="7965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74"/>
                </a:solidFill>
              </a:rPr>
              <a:t>Почему сейчас</a:t>
            </a:r>
            <a:r>
              <a:rPr lang="en-US" sz="2000" dirty="0">
                <a:solidFill>
                  <a:srgbClr val="003374"/>
                </a:solidFill>
              </a:rPr>
              <a:t>??</a:t>
            </a:r>
            <a:endParaRPr lang="ru-RU" sz="2000" dirty="0">
              <a:solidFill>
                <a:srgbClr val="003374"/>
              </a:solidFill>
            </a:endParaRPr>
          </a:p>
          <a:p>
            <a:r>
              <a:rPr lang="en-US" sz="2000" dirty="0">
                <a:solidFill>
                  <a:srgbClr val="003374"/>
                </a:solidFill>
              </a:rPr>
              <a:t>1. </a:t>
            </a:r>
            <a:r>
              <a:rPr lang="ru-RU" sz="2000" dirty="0">
                <a:solidFill>
                  <a:srgbClr val="003374"/>
                </a:solidFill>
              </a:rPr>
              <a:t>Рост производительности компьютеров:</a:t>
            </a:r>
          </a:p>
          <a:p>
            <a:pPr lvl="0"/>
            <a:r>
              <a:rPr lang="en-US" sz="2000" dirty="0">
                <a:solidFill>
                  <a:srgbClr val="003374"/>
                </a:solidFill>
              </a:rPr>
              <a:t>     -</a:t>
            </a:r>
            <a:r>
              <a:rPr lang="ru-RU" sz="2000" dirty="0">
                <a:solidFill>
                  <a:srgbClr val="003374"/>
                </a:solidFill>
              </a:rPr>
              <a:t>Многоядерные процессоры</a:t>
            </a:r>
          </a:p>
          <a:p>
            <a:r>
              <a:rPr lang="ru-RU" sz="2000" dirty="0">
                <a:solidFill>
                  <a:srgbClr val="003374"/>
                </a:solidFill>
              </a:rPr>
              <a:t> </a:t>
            </a:r>
            <a:r>
              <a:rPr lang="en-US" sz="2000" dirty="0">
                <a:solidFill>
                  <a:srgbClr val="003374"/>
                </a:solidFill>
              </a:rPr>
              <a:t>    -</a:t>
            </a:r>
            <a:r>
              <a:rPr lang="ru-RU" sz="2000" dirty="0">
                <a:solidFill>
                  <a:srgbClr val="003374"/>
                </a:solidFill>
              </a:rPr>
              <a:t>Графические ускорители GPU</a:t>
            </a:r>
          </a:p>
          <a:p>
            <a:r>
              <a:rPr lang="en-US" sz="2000" dirty="0">
                <a:solidFill>
                  <a:srgbClr val="003374"/>
                </a:solidFill>
              </a:rPr>
              <a:t>2. </a:t>
            </a:r>
            <a:r>
              <a:rPr lang="ru-RU" sz="2000" dirty="0">
                <a:solidFill>
                  <a:srgbClr val="003374"/>
                </a:solidFill>
              </a:rPr>
              <a:t>Резкое увеличение количества накопленных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55694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5255B79-2669-480F-96B9-D71B484D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архитектуры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02499-CE47-4717-A1BA-735823C8E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610"/>
            <a:ext cx="9144000" cy="46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0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AF82A-1F23-4304-B708-E72085CF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преобразования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B4C330-964D-40C8-997F-34DB7CAE3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185862"/>
            <a:ext cx="87820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8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4565" y="1716339"/>
            <a:ext cx="39645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Спасибо за </a:t>
            </a:r>
          </a:p>
          <a:p>
            <a:r>
              <a:rPr lang="ru-RU" sz="6000" dirty="0">
                <a:solidFill>
                  <a:schemeClr val="bg1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3639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8393654" cy="1337732"/>
          </a:xfrm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Сверточные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нейронные сети</a:t>
            </a:r>
          </a:p>
        </p:txBody>
      </p:sp>
      <p:grpSp>
        <p:nvGrpSpPr>
          <p:cNvPr id="3" name="Group 122"/>
          <p:cNvGrpSpPr>
            <a:grpSpLocks/>
          </p:cNvGrpSpPr>
          <p:nvPr/>
        </p:nvGrpSpPr>
        <p:grpSpPr bwMode="auto">
          <a:xfrm>
            <a:off x="293049" y="1531620"/>
            <a:ext cx="5113655" cy="4462780"/>
            <a:chOff x="1766" y="832"/>
            <a:chExt cx="8053" cy="7028"/>
          </a:xfrm>
        </p:grpSpPr>
        <p:pic>
          <p:nvPicPr>
            <p:cNvPr id="4" name="Picture 1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" y="1159"/>
              <a:ext cx="8053" cy="6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32"/>
            <p:cNvSpPr>
              <a:spLocks noChangeArrowheads="1"/>
            </p:cNvSpPr>
            <p:nvPr/>
          </p:nvSpPr>
          <p:spPr bwMode="auto">
            <a:xfrm>
              <a:off x="4075" y="832"/>
              <a:ext cx="4397" cy="1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" name="Rectangle 131"/>
            <p:cNvSpPr>
              <a:spLocks noChangeArrowheads="1"/>
            </p:cNvSpPr>
            <p:nvPr/>
          </p:nvSpPr>
          <p:spPr bwMode="auto">
            <a:xfrm>
              <a:off x="7156" y="7240"/>
              <a:ext cx="2453" cy="6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Rectangle 130"/>
            <p:cNvSpPr>
              <a:spLocks noChangeArrowheads="1"/>
            </p:cNvSpPr>
            <p:nvPr/>
          </p:nvSpPr>
          <p:spPr bwMode="auto">
            <a:xfrm>
              <a:off x="2467" y="7240"/>
              <a:ext cx="1498" cy="6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Freeform 129"/>
            <p:cNvSpPr>
              <a:spLocks/>
            </p:cNvSpPr>
            <p:nvPr/>
          </p:nvSpPr>
          <p:spPr bwMode="auto">
            <a:xfrm>
              <a:off x="4857" y="5147"/>
              <a:ext cx="1013" cy="1013"/>
            </a:xfrm>
            <a:custGeom>
              <a:avLst/>
              <a:gdLst>
                <a:gd name="T0" fmla="+- 0 4858 4858"/>
                <a:gd name="T1" fmla="*/ T0 w 1013"/>
                <a:gd name="T2" fmla="+- 0 5147 5147"/>
                <a:gd name="T3" fmla="*/ 5147 h 1013"/>
                <a:gd name="T4" fmla="+- 0 4858 4858"/>
                <a:gd name="T5" fmla="*/ T4 w 1013"/>
                <a:gd name="T6" fmla="+- 0 6160 5147"/>
                <a:gd name="T7" fmla="*/ 6160 h 1013"/>
                <a:gd name="T8" fmla="+- 0 5870 4858"/>
                <a:gd name="T9" fmla="*/ T8 w 1013"/>
                <a:gd name="T10" fmla="+- 0 6160 5147"/>
                <a:gd name="T11" fmla="*/ 6160 h 1013"/>
                <a:gd name="T12" fmla="+- 0 4858 4858"/>
                <a:gd name="T13" fmla="*/ T12 w 1013"/>
                <a:gd name="T14" fmla="+- 0 5147 5147"/>
                <a:gd name="T15" fmla="*/ 5147 h 10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013" h="1013">
                  <a:moveTo>
                    <a:pt x="0" y="0"/>
                  </a:moveTo>
                  <a:lnTo>
                    <a:pt x="0" y="1013"/>
                  </a:lnTo>
                  <a:lnTo>
                    <a:pt x="1012" y="1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Freeform 128"/>
            <p:cNvSpPr>
              <a:spLocks/>
            </p:cNvSpPr>
            <p:nvPr/>
          </p:nvSpPr>
          <p:spPr bwMode="auto">
            <a:xfrm>
              <a:off x="4696" y="2845"/>
              <a:ext cx="3675" cy="3119"/>
            </a:xfrm>
            <a:custGeom>
              <a:avLst/>
              <a:gdLst>
                <a:gd name="T0" fmla="+- 0 5304 4697"/>
                <a:gd name="T1" fmla="*/ T0 w 3675"/>
                <a:gd name="T2" fmla="+- 0 2845 2845"/>
                <a:gd name="T3" fmla="*/ 2845 h 3119"/>
                <a:gd name="T4" fmla="+- 0 5081 4697"/>
                <a:gd name="T5" fmla="*/ T4 w 3675"/>
                <a:gd name="T6" fmla="+- 0 2877 2845"/>
                <a:gd name="T7" fmla="*/ 2877 h 3119"/>
                <a:gd name="T8" fmla="+- 0 4902 4697"/>
                <a:gd name="T9" fmla="*/ T8 w 3675"/>
                <a:gd name="T10" fmla="+- 0 2959 2845"/>
                <a:gd name="T11" fmla="*/ 2959 h 3119"/>
                <a:gd name="T12" fmla="+- 0 4774 4697"/>
                <a:gd name="T13" fmla="*/ T12 w 3675"/>
                <a:gd name="T14" fmla="+- 0 3093 2845"/>
                <a:gd name="T15" fmla="*/ 3093 h 3119"/>
                <a:gd name="T16" fmla="+- 0 4707 4697"/>
                <a:gd name="T17" fmla="*/ T16 w 3675"/>
                <a:gd name="T18" fmla="+- 0 3269 2845"/>
                <a:gd name="T19" fmla="*/ 3269 h 3119"/>
                <a:gd name="T20" fmla="+- 0 4697 4697"/>
                <a:gd name="T21" fmla="*/ T20 w 3675"/>
                <a:gd name="T22" fmla="+- 0 3424 2845"/>
                <a:gd name="T23" fmla="*/ 3424 h 3119"/>
                <a:gd name="T24" fmla="+- 0 4736 4697"/>
                <a:gd name="T25" fmla="*/ T24 w 3675"/>
                <a:gd name="T26" fmla="+- 0 3653 2845"/>
                <a:gd name="T27" fmla="*/ 3653 h 3119"/>
                <a:gd name="T28" fmla="+- 0 4776 4697"/>
                <a:gd name="T29" fmla="*/ T28 w 3675"/>
                <a:gd name="T30" fmla="+- 0 3776 2845"/>
                <a:gd name="T31" fmla="*/ 3776 h 3119"/>
                <a:gd name="T32" fmla="+- 0 4830 4697"/>
                <a:gd name="T33" fmla="*/ T32 w 3675"/>
                <a:gd name="T34" fmla="+- 0 3904 2845"/>
                <a:gd name="T35" fmla="*/ 3904 h 3119"/>
                <a:gd name="T36" fmla="+- 0 4896 4697"/>
                <a:gd name="T37" fmla="*/ T36 w 3675"/>
                <a:gd name="T38" fmla="+- 0 4035 2845"/>
                <a:gd name="T39" fmla="*/ 4035 h 3119"/>
                <a:gd name="T40" fmla="+- 0 4975 4697"/>
                <a:gd name="T41" fmla="*/ T40 w 3675"/>
                <a:gd name="T42" fmla="+- 0 4170 2845"/>
                <a:gd name="T43" fmla="*/ 4170 h 3119"/>
                <a:gd name="T44" fmla="+- 0 5067 4697"/>
                <a:gd name="T45" fmla="*/ T44 w 3675"/>
                <a:gd name="T46" fmla="+- 0 4306 2845"/>
                <a:gd name="T47" fmla="*/ 4306 h 3119"/>
                <a:gd name="T48" fmla="+- 0 5170 4697"/>
                <a:gd name="T49" fmla="*/ T48 w 3675"/>
                <a:gd name="T50" fmla="+- 0 4443 2845"/>
                <a:gd name="T51" fmla="*/ 4443 h 3119"/>
                <a:gd name="T52" fmla="+- 0 5284 4697"/>
                <a:gd name="T53" fmla="*/ T52 w 3675"/>
                <a:gd name="T54" fmla="+- 0 4581 2845"/>
                <a:gd name="T55" fmla="*/ 4581 h 3119"/>
                <a:gd name="T56" fmla="+- 0 5409 4697"/>
                <a:gd name="T57" fmla="*/ T56 w 3675"/>
                <a:gd name="T58" fmla="+- 0 4719 2845"/>
                <a:gd name="T59" fmla="*/ 4719 h 3119"/>
                <a:gd name="T60" fmla="+- 0 5545 4697"/>
                <a:gd name="T61" fmla="*/ T60 w 3675"/>
                <a:gd name="T62" fmla="+- 0 4855 2845"/>
                <a:gd name="T63" fmla="*/ 4855 h 3119"/>
                <a:gd name="T64" fmla="+- 0 5690 4697"/>
                <a:gd name="T65" fmla="*/ T64 w 3675"/>
                <a:gd name="T66" fmla="+- 0 4989 2845"/>
                <a:gd name="T67" fmla="*/ 4989 h 3119"/>
                <a:gd name="T68" fmla="+- 0 5845 4697"/>
                <a:gd name="T69" fmla="*/ T68 w 3675"/>
                <a:gd name="T70" fmla="+- 0 5121 2845"/>
                <a:gd name="T71" fmla="*/ 5121 h 3119"/>
                <a:gd name="T72" fmla="+- 0 6008 4697"/>
                <a:gd name="T73" fmla="*/ T72 w 3675"/>
                <a:gd name="T74" fmla="+- 0 5248 2845"/>
                <a:gd name="T75" fmla="*/ 5248 h 3119"/>
                <a:gd name="T76" fmla="+- 0 6174 4697"/>
                <a:gd name="T77" fmla="*/ T76 w 3675"/>
                <a:gd name="T78" fmla="+- 0 5366 2845"/>
                <a:gd name="T79" fmla="*/ 5366 h 3119"/>
                <a:gd name="T80" fmla="+- 0 6339 4697"/>
                <a:gd name="T81" fmla="*/ T80 w 3675"/>
                <a:gd name="T82" fmla="+- 0 5474 2845"/>
                <a:gd name="T83" fmla="*/ 5474 h 3119"/>
                <a:gd name="T84" fmla="+- 0 6505 4697"/>
                <a:gd name="T85" fmla="*/ T84 w 3675"/>
                <a:gd name="T86" fmla="+- 0 5572 2845"/>
                <a:gd name="T87" fmla="*/ 5572 h 3119"/>
                <a:gd name="T88" fmla="+- 0 6669 4697"/>
                <a:gd name="T89" fmla="*/ T88 w 3675"/>
                <a:gd name="T90" fmla="+- 0 5659 2845"/>
                <a:gd name="T91" fmla="*/ 5659 h 3119"/>
                <a:gd name="T92" fmla="+- 0 6831 4697"/>
                <a:gd name="T93" fmla="*/ T92 w 3675"/>
                <a:gd name="T94" fmla="+- 0 5736 2845"/>
                <a:gd name="T95" fmla="*/ 5736 h 3119"/>
                <a:gd name="T96" fmla="+- 0 6989 4697"/>
                <a:gd name="T97" fmla="*/ T96 w 3675"/>
                <a:gd name="T98" fmla="+- 0 5803 2845"/>
                <a:gd name="T99" fmla="*/ 5803 h 3119"/>
                <a:gd name="T100" fmla="+- 0 7144 4697"/>
                <a:gd name="T101" fmla="*/ T100 w 3675"/>
                <a:gd name="T102" fmla="+- 0 5858 2845"/>
                <a:gd name="T103" fmla="*/ 5858 h 3119"/>
                <a:gd name="T104" fmla="+- 0 7293 4697"/>
                <a:gd name="T105" fmla="*/ T104 w 3675"/>
                <a:gd name="T106" fmla="+- 0 5901 2845"/>
                <a:gd name="T107" fmla="*/ 5901 h 3119"/>
                <a:gd name="T108" fmla="+- 0 7437 4697"/>
                <a:gd name="T109" fmla="*/ T108 w 3675"/>
                <a:gd name="T110" fmla="+- 0 5934 2845"/>
                <a:gd name="T111" fmla="*/ 5934 h 3119"/>
                <a:gd name="T112" fmla="+- 0 7574 4697"/>
                <a:gd name="T113" fmla="*/ T112 w 3675"/>
                <a:gd name="T114" fmla="+- 0 5955 2845"/>
                <a:gd name="T115" fmla="*/ 5955 h 3119"/>
                <a:gd name="T116" fmla="+- 0 7703 4697"/>
                <a:gd name="T117" fmla="*/ T116 w 3675"/>
                <a:gd name="T118" fmla="+- 0 5963 2845"/>
                <a:gd name="T119" fmla="*/ 5963 h 3119"/>
                <a:gd name="T120" fmla="+- 0 7880 4697"/>
                <a:gd name="T121" fmla="*/ T120 w 3675"/>
                <a:gd name="T122" fmla="+- 0 5954 2845"/>
                <a:gd name="T123" fmla="*/ 5954 h 3119"/>
                <a:gd name="T124" fmla="+- 0 8082 4697"/>
                <a:gd name="T125" fmla="*/ T124 w 3675"/>
                <a:gd name="T126" fmla="+- 0 5897 2845"/>
                <a:gd name="T127" fmla="*/ 5897 h 3119"/>
                <a:gd name="T128" fmla="+- 0 8237 4697"/>
                <a:gd name="T129" fmla="*/ T128 w 3675"/>
                <a:gd name="T130" fmla="+- 0 5789 2845"/>
                <a:gd name="T131" fmla="*/ 5789 h 3119"/>
                <a:gd name="T132" fmla="+- 0 8335 4697"/>
                <a:gd name="T133" fmla="*/ T132 w 3675"/>
                <a:gd name="T134" fmla="+- 0 5632 2845"/>
                <a:gd name="T135" fmla="*/ 5632 h 3119"/>
                <a:gd name="T136" fmla="+- 0 8371 4697"/>
                <a:gd name="T137" fmla="*/ T136 w 3675"/>
                <a:gd name="T138" fmla="+- 0 5438 2845"/>
                <a:gd name="T139" fmla="*/ 5438 h 3119"/>
                <a:gd name="T140" fmla="+- 0 8358 4697"/>
                <a:gd name="T141" fmla="*/ T140 w 3675"/>
                <a:gd name="T142" fmla="+- 0 5273 2845"/>
                <a:gd name="T143" fmla="*/ 5273 h 3119"/>
                <a:gd name="T144" fmla="+- 0 8314 4697"/>
                <a:gd name="T145" fmla="*/ T144 w 3675"/>
                <a:gd name="T146" fmla="+- 0 5094 2845"/>
                <a:gd name="T147" fmla="*/ 5094 h 3119"/>
                <a:gd name="T148" fmla="+- 0 8267 4697"/>
                <a:gd name="T149" fmla="*/ T148 w 3675"/>
                <a:gd name="T150" fmla="+- 0 4969 2845"/>
                <a:gd name="T151" fmla="*/ 4969 h 3119"/>
                <a:gd name="T152" fmla="+- 0 8207 4697"/>
                <a:gd name="T153" fmla="*/ T152 w 3675"/>
                <a:gd name="T154" fmla="+- 0 4839 2845"/>
                <a:gd name="T155" fmla="*/ 4839 h 3119"/>
                <a:gd name="T156" fmla="+- 0 8134 4697"/>
                <a:gd name="T157" fmla="*/ T156 w 3675"/>
                <a:gd name="T158" fmla="+- 0 4706 2845"/>
                <a:gd name="T159" fmla="*/ 4706 h 3119"/>
                <a:gd name="T160" fmla="+- 0 8048 4697"/>
                <a:gd name="T161" fmla="*/ T160 w 3675"/>
                <a:gd name="T162" fmla="+- 0 4571 2845"/>
                <a:gd name="T163" fmla="*/ 4571 h 3119"/>
                <a:gd name="T164" fmla="+- 0 7951 4697"/>
                <a:gd name="T165" fmla="*/ T164 w 3675"/>
                <a:gd name="T166" fmla="+- 0 4434 2845"/>
                <a:gd name="T167" fmla="*/ 4434 h 3119"/>
                <a:gd name="T168" fmla="+- 0 7842 4697"/>
                <a:gd name="T169" fmla="*/ T168 w 3675"/>
                <a:gd name="T170" fmla="+- 0 4296 2845"/>
                <a:gd name="T171" fmla="*/ 4296 h 3119"/>
                <a:gd name="T172" fmla="+- 0 7723 4697"/>
                <a:gd name="T173" fmla="*/ T172 w 3675"/>
                <a:gd name="T174" fmla="+- 0 4158 2845"/>
                <a:gd name="T175" fmla="*/ 4158 h 3119"/>
                <a:gd name="T176" fmla="+- 0 7592 4697"/>
                <a:gd name="T177" fmla="*/ T176 w 3675"/>
                <a:gd name="T178" fmla="+- 0 4021 2845"/>
                <a:gd name="T179" fmla="*/ 4021 h 3119"/>
                <a:gd name="T180" fmla="+- 0 7452 4697"/>
                <a:gd name="T181" fmla="*/ T180 w 3675"/>
                <a:gd name="T182" fmla="+- 0 3886 2845"/>
                <a:gd name="T183" fmla="*/ 3886 h 3119"/>
                <a:gd name="T184" fmla="+- 0 7302 4697"/>
                <a:gd name="T185" fmla="*/ T184 w 3675"/>
                <a:gd name="T186" fmla="+- 0 3753 2845"/>
                <a:gd name="T187" fmla="*/ 3753 h 3119"/>
                <a:gd name="T188" fmla="+- 0 7142 4697"/>
                <a:gd name="T189" fmla="*/ T188 w 3675"/>
                <a:gd name="T190" fmla="+- 0 3623 2845"/>
                <a:gd name="T191" fmla="*/ 3623 h 3119"/>
                <a:gd name="T192" fmla="+- 0 6977 4697"/>
                <a:gd name="T193" fmla="*/ T192 w 3675"/>
                <a:gd name="T194" fmla="+- 0 3500 2845"/>
                <a:gd name="T195" fmla="*/ 3500 h 3119"/>
                <a:gd name="T196" fmla="+- 0 6811 4697"/>
                <a:gd name="T197" fmla="*/ T196 w 3675"/>
                <a:gd name="T198" fmla="+- 0 3387 2845"/>
                <a:gd name="T199" fmla="*/ 3387 h 3119"/>
                <a:gd name="T200" fmla="+- 0 6646 4697"/>
                <a:gd name="T201" fmla="*/ T200 w 3675"/>
                <a:gd name="T202" fmla="+- 0 3284 2845"/>
                <a:gd name="T203" fmla="*/ 3284 h 3119"/>
                <a:gd name="T204" fmla="+- 0 6481 4697"/>
                <a:gd name="T205" fmla="*/ T204 w 3675"/>
                <a:gd name="T206" fmla="+- 0 3191 2845"/>
                <a:gd name="T207" fmla="*/ 3191 h 3119"/>
                <a:gd name="T208" fmla="+- 0 6318 4697"/>
                <a:gd name="T209" fmla="*/ T208 w 3675"/>
                <a:gd name="T210" fmla="+- 0 3109 2845"/>
                <a:gd name="T211" fmla="*/ 3109 h 3119"/>
                <a:gd name="T212" fmla="+- 0 6158 4697"/>
                <a:gd name="T213" fmla="*/ T212 w 3675"/>
                <a:gd name="T214" fmla="+- 0 3038 2845"/>
                <a:gd name="T215" fmla="*/ 3038 h 3119"/>
                <a:gd name="T216" fmla="+- 0 6001 4697"/>
                <a:gd name="T217" fmla="*/ T216 w 3675"/>
                <a:gd name="T218" fmla="+- 0 2977 2845"/>
                <a:gd name="T219" fmla="*/ 2977 h 3119"/>
                <a:gd name="T220" fmla="+- 0 5849 4697"/>
                <a:gd name="T221" fmla="*/ T220 w 3675"/>
                <a:gd name="T222" fmla="+- 0 2927 2845"/>
                <a:gd name="T223" fmla="*/ 2927 h 3119"/>
                <a:gd name="T224" fmla="+- 0 5702 4697"/>
                <a:gd name="T225" fmla="*/ T224 w 3675"/>
                <a:gd name="T226" fmla="+- 0 2889 2845"/>
                <a:gd name="T227" fmla="*/ 2889 h 3119"/>
                <a:gd name="T228" fmla="+- 0 5562 4697"/>
                <a:gd name="T229" fmla="*/ T228 w 3675"/>
                <a:gd name="T230" fmla="+- 0 2863 2845"/>
                <a:gd name="T231" fmla="*/ 2863 h 3119"/>
                <a:gd name="T232" fmla="+- 0 5429 4697"/>
                <a:gd name="T233" fmla="*/ T232 w 3675"/>
                <a:gd name="T234" fmla="+- 0 2848 2845"/>
                <a:gd name="T235" fmla="*/ 2848 h 3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675" h="3119">
                  <a:moveTo>
                    <a:pt x="668" y="0"/>
                  </a:moveTo>
                  <a:lnTo>
                    <a:pt x="607" y="0"/>
                  </a:lnTo>
                  <a:lnTo>
                    <a:pt x="491" y="10"/>
                  </a:lnTo>
                  <a:lnTo>
                    <a:pt x="384" y="32"/>
                  </a:lnTo>
                  <a:lnTo>
                    <a:pt x="289" y="66"/>
                  </a:lnTo>
                  <a:lnTo>
                    <a:pt x="205" y="114"/>
                  </a:lnTo>
                  <a:lnTo>
                    <a:pt x="134" y="174"/>
                  </a:lnTo>
                  <a:lnTo>
                    <a:pt x="77" y="248"/>
                  </a:lnTo>
                  <a:lnTo>
                    <a:pt x="36" y="332"/>
                  </a:lnTo>
                  <a:lnTo>
                    <a:pt x="10" y="424"/>
                  </a:lnTo>
                  <a:lnTo>
                    <a:pt x="0" y="525"/>
                  </a:lnTo>
                  <a:lnTo>
                    <a:pt x="0" y="579"/>
                  </a:lnTo>
                  <a:lnTo>
                    <a:pt x="13" y="690"/>
                  </a:lnTo>
                  <a:lnTo>
                    <a:pt x="39" y="808"/>
                  </a:lnTo>
                  <a:lnTo>
                    <a:pt x="57" y="869"/>
                  </a:lnTo>
                  <a:lnTo>
                    <a:pt x="79" y="931"/>
                  </a:lnTo>
                  <a:lnTo>
                    <a:pt x="104" y="995"/>
                  </a:lnTo>
                  <a:lnTo>
                    <a:pt x="133" y="1059"/>
                  </a:lnTo>
                  <a:lnTo>
                    <a:pt x="164" y="1124"/>
                  </a:lnTo>
                  <a:lnTo>
                    <a:pt x="199" y="1190"/>
                  </a:lnTo>
                  <a:lnTo>
                    <a:pt x="237" y="1257"/>
                  </a:lnTo>
                  <a:lnTo>
                    <a:pt x="278" y="1325"/>
                  </a:lnTo>
                  <a:lnTo>
                    <a:pt x="323" y="1392"/>
                  </a:lnTo>
                  <a:lnTo>
                    <a:pt x="370" y="1461"/>
                  </a:lnTo>
                  <a:lnTo>
                    <a:pt x="420" y="1529"/>
                  </a:lnTo>
                  <a:lnTo>
                    <a:pt x="473" y="1598"/>
                  </a:lnTo>
                  <a:lnTo>
                    <a:pt x="528" y="1667"/>
                  </a:lnTo>
                  <a:lnTo>
                    <a:pt x="587" y="1736"/>
                  </a:lnTo>
                  <a:lnTo>
                    <a:pt x="648" y="1805"/>
                  </a:lnTo>
                  <a:lnTo>
                    <a:pt x="712" y="1874"/>
                  </a:lnTo>
                  <a:lnTo>
                    <a:pt x="779" y="1942"/>
                  </a:lnTo>
                  <a:lnTo>
                    <a:pt x="848" y="2010"/>
                  </a:lnTo>
                  <a:lnTo>
                    <a:pt x="919" y="2077"/>
                  </a:lnTo>
                  <a:lnTo>
                    <a:pt x="993" y="2144"/>
                  </a:lnTo>
                  <a:lnTo>
                    <a:pt x="1069" y="2210"/>
                  </a:lnTo>
                  <a:lnTo>
                    <a:pt x="1148" y="2276"/>
                  </a:lnTo>
                  <a:lnTo>
                    <a:pt x="1229" y="2340"/>
                  </a:lnTo>
                  <a:lnTo>
                    <a:pt x="1311" y="2403"/>
                  </a:lnTo>
                  <a:lnTo>
                    <a:pt x="1394" y="2463"/>
                  </a:lnTo>
                  <a:lnTo>
                    <a:pt x="1477" y="2521"/>
                  </a:lnTo>
                  <a:lnTo>
                    <a:pt x="1560" y="2576"/>
                  </a:lnTo>
                  <a:lnTo>
                    <a:pt x="1642" y="2629"/>
                  </a:lnTo>
                  <a:lnTo>
                    <a:pt x="1725" y="2679"/>
                  </a:lnTo>
                  <a:lnTo>
                    <a:pt x="1808" y="2727"/>
                  </a:lnTo>
                  <a:lnTo>
                    <a:pt x="1890" y="2772"/>
                  </a:lnTo>
                  <a:lnTo>
                    <a:pt x="1972" y="2814"/>
                  </a:lnTo>
                  <a:lnTo>
                    <a:pt x="2053" y="2854"/>
                  </a:lnTo>
                  <a:lnTo>
                    <a:pt x="2134" y="2891"/>
                  </a:lnTo>
                  <a:lnTo>
                    <a:pt x="2213" y="2926"/>
                  </a:lnTo>
                  <a:lnTo>
                    <a:pt x="2292" y="2958"/>
                  </a:lnTo>
                  <a:lnTo>
                    <a:pt x="2370" y="2986"/>
                  </a:lnTo>
                  <a:lnTo>
                    <a:pt x="2447" y="3013"/>
                  </a:lnTo>
                  <a:lnTo>
                    <a:pt x="2522" y="3036"/>
                  </a:lnTo>
                  <a:lnTo>
                    <a:pt x="2596" y="3056"/>
                  </a:lnTo>
                  <a:lnTo>
                    <a:pt x="2669" y="3074"/>
                  </a:lnTo>
                  <a:lnTo>
                    <a:pt x="2740" y="3089"/>
                  </a:lnTo>
                  <a:lnTo>
                    <a:pt x="2809" y="3101"/>
                  </a:lnTo>
                  <a:lnTo>
                    <a:pt x="2877" y="3110"/>
                  </a:lnTo>
                  <a:lnTo>
                    <a:pt x="2942" y="3115"/>
                  </a:lnTo>
                  <a:lnTo>
                    <a:pt x="3006" y="3118"/>
                  </a:lnTo>
                  <a:lnTo>
                    <a:pt x="3067" y="3118"/>
                  </a:lnTo>
                  <a:lnTo>
                    <a:pt x="3183" y="3109"/>
                  </a:lnTo>
                  <a:lnTo>
                    <a:pt x="3290" y="3087"/>
                  </a:lnTo>
                  <a:lnTo>
                    <a:pt x="3385" y="3052"/>
                  </a:lnTo>
                  <a:lnTo>
                    <a:pt x="3469" y="3005"/>
                  </a:lnTo>
                  <a:lnTo>
                    <a:pt x="3540" y="2944"/>
                  </a:lnTo>
                  <a:lnTo>
                    <a:pt x="3597" y="2870"/>
                  </a:lnTo>
                  <a:lnTo>
                    <a:pt x="3638" y="2787"/>
                  </a:lnTo>
                  <a:lnTo>
                    <a:pt x="3664" y="2694"/>
                  </a:lnTo>
                  <a:lnTo>
                    <a:pt x="3674" y="2593"/>
                  </a:lnTo>
                  <a:lnTo>
                    <a:pt x="3673" y="2540"/>
                  </a:lnTo>
                  <a:lnTo>
                    <a:pt x="3661" y="2428"/>
                  </a:lnTo>
                  <a:lnTo>
                    <a:pt x="3635" y="2310"/>
                  </a:lnTo>
                  <a:lnTo>
                    <a:pt x="3617" y="2249"/>
                  </a:lnTo>
                  <a:lnTo>
                    <a:pt x="3595" y="2187"/>
                  </a:lnTo>
                  <a:lnTo>
                    <a:pt x="3570" y="2124"/>
                  </a:lnTo>
                  <a:lnTo>
                    <a:pt x="3541" y="2059"/>
                  </a:lnTo>
                  <a:lnTo>
                    <a:pt x="3510" y="1994"/>
                  </a:lnTo>
                  <a:lnTo>
                    <a:pt x="3475" y="1928"/>
                  </a:lnTo>
                  <a:lnTo>
                    <a:pt x="3437" y="1861"/>
                  </a:lnTo>
                  <a:lnTo>
                    <a:pt x="3395" y="1794"/>
                  </a:lnTo>
                  <a:lnTo>
                    <a:pt x="3351" y="1726"/>
                  </a:lnTo>
                  <a:lnTo>
                    <a:pt x="3304" y="1658"/>
                  </a:lnTo>
                  <a:lnTo>
                    <a:pt x="3254" y="1589"/>
                  </a:lnTo>
                  <a:lnTo>
                    <a:pt x="3201" y="1520"/>
                  </a:lnTo>
                  <a:lnTo>
                    <a:pt x="3145" y="1451"/>
                  </a:lnTo>
                  <a:lnTo>
                    <a:pt x="3087" y="1382"/>
                  </a:lnTo>
                  <a:lnTo>
                    <a:pt x="3026" y="1313"/>
                  </a:lnTo>
                  <a:lnTo>
                    <a:pt x="2962" y="1245"/>
                  </a:lnTo>
                  <a:lnTo>
                    <a:pt x="2895" y="1176"/>
                  </a:lnTo>
                  <a:lnTo>
                    <a:pt x="2826" y="1108"/>
                  </a:lnTo>
                  <a:lnTo>
                    <a:pt x="2755" y="1041"/>
                  </a:lnTo>
                  <a:lnTo>
                    <a:pt x="2681" y="974"/>
                  </a:lnTo>
                  <a:lnTo>
                    <a:pt x="2605" y="908"/>
                  </a:lnTo>
                  <a:lnTo>
                    <a:pt x="2526" y="843"/>
                  </a:lnTo>
                  <a:lnTo>
                    <a:pt x="2445" y="778"/>
                  </a:lnTo>
                  <a:lnTo>
                    <a:pt x="2363" y="716"/>
                  </a:lnTo>
                  <a:lnTo>
                    <a:pt x="2280" y="655"/>
                  </a:lnTo>
                  <a:lnTo>
                    <a:pt x="2197" y="598"/>
                  </a:lnTo>
                  <a:lnTo>
                    <a:pt x="2114" y="542"/>
                  </a:lnTo>
                  <a:lnTo>
                    <a:pt x="2032" y="489"/>
                  </a:lnTo>
                  <a:lnTo>
                    <a:pt x="1949" y="439"/>
                  </a:lnTo>
                  <a:lnTo>
                    <a:pt x="1866" y="392"/>
                  </a:lnTo>
                  <a:lnTo>
                    <a:pt x="1784" y="346"/>
                  </a:lnTo>
                  <a:lnTo>
                    <a:pt x="1702" y="304"/>
                  </a:lnTo>
                  <a:lnTo>
                    <a:pt x="1621" y="264"/>
                  </a:lnTo>
                  <a:lnTo>
                    <a:pt x="1540" y="227"/>
                  </a:lnTo>
                  <a:lnTo>
                    <a:pt x="1461" y="193"/>
                  </a:lnTo>
                  <a:lnTo>
                    <a:pt x="1382" y="161"/>
                  </a:lnTo>
                  <a:lnTo>
                    <a:pt x="1304" y="132"/>
                  </a:lnTo>
                  <a:lnTo>
                    <a:pt x="1227" y="106"/>
                  </a:lnTo>
                  <a:lnTo>
                    <a:pt x="1152" y="82"/>
                  </a:lnTo>
                  <a:lnTo>
                    <a:pt x="1078" y="62"/>
                  </a:lnTo>
                  <a:lnTo>
                    <a:pt x="1005" y="44"/>
                  </a:lnTo>
                  <a:lnTo>
                    <a:pt x="934" y="30"/>
                  </a:lnTo>
                  <a:lnTo>
                    <a:pt x="865" y="18"/>
                  </a:lnTo>
                  <a:lnTo>
                    <a:pt x="797" y="9"/>
                  </a:lnTo>
                  <a:lnTo>
                    <a:pt x="732" y="3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F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127"/>
            <p:cNvSpPr txBox="1">
              <a:spLocks noChangeArrowheads="1"/>
            </p:cNvSpPr>
            <p:nvPr/>
          </p:nvSpPr>
          <p:spPr bwMode="auto">
            <a:xfrm>
              <a:off x="4156" y="930"/>
              <a:ext cx="3425" cy="1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2465"/>
                </a:lnSpc>
                <a:spcAft>
                  <a:spcPts val="0"/>
                </a:spcAft>
              </a:pPr>
              <a:r>
                <a:rPr lang="ru-RU" sz="2200">
                  <a:effectLst/>
                  <a:latin typeface="Arial"/>
                  <a:ea typeface="Arial"/>
                </a:rPr>
                <a:t>Процент ошибок</a:t>
              </a:r>
              <a:endParaRPr lang="ru-RU" sz="1100">
                <a:effectLst/>
                <a:latin typeface="Arial"/>
                <a:ea typeface="Arial"/>
              </a:endParaRPr>
            </a:p>
            <a:p>
              <a:pPr>
                <a:spcBef>
                  <a:spcPts val="110"/>
                </a:spcBef>
                <a:spcAft>
                  <a:spcPts val="0"/>
                </a:spcAft>
              </a:pPr>
              <a:r>
                <a:rPr lang="ru-RU" sz="2200">
                  <a:effectLst/>
                  <a:latin typeface="Arial"/>
                  <a:ea typeface="Arial"/>
                </a:rPr>
                <a:t>распознавания</a:t>
              </a:r>
              <a:endParaRPr lang="ru-RU" sz="1100">
                <a:effectLst/>
                <a:latin typeface="Arial"/>
                <a:ea typeface="Arial"/>
              </a:endParaRPr>
            </a:p>
          </p:txBody>
        </p:sp>
        <p:sp>
          <p:nvSpPr>
            <p:cNvPr id="11" name="Text Box 126"/>
            <p:cNvSpPr txBox="1">
              <a:spLocks noChangeArrowheads="1"/>
            </p:cNvSpPr>
            <p:nvPr/>
          </p:nvSpPr>
          <p:spPr bwMode="auto">
            <a:xfrm>
              <a:off x="5250" y="3436"/>
              <a:ext cx="2567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2465"/>
                </a:lnSpc>
                <a:spcAft>
                  <a:spcPts val="0"/>
                </a:spcAft>
              </a:pPr>
              <a:r>
                <a:rPr lang="ru-RU" sz="2200" dirty="0" err="1">
                  <a:solidFill>
                    <a:srgbClr val="737373"/>
                  </a:solidFill>
                  <a:latin typeface="Arial"/>
                  <a:ea typeface="Arial"/>
                </a:rPr>
                <a:t>Сверточные</a:t>
              </a:r>
              <a:r>
                <a:rPr lang="ru-RU" sz="2200" dirty="0">
                  <a:solidFill>
                    <a:srgbClr val="737373"/>
                  </a:solidFill>
                  <a:latin typeface="Arial"/>
                  <a:ea typeface="Arial"/>
                </a:rPr>
                <a:t> нейронные сети</a:t>
              </a:r>
              <a:endParaRPr lang="ru-RU" sz="1100" dirty="0">
                <a:effectLst/>
                <a:latin typeface="Arial"/>
                <a:ea typeface="Arial"/>
              </a:endParaRPr>
            </a:p>
          </p:txBody>
        </p:sp>
        <p:sp>
          <p:nvSpPr>
            <p:cNvPr id="12" name="Text Box 125"/>
            <p:cNvSpPr txBox="1">
              <a:spLocks noChangeArrowheads="1"/>
            </p:cNvSpPr>
            <p:nvPr/>
          </p:nvSpPr>
          <p:spPr bwMode="auto">
            <a:xfrm>
              <a:off x="3116" y="5138"/>
              <a:ext cx="2073" cy="10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2465"/>
                </a:lnSpc>
                <a:spcAft>
                  <a:spcPts val="0"/>
                </a:spcAft>
              </a:pPr>
              <a:r>
                <a:rPr lang="ru-RU" sz="2200" spc="-55" dirty="0">
                  <a:solidFill>
                    <a:srgbClr val="6FAC46"/>
                  </a:solidFill>
                  <a:effectLst/>
                  <a:latin typeface="Arial"/>
                  <a:ea typeface="Arial"/>
                </a:rPr>
                <a:t>Результат</a:t>
              </a:r>
              <a:r>
                <a:rPr lang="ru-RU" sz="2200" spc="-385" dirty="0">
                  <a:solidFill>
                    <a:srgbClr val="6FAC46"/>
                  </a:solidFill>
                  <a:effectLst/>
                  <a:latin typeface="Arial"/>
                  <a:ea typeface="Arial"/>
                </a:rPr>
                <a:t> </a:t>
              </a:r>
              <a:endParaRPr lang="ru-RU" sz="1100" dirty="0">
                <a:effectLst/>
                <a:latin typeface="Arial"/>
                <a:ea typeface="Arial"/>
              </a:endParaRPr>
            </a:p>
            <a:p>
              <a:pPr>
                <a:spcBef>
                  <a:spcPts val="110"/>
                </a:spcBef>
                <a:spcAft>
                  <a:spcPts val="0"/>
                </a:spcAft>
              </a:pPr>
              <a:r>
                <a:rPr lang="ru-RU" sz="2200" dirty="0">
                  <a:solidFill>
                    <a:srgbClr val="6FAC46"/>
                  </a:solidFill>
                  <a:effectLst/>
                  <a:latin typeface="Arial"/>
                  <a:ea typeface="Arial"/>
                </a:rPr>
                <a:t>человека </a:t>
              </a:r>
              <a:endParaRPr lang="ru-RU" sz="1100" dirty="0">
                <a:effectLst/>
                <a:latin typeface="Arial"/>
                <a:ea typeface="Arial"/>
              </a:endParaRPr>
            </a:p>
          </p:txBody>
        </p:sp>
        <p:sp>
          <p:nvSpPr>
            <p:cNvPr id="13" name="Text Box 124"/>
            <p:cNvSpPr txBox="1">
              <a:spLocks noChangeArrowheads="1"/>
            </p:cNvSpPr>
            <p:nvPr/>
          </p:nvSpPr>
          <p:spPr bwMode="auto">
            <a:xfrm>
              <a:off x="2549" y="7283"/>
              <a:ext cx="1134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2790"/>
                </a:lnSpc>
                <a:spcAft>
                  <a:spcPts val="0"/>
                </a:spcAft>
              </a:pPr>
              <a:r>
                <a:rPr lang="ru-RU" sz="2500" b="1">
                  <a:effectLst/>
                  <a:latin typeface="Arial"/>
                  <a:ea typeface="Arial"/>
                </a:rPr>
                <a:t>2010</a:t>
              </a:r>
              <a:endParaRPr lang="ru-RU" sz="1100">
                <a:effectLst/>
                <a:latin typeface="Arial"/>
                <a:ea typeface="Arial"/>
              </a:endParaRPr>
            </a:p>
          </p:txBody>
        </p:sp>
        <p:sp>
          <p:nvSpPr>
            <p:cNvPr id="14" name="Text Box 123"/>
            <p:cNvSpPr txBox="1">
              <a:spLocks noChangeArrowheads="1"/>
            </p:cNvSpPr>
            <p:nvPr/>
          </p:nvSpPr>
          <p:spPr bwMode="auto">
            <a:xfrm>
              <a:off x="7237" y="7283"/>
              <a:ext cx="1134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2790"/>
                </a:lnSpc>
                <a:spcAft>
                  <a:spcPts val="0"/>
                </a:spcAft>
              </a:pPr>
              <a:r>
                <a:rPr lang="ru-RU" sz="2500" b="1">
                  <a:effectLst/>
                  <a:latin typeface="Arial"/>
                  <a:ea typeface="Arial"/>
                </a:rPr>
                <a:t>2016</a:t>
              </a:r>
              <a:endParaRPr lang="ru-RU" sz="1100">
                <a:effectLst/>
                <a:latin typeface="Arial"/>
                <a:ea typeface="Arial"/>
              </a:endParaRPr>
            </a:p>
          </p:txBody>
        </p:sp>
      </p:grpSp>
      <p:pic>
        <p:nvPicPr>
          <p:cNvPr id="15" name="image2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0186" y="1303972"/>
            <a:ext cx="3480754" cy="463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3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DDA8F-59DA-4DBE-8E98-DA3C760D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Автоматическое конструирование признаков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2D5C8C-97F1-4193-B692-FC548C88B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14475"/>
            <a:ext cx="84582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84329-D52C-4DBE-92EC-883BEA08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Общие элементы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4A2A864-E453-413E-B38E-20FD13089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3" y="1872540"/>
            <a:ext cx="7869237" cy="38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ADE07-8D2D-47A7-A49C-3FCA8935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Фильтры (ядра сверток)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62C48-7317-4637-8601-243F5BA21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50" y="1615608"/>
            <a:ext cx="76866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Архитектура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сверточной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нейронной сети</a:t>
            </a:r>
          </a:p>
        </p:txBody>
      </p:sp>
      <p:pic>
        <p:nvPicPr>
          <p:cNvPr id="3" name="Picture 8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02894" y="2334896"/>
            <a:ext cx="8576945" cy="301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83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BAA7-FCD6-4119-91E6-C29D7BCE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Построение карты признаков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4C9BE6-787F-41A6-AEE8-CA67AFD37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86" t="5750" r="16417" b="2421"/>
          <a:stretch/>
        </p:blipFill>
        <p:spPr>
          <a:xfrm>
            <a:off x="1266353" y="4087906"/>
            <a:ext cx="6267864" cy="25531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14BD7-DDCC-4194-86DE-E03D5460E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82" y="1321418"/>
            <a:ext cx="6199134" cy="25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0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FCD8-751E-4874-B627-7A099A8F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675607"/>
            <a:ext cx="7772400" cy="82788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Дополнение нулями и обработка цветных изображений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E5EA5F-DA53-4772-8BF9-2CECC532F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110" b="14654"/>
          <a:stretch/>
        </p:blipFill>
        <p:spPr>
          <a:xfrm>
            <a:off x="1139337" y="1798405"/>
            <a:ext cx="6865324" cy="20429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2E3EA8-8538-408B-9520-B220545B0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877" y="3956999"/>
            <a:ext cx="6424245" cy="29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4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D8B8DF-DE43-4AAD-BE88-02A03C3A5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8" y="448235"/>
            <a:ext cx="5936003" cy="6298507"/>
          </a:xfrm>
        </p:spPr>
      </p:pic>
    </p:spTree>
    <p:extLst>
      <p:ext uri="{BB962C8B-B14F-4D97-AF65-F5344CB8AC3E}">
        <p14:creationId xmlns:p14="http://schemas.microsoft.com/office/powerpoint/2010/main" val="223935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717</TotalTime>
  <Words>135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Slide title</vt:lpstr>
      <vt:lpstr>Сверточные нейронные сети</vt:lpstr>
      <vt:lpstr>Автоматическое конструирование признаков</vt:lpstr>
      <vt:lpstr>Общие элементы</vt:lpstr>
      <vt:lpstr>Фильтры (ядра сверток)</vt:lpstr>
      <vt:lpstr>Архитектура сверточной нейронной сети</vt:lpstr>
      <vt:lpstr>Построение карты признаков</vt:lpstr>
      <vt:lpstr>Дополнение нулями и обработка цветных изображений</vt:lpstr>
      <vt:lpstr>Презентация PowerPoint</vt:lpstr>
      <vt:lpstr>Визуализация работы</vt:lpstr>
      <vt:lpstr>Сверточный слой</vt:lpstr>
      <vt:lpstr>Cубдискретизирующий слой</vt:lpstr>
      <vt:lpstr>Полносвязный слой</vt:lpstr>
      <vt:lpstr>Сверточная сеть LeNet-5</vt:lpstr>
      <vt:lpstr>Пример архитектуры</vt:lpstr>
      <vt:lpstr>Пример преобразования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Ira</cp:lastModifiedBy>
  <cp:revision>84</cp:revision>
  <dcterms:created xsi:type="dcterms:W3CDTF">2016-11-18T14:12:19Z</dcterms:created>
  <dcterms:modified xsi:type="dcterms:W3CDTF">2021-10-11T20:11:37Z</dcterms:modified>
</cp:coreProperties>
</file>