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60" r:id="rId2"/>
    <p:sldId id="295" r:id="rId3"/>
    <p:sldId id="294" r:id="rId4"/>
    <p:sldId id="298" r:id="rId5"/>
    <p:sldId id="266" r:id="rId6"/>
    <p:sldId id="265" r:id="rId7"/>
    <p:sldId id="299" r:id="rId8"/>
    <p:sldId id="288" r:id="rId9"/>
    <p:sldId id="286" r:id="rId10"/>
    <p:sldId id="267" r:id="rId11"/>
    <p:sldId id="276" r:id="rId12"/>
    <p:sldId id="296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C7A"/>
    <a:srgbClr val="3A5896"/>
    <a:srgbClr val="003374"/>
    <a:srgbClr val="173A8D"/>
    <a:srgbClr val="DDDDDD"/>
    <a:srgbClr val="EAEAEA"/>
    <a:srgbClr val="332319"/>
    <a:srgbClr val="C9A093"/>
    <a:srgbClr val="F1F1F1"/>
    <a:srgbClr val="385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Slide title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5974" y="1283558"/>
            <a:ext cx="567206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Нейронные</a:t>
            </a:r>
          </a:p>
          <a:p>
            <a:pPr algn="r"/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сети  </a:t>
            </a:r>
            <a:endParaRPr lang="ru-RU" sz="6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8687" y="91962"/>
            <a:ext cx="7946626" cy="128588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Визуальное</a:t>
            </a:r>
            <a:r>
              <a:rPr lang="ru-RU" sz="36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отслеживание точности обучения 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89062F1-C6E3-4812-B6A2-3AAD9471CE6B}" type="slidenum">
              <a:rPr lang="ru-RU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10</a:t>
            </a:fld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1098" y="1579970"/>
            <a:ext cx="191692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219654" y="2834824"/>
            <a:ext cx="24671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Где</a:t>
            </a:r>
            <a:r>
              <a:rPr lang="ru-RU" b="1" i="1" dirty="0"/>
              <a:t> </a:t>
            </a:r>
            <a:r>
              <a:rPr lang="en-US" b="1" i="1" dirty="0"/>
              <a:t>n </a:t>
            </a:r>
            <a:r>
              <a:rPr lang="ru-RU" b="1" i="1" dirty="0"/>
              <a:t>– </a:t>
            </a:r>
            <a:r>
              <a:rPr lang="ru-RU" dirty="0"/>
              <a:t>количество верных предсказаний, </a:t>
            </a:r>
            <a:endParaRPr lang="en-US" dirty="0"/>
          </a:p>
          <a:p>
            <a:pPr algn="ctr"/>
            <a:r>
              <a:rPr lang="ru-RU" dirty="0"/>
              <a:t>а</a:t>
            </a:r>
            <a:r>
              <a:rPr lang="ru-RU" b="1" i="1" dirty="0"/>
              <a:t> </a:t>
            </a:r>
            <a:r>
              <a:rPr lang="en-US" b="1" i="1" dirty="0"/>
              <a:t>N </a:t>
            </a:r>
            <a:r>
              <a:rPr lang="ru-RU" dirty="0"/>
              <a:t>– общее количество предсказаний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E4BFED-02EE-4142-B99D-708A0724B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94" y="1421674"/>
            <a:ext cx="5915139" cy="44002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85729"/>
            <a:ext cx="7946626" cy="128588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Визуальное</a:t>
            </a:r>
            <a:r>
              <a:rPr lang="ru-RU" sz="36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отслеживание</a:t>
            </a:r>
            <a:r>
              <a:rPr lang="ru-RU" sz="36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с помощью </a:t>
            </a:r>
            <a:r>
              <a:rPr lang="en-US" sz="3600" b="1" dirty="0" err="1">
                <a:solidFill>
                  <a:schemeClr val="tx2"/>
                </a:solidFill>
                <a:latin typeface="+mn-lt"/>
                <a:cs typeface="Times New Roman" pitchFamily="18" charset="0"/>
              </a:rPr>
              <a:t>Tensorboard</a:t>
            </a:r>
            <a:endParaRPr lang="ru-RU" sz="3600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3312" y="1570309"/>
            <a:ext cx="6348441" cy="31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89062F1-C6E3-4812-B6A2-3AAD9471CE6B}" type="slidenum">
              <a:rPr lang="ru-RU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11</a:t>
            </a:fld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5085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=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5085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8249" y="4830380"/>
            <a:ext cx="5603504" cy="105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-52856" y="5887645"/>
            <a:ext cx="9647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Где</a:t>
            </a:r>
            <a:r>
              <a:rPr lang="ru-RU" b="1" i="1" dirty="0"/>
              <a:t> </a:t>
            </a:r>
            <a:r>
              <a:rPr lang="en-US" b="1" i="1" dirty="0" err="1"/>
              <a:t>y</a:t>
            </a:r>
            <a:r>
              <a:rPr lang="en-US" b="1" i="1" baseline="-25000" dirty="0" err="1"/>
              <a:t>ij</a:t>
            </a:r>
            <a:r>
              <a:rPr lang="en-US" b="1" i="1" baseline="-25000" dirty="0"/>
              <a:t> </a:t>
            </a:r>
            <a:r>
              <a:rPr lang="ru-RU" dirty="0"/>
              <a:t>– результат предсказания,</a:t>
            </a:r>
            <a:r>
              <a:rPr lang="ru-RU" b="1" i="1" dirty="0"/>
              <a:t> </a:t>
            </a:r>
            <a:r>
              <a:rPr lang="en-US" b="1" i="1" dirty="0"/>
              <a:t>y</a:t>
            </a:r>
            <a:r>
              <a:rPr lang="ru-RU" b="1" i="1" dirty="0"/>
              <a:t>*</a:t>
            </a:r>
            <a:r>
              <a:rPr lang="en-US" b="1" i="1" baseline="-25000" dirty="0" err="1"/>
              <a:t>ij</a:t>
            </a:r>
            <a:r>
              <a:rPr lang="en-US" b="1" i="1" dirty="0"/>
              <a:t> </a:t>
            </a:r>
            <a:r>
              <a:rPr lang="ru-RU" dirty="0"/>
              <a:t>– истинное значение,</a:t>
            </a:r>
            <a:endParaRPr lang="en-US" dirty="0"/>
          </a:p>
          <a:p>
            <a:pPr algn="ctr"/>
            <a:r>
              <a:rPr lang="ru-RU" dirty="0"/>
              <a:t> а</a:t>
            </a:r>
            <a:r>
              <a:rPr lang="ru-RU" b="1" i="1" dirty="0"/>
              <a:t> К </a:t>
            </a:r>
            <a:r>
              <a:rPr lang="ru-RU" dirty="0"/>
              <a:t>соответствует количеству классов.</a:t>
            </a:r>
          </a:p>
          <a:p>
            <a:r>
              <a:rPr lang="en-US" b="1" i="1" baseline="-25000" dirty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305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6032C-119D-4486-9705-52E862999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3A5896"/>
                </a:solidFill>
              </a:rPr>
              <a:t>Вычисление выхода нейрона в </a:t>
            </a:r>
            <a:r>
              <a:rPr lang="ru-RU" b="1" dirty="0" err="1">
                <a:solidFill>
                  <a:srgbClr val="3A5896"/>
                </a:solidFill>
              </a:rPr>
              <a:t>сверточном</a:t>
            </a:r>
            <a:r>
              <a:rPr lang="ru-RU" b="1" dirty="0">
                <a:solidFill>
                  <a:srgbClr val="3A5896"/>
                </a:solidFill>
              </a:rPr>
              <a:t> слое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471DBF-A1E0-454C-A365-F1BC49341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62" y="1524279"/>
            <a:ext cx="8648436" cy="143407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C32522-02E9-4DF5-B3CC-1DCB87090A8A}"/>
              </a:ext>
            </a:extLst>
          </p:cNvPr>
          <p:cNvSpPr/>
          <p:nvPr/>
        </p:nvSpPr>
        <p:spPr>
          <a:xfrm>
            <a:off x="977294" y="3272117"/>
            <a:ext cx="75212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ru-RU" dirty="0">
                <a:solidFill>
                  <a:srgbClr val="3B3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3B3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i,j,k</a:t>
            </a:r>
            <a:r>
              <a:rPr lang="ru-RU" dirty="0">
                <a:solidFill>
                  <a:srgbClr val="3B3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ru-RU" dirty="0">
                <a:solidFill>
                  <a:srgbClr val="1C1B1D"/>
                </a:solidFill>
                <a:latin typeface="Fd1693910-Identity-H"/>
              </a:rPr>
              <a:t>выход нейрона, расположенного в строке </a:t>
            </a:r>
            <a:r>
              <a:rPr lang="ru-RU" dirty="0">
                <a:solidFill>
                  <a:srgbClr val="5174A7"/>
                </a:solidFill>
                <a:latin typeface="Fd1693910-Identity-H"/>
              </a:rPr>
              <a:t>i </a:t>
            </a:r>
            <a:r>
              <a:rPr lang="ru-RU" dirty="0">
                <a:solidFill>
                  <a:srgbClr val="1C1B1D"/>
                </a:solidFill>
                <a:latin typeface="Fd1693910-Identity-H"/>
              </a:rPr>
              <a:t>и столбце </a:t>
            </a:r>
            <a:r>
              <a:rPr lang="ru-RU" dirty="0">
                <a:solidFill>
                  <a:srgbClr val="5174A7"/>
                </a:solidFill>
                <a:latin typeface="Fd1693910-Identity-H"/>
              </a:rPr>
              <a:t>j </a:t>
            </a:r>
            <a:r>
              <a:rPr lang="ru-RU" dirty="0">
                <a:solidFill>
                  <a:srgbClr val="1C1B1D"/>
                </a:solidFill>
                <a:latin typeface="Fd1693910-Identity-H"/>
              </a:rPr>
              <a:t>в карте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C1B1D"/>
                </a:solidFill>
                <a:latin typeface="Fd1693910-Identity-H"/>
              </a:rPr>
              <a:t>признаков </a:t>
            </a:r>
            <a:r>
              <a:rPr lang="ru-RU" dirty="0">
                <a:solidFill>
                  <a:srgbClr val="5174A7"/>
                </a:solidFill>
                <a:latin typeface="Fd1693910-Identity-H"/>
              </a:rPr>
              <a:t>k </a:t>
            </a:r>
            <a:r>
              <a:rPr lang="ru-RU" dirty="0" err="1">
                <a:solidFill>
                  <a:srgbClr val="1C1B1D"/>
                </a:solidFill>
                <a:latin typeface="Fd1693910-Identity-H"/>
              </a:rPr>
              <a:t>сверточного</a:t>
            </a:r>
            <a:r>
              <a:rPr lang="ru-RU" dirty="0">
                <a:solidFill>
                  <a:srgbClr val="1C1B1D"/>
                </a:solidFill>
                <a:latin typeface="Fd1693910-Identity-H"/>
              </a:rPr>
              <a:t> слоя</a:t>
            </a:r>
            <a:r>
              <a:rPr lang="ru-RU" dirty="0">
                <a:solidFill>
                  <a:srgbClr val="1C1B1D"/>
                </a:solidFill>
                <a:latin typeface="Fd681903-Identity-H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rgbClr val="343436"/>
                </a:solidFill>
                <a:latin typeface="Fd1685387-Identity-H"/>
              </a:rPr>
              <a:t>s</a:t>
            </a:r>
            <a:r>
              <a:rPr lang="ru-RU" sz="1400" dirty="0" err="1">
                <a:solidFill>
                  <a:srgbClr val="343436"/>
                </a:solidFill>
                <a:latin typeface="Fd1685387-Identity-H"/>
              </a:rPr>
              <a:t>h</a:t>
            </a:r>
            <a:r>
              <a:rPr lang="ru-RU" sz="1400" dirty="0">
                <a:solidFill>
                  <a:srgbClr val="343436"/>
                </a:solidFill>
                <a:latin typeface="Fd1685387-Identity-H"/>
              </a:rPr>
              <a:t> </a:t>
            </a:r>
            <a:r>
              <a:rPr lang="ru-RU" dirty="0">
                <a:solidFill>
                  <a:srgbClr val="1B1A1C"/>
                </a:solidFill>
                <a:latin typeface="Fd1693910-Identity-H"/>
              </a:rPr>
              <a:t>и </a:t>
            </a:r>
            <a:r>
              <a:rPr lang="ru-RU" dirty="0" err="1">
                <a:solidFill>
                  <a:srgbClr val="1B1A1C"/>
                </a:solidFill>
                <a:latin typeface="Fd1685387-Identity-H"/>
              </a:rPr>
              <a:t>s</a:t>
            </a:r>
            <a:r>
              <a:rPr lang="ru-RU" sz="1400" dirty="0" err="1">
                <a:solidFill>
                  <a:srgbClr val="1B1A1C"/>
                </a:solidFill>
                <a:latin typeface="Fd1685387-Identity-H"/>
              </a:rPr>
              <a:t>w</a:t>
            </a:r>
            <a:r>
              <a:rPr lang="ru-RU" dirty="0">
                <a:solidFill>
                  <a:srgbClr val="1B1A1C"/>
                </a:solidFill>
                <a:latin typeface="Fd1685387-Identity-H"/>
              </a:rPr>
              <a:t> </a:t>
            </a:r>
            <a:r>
              <a:rPr lang="ru-RU" dirty="0">
                <a:solidFill>
                  <a:srgbClr val="343436"/>
                </a:solidFill>
                <a:latin typeface="Fd1800398-Identity-H"/>
              </a:rPr>
              <a:t>   - </a:t>
            </a:r>
            <a:r>
              <a:rPr lang="ru-RU" dirty="0">
                <a:solidFill>
                  <a:srgbClr val="1B1A1C"/>
                </a:solidFill>
                <a:latin typeface="Fd1693910-Identity-H"/>
              </a:rPr>
              <a:t>вертикальный и горизонтальный </a:t>
            </a:r>
            <a:r>
              <a:rPr lang="ru-RU" dirty="0" err="1">
                <a:solidFill>
                  <a:srgbClr val="1B1A1C"/>
                </a:solidFill>
                <a:latin typeface="Fd1693910-Identity-H"/>
              </a:rPr>
              <a:t>страйды</a:t>
            </a:r>
            <a:r>
              <a:rPr lang="ru-RU" dirty="0">
                <a:solidFill>
                  <a:srgbClr val="1B1A1C"/>
                </a:solidFill>
                <a:latin typeface="Fd1693910-Identity-H"/>
              </a:rPr>
              <a:t>, </a:t>
            </a:r>
            <a:r>
              <a:rPr lang="ru-RU" dirty="0" err="1">
                <a:solidFill>
                  <a:srgbClr val="1B1A1C"/>
                </a:solidFill>
                <a:latin typeface="Fd1693910-Identity-H"/>
              </a:rPr>
              <a:t>fh</a:t>
            </a:r>
            <a:r>
              <a:rPr lang="ru-RU" dirty="0">
                <a:solidFill>
                  <a:srgbClr val="1B1A1C"/>
                </a:solidFill>
                <a:latin typeface="Fd1693910-Identity-H"/>
              </a:rPr>
              <a:t> и </a:t>
            </a:r>
            <a:r>
              <a:rPr lang="ru-RU" dirty="0" err="1">
                <a:solidFill>
                  <a:srgbClr val="1B1A1C"/>
                </a:solidFill>
                <a:latin typeface="Fd1693910-Identity-H"/>
              </a:rPr>
              <a:t>f</a:t>
            </a:r>
            <a:r>
              <a:rPr lang="ru-RU" dirty="0" err="1">
                <a:solidFill>
                  <a:srgbClr val="1B1A1C"/>
                </a:solidFill>
                <a:latin typeface="Fd1685387-Identity-H"/>
              </a:rPr>
              <a:t>w</a:t>
            </a:r>
            <a:r>
              <a:rPr lang="ru-RU" dirty="0">
                <a:solidFill>
                  <a:srgbClr val="1B1A1C"/>
                </a:solidFill>
                <a:latin typeface="Fd1685387-Identity-H"/>
              </a:rPr>
              <a:t> </a:t>
            </a:r>
            <a:r>
              <a:rPr lang="ru-RU" dirty="0">
                <a:solidFill>
                  <a:srgbClr val="1B1A1C"/>
                </a:solidFill>
                <a:latin typeface="Fd1693910-Identity-H"/>
              </a:rPr>
              <a:t>- высота и ширина фильтра, а </a:t>
            </a:r>
            <a:r>
              <a:rPr lang="ru-RU" dirty="0" err="1">
                <a:solidFill>
                  <a:srgbClr val="1B1A1C"/>
                </a:solidFill>
                <a:latin typeface="Fd1693910-Identity-H"/>
              </a:rPr>
              <a:t>fп</a:t>
            </a:r>
            <a:r>
              <a:rPr lang="ru-RU" dirty="0">
                <a:solidFill>
                  <a:srgbClr val="1B1A1C"/>
                </a:solidFill>
                <a:latin typeface="Fd1693910-Identity-H"/>
              </a:rPr>
              <a:t>' – количество карт признаков в предыдущем слое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353536"/>
                </a:solidFill>
                <a:latin typeface="Fd1802003-Identity-H"/>
              </a:rPr>
              <a:t>x </a:t>
            </a:r>
            <a:r>
              <a:rPr lang="ru-RU" sz="1200" dirty="0" err="1">
                <a:solidFill>
                  <a:srgbClr val="353536"/>
                </a:solidFill>
                <a:latin typeface="Fd1802003-Identity-H"/>
              </a:rPr>
              <a:t>i',j',</a:t>
            </a:r>
            <a:r>
              <a:rPr lang="ru-RU" sz="1200" dirty="0" err="1">
                <a:solidFill>
                  <a:srgbClr val="353536"/>
                </a:solidFill>
                <a:latin typeface="Fd1803186-Identity-H"/>
              </a:rPr>
              <a:t>k</a:t>
            </a:r>
            <a:r>
              <a:rPr lang="ru-RU" sz="1200" dirty="0">
                <a:solidFill>
                  <a:srgbClr val="353536"/>
                </a:solidFill>
                <a:latin typeface="Fd1803186-Identity-H"/>
              </a:rPr>
              <a:t>' </a:t>
            </a:r>
            <a:r>
              <a:rPr lang="ru-RU" dirty="0">
                <a:solidFill>
                  <a:srgbClr val="353536"/>
                </a:solidFill>
                <a:latin typeface="Fd1800398-Identity-H"/>
              </a:rPr>
              <a:t>- </a:t>
            </a:r>
            <a:r>
              <a:rPr lang="ru-RU" dirty="0">
                <a:solidFill>
                  <a:srgbClr val="1A1919"/>
                </a:solidFill>
                <a:latin typeface="Fd1693910-Identity-H"/>
              </a:rPr>
              <a:t>выход нейрона, расположенного в </a:t>
            </a:r>
            <a:r>
              <a:rPr lang="ru-RU" dirty="0">
                <a:solidFill>
                  <a:srgbClr val="1B1A1C"/>
                </a:solidFill>
                <a:latin typeface="Fd1693910-Identity-H"/>
              </a:rPr>
              <a:t>предыдущем  </a:t>
            </a:r>
            <a:r>
              <a:rPr lang="ru-RU" dirty="0">
                <a:solidFill>
                  <a:srgbClr val="1A1919"/>
                </a:solidFill>
                <a:latin typeface="Fd1693910-Identity-H"/>
              </a:rPr>
              <a:t>слое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rgbClr val="1D1C1D"/>
                </a:solidFill>
                <a:latin typeface="Fd1056536-Identity-H"/>
              </a:rPr>
              <a:t>bk</a:t>
            </a:r>
            <a:r>
              <a:rPr lang="ru-RU" dirty="0">
                <a:solidFill>
                  <a:srgbClr val="1D1C1D"/>
                </a:solidFill>
                <a:latin typeface="Fd1056536-Identity-H"/>
              </a:rPr>
              <a:t> </a:t>
            </a:r>
            <a:r>
              <a:rPr lang="ru-RU" dirty="0">
                <a:solidFill>
                  <a:srgbClr val="3E3C40"/>
                </a:solidFill>
                <a:latin typeface="Fd1693910-Identity-H"/>
              </a:rPr>
              <a:t>- </a:t>
            </a:r>
            <a:r>
              <a:rPr lang="ru-RU" dirty="0">
                <a:solidFill>
                  <a:srgbClr val="1D1C1D"/>
                </a:solidFill>
                <a:latin typeface="Fd1693910-Identity-H"/>
              </a:rPr>
              <a:t>смещение для карты признаков </a:t>
            </a:r>
            <a:r>
              <a:rPr lang="ru-RU" dirty="0">
                <a:solidFill>
                  <a:srgbClr val="5274A9"/>
                </a:solidFill>
                <a:latin typeface="Fd1693910-Identity-H"/>
              </a:rPr>
              <a:t>k </a:t>
            </a:r>
            <a:r>
              <a:rPr lang="ru-RU" dirty="0">
                <a:solidFill>
                  <a:srgbClr val="1D1C1D"/>
                </a:solidFill>
                <a:latin typeface="Fd681903-Identity-H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1B1A1B"/>
                </a:solidFill>
                <a:latin typeface="Fd1685387-Identity-H"/>
              </a:rPr>
              <a:t>w</a:t>
            </a:r>
            <a:r>
              <a:rPr lang="en-US" sz="1200" dirty="0">
                <a:solidFill>
                  <a:srgbClr val="353333"/>
                </a:solidFill>
                <a:latin typeface="Fd1800383-Identity-H"/>
              </a:rPr>
              <a:t>u</a:t>
            </a:r>
            <a:r>
              <a:rPr lang="ru-RU" sz="1200" dirty="0">
                <a:solidFill>
                  <a:srgbClr val="353333"/>
                </a:solidFill>
                <a:latin typeface="Fd1800383-Identity-H"/>
              </a:rPr>
              <a:t>,v, </a:t>
            </a:r>
            <a:r>
              <a:rPr lang="ru-RU" sz="1200" dirty="0" err="1">
                <a:solidFill>
                  <a:srgbClr val="353333"/>
                </a:solidFill>
                <a:latin typeface="Fd1056536-Identity-H"/>
              </a:rPr>
              <a:t>k',</a:t>
            </a:r>
            <a:r>
              <a:rPr lang="ru-RU" sz="1200" dirty="0" err="1">
                <a:solidFill>
                  <a:srgbClr val="1B1A1B"/>
                </a:solidFill>
                <a:latin typeface="Fd1056536-Identity-H"/>
              </a:rPr>
              <a:t>k</a:t>
            </a:r>
            <a:r>
              <a:rPr lang="ru-RU" sz="1200" dirty="0">
                <a:solidFill>
                  <a:srgbClr val="1B1A1B"/>
                </a:solidFill>
                <a:latin typeface="Fd1056536-Identity-H"/>
              </a:rPr>
              <a:t> </a:t>
            </a:r>
            <a:r>
              <a:rPr lang="ru-RU" dirty="0">
                <a:solidFill>
                  <a:srgbClr val="353333"/>
                </a:solidFill>
                <a:latin typeface="Fd1693910-Identity-H"/>
              </a:rPr>
              <a:t>- </a:t>
            </a:r>
            <a:r>
              <a:rPr lang="ru-RU" dirty="0">
                <a:solidFill>
                  <a:srgbClr val="1B1A1B"/>
                </a:solidFill>
                <a:latin typeface="Fd1693910-Identity-H"/>
              </a:rPr>
              <a:t>вес связи </a:t>
            </a:r>
            <a:r>
              <a:rPr lang="en-US" dirty="0">
                <a:solidFill>
                  <a:srgbClr val="1B1A1B"/>
                </a:solidFill>
                <a:latin typeface="Fd1693910-Identity-H"/>
              </a:rPr>
              <a:t>(</a:t>
            </a:r>
            <a:r>
              <a:rPr lang="ru-RU" dirty="0">
                <a:solidFill>
                  <a:srgbClr val="1B1A1B"/>
                </a:solidFill>
                <a:latin typeface="Fd1693910-Identity-H"/>
              </a:rPr>
              <a:t>коэффициент свертки ) между любым нейроном в карте признаков </a:t>
            </a:r>
            <a:r>
              <a:rPr lang="ru-RU" dirty="0">
                <a:solidFill>
                  <a:srgbClr val="4A6CA3"/>
                </a:solidFill>
                <a:latin typeface="Fd1693910-Identity-H"/>
              </a:rPr>
              <a:t>k </a:t>
            </a:r>
            <a:r>
              <a:rPr lang="ru-RU" dirty="0">
                <a:latin typeface="Fd1693910-Identity-H"/>
              </a:rPr>
              <a:t>текущего</a:t>
            </a:r>
            <a:r>
              <a:rPr lang="ru-RU" dirty="0">
                <a:solidFill>
                  <a:srgbClr val="4A6CA3"/>
                </a:solidFill>
                <a:latin typeface="Fd1693910-Identity-H"/>
              </a:rPr>
              <a:t> </a:t>
            </a:r>
            <a:r>
              <a:rPr lang="ru-RU" dirty="0">
                <a:solidFill>
                  <a:srgbClr val="1B1A1B"/>
                </a:solidFill>
                <a:latin typeface="Fd1693910-Identity-H"/>
              </a:rPr>
              <a:t>слоя </a:t>
            </a:r>
            <a:r>
              <a:rPr lang="en-US" dirty="0">
                <a:solidFill>
                  <a:srgbClr val="4A6CA3"/>
                </a:solidFill>
                <a:latin typeface="Fd681903-Identity-H"/>
              </a:rPr>
              <a:t> </a:t>
            </a:r>
            <a:r>
              <a:rPr lang="ru-RU" dirty="0">
                <a:solidFill>
                  <a:srgbClr val="1B1A1B"/>
                </a:solidFill>
                <a:latin typeface="Fd1693910-Identity-H"/>
              </a:rPr>
              <a:t>и его входом, расположенным в строке </a:t>
            </a:r>
            <a:r>
              <a:rPr lang="en-US" dirty="0">
                <a:solidFill>
                  <a:srgbClr val="4A6CA3"/>
                </a:solidFill>
                <a:latin typeface="Fd1803186-Identity-H"/>
              </a:rPr>
              <a:t>u</a:t>
            </a:r>
            <a:r>
              <a:rPr lang="ru-RU" dirty="0">
                <a:solidFill>
                  <a:srgbClr val="1B1A1B"/>
                </a:solidFill>
                <a:latin typeface="Fd1803186-Identity-H"/>
              </a:rPr>
              <a:t>, </a:t>
            </a:r>
            <a:r>
              <a:rPr lang="ru-RU" dirty="0">
                <a:solidFill>
                  <a:srgbClr val="1B1A1B"/>
                </a:solidFill>
                <a:latin typeface="Fd1693910-Identity-H"/>
              </a:rPr>
              <a:t>столбце </a:t>
            </a:r>
            <a:r>
              <a:rPr lang="ru-RU" dirty="0">
                <a:solidFill>
                  <a:srgbClr val="4A6CA3"/>
                </a:solidFill>
                <a:latin typeface="Fd1803186-Identity-H"/>
              </a:rPr>
              <a:t>v </a:t>
            </a:r>
            <a:r>
              <a:rPr lang="ru-RU" dirty="0">
                <a:solidFill>
                  <a:srgbClr val="1B1A1B"/>
                </a:solidFill>
                <a:latin typeface="Fd1693910-Identity-H"/>
              </a:rPr>
              <a:t>фильтра и карте признаков k'.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63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4565" y="1716339"/>
            <a:ext cx="39645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Спасибо за </a:t>
            </a:r>
          </a:p>
          <a:p>
            <a:r>
              <a:rPr lang="ru-RU" sz="6000" dirty="0">
                <a:solidFill>
                  <a:schemeClr val="bg1"/>
                </a:solidFill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3639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2AC46-B33F-4289-976F-946DDB557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3A5896"/>
                </a:solidFill>
              </a:rPr>
              <a:t>Архитектура </a:t>
            </a:r>
            <a:r>
              <a:rPr lang="en-US" b="1" dirty="0">
                <a:solidFill>
                  <a:srgbClr val="3A5896"/>
                </a:solidFill>
              </a:rPr>
              <a:t>CNN</a:t>
            </a:r>
            <a:endParaRPr lang="ru-RU" b="1" dirty="0">
              <a:solidFill>
                <a:srgbClr val="3A5896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73D104-7CA9-465F-8D03-929BFF53E71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2421884"/>
            <a:ext cx="9144000" cy="258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46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DCD5E-4207-44A9-8B91-6994A19F5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3A5896"/>
                </a:solidFill>
              </a:rPr>
              <a:t>Сверточные</a:t>
            </a:r>
            <a:r>
              <a:rPr lang="ru-RU" b="1" dirty="0">
                <a:solidFill>
                  <a:srgbClr val="3A5896"/>
                </a:solidFill>
              </a:rPr>
              <a:t> сети</a:t>
            </a:r>
          </a:p>
        </p:txBody>
      </p:sp>
      <p:pic>
        <p:nvPicPr>
          <p:cNvPr id="6146" name="Picture 2" descr="https://habrastorage.org/r/w1560/webt/nn/2r/q6/nn2rq6itb9gz5suamhcl5kvjwtu.png">
            <a:extLst>
              <a:ext uri="{FF2B5EF4-FFF2-40B4-BE49-F238E27FC236}">
                <a16:creationId xmlns:a16="http://schemas.microsoft.com/office/drawing/2014/main" id="{004DDBE8-E65F-431D-8A09-F7FE623D37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t="25099" r="5957" b="21437"/>
          <a:stretch/>
        </p:blipFill>
        <p:spPr bwMode="auto">
          <a:xfrm>
            <a:off x="510988" y="1613647"/>
            <a:ext cx="8095130" cy="366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23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-images-1.medium.com/max/640/0*yLPeOi8mpXqXqicy.gif">
            <a:extLst>
              <a:ext uri="{FF2B5EF4-FFF2-40B4-BE49-F238E27FC236}">
                <a16:creationId xmlns:a16="http://schemas.microsoft.com/office/drawing/2014/main" id="{2732A40C-2561-439B-9B75-C632265804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07" y="1524000"/>
            <a:ext cx="7920816" cy="445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6AECE7-262B-4396-A821-40BA88D64566}"/>
              </a:ext>
            </a:extLst>
          </p:cNvPr>
          <p:cNvSpPr/>
          <p:nvPr/>
        </p:nvSpPr>
        <p:spPr>
          <a:xfrm>
            <a:off x="1831249" y="519063"/>
            <a:ext cx="5481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3A5896"/>
                </a:solidFill>
              </a:rPr>
              <a:t>Обработка цветных изображений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06678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466" y="24447"/>
            <a:ext cx="7839635" cy="133773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3A5896"/>
                </a:solidFill>
              </a:rPr>
              <a:t>Исключение (</a:t>
            </a:r>
            <a:r>
              <a:rPr lang="en-US" b="1" dirty="0">
                <a:solidFill>
                  <a:srgbClr val="3A5896"/>
                </a:solidFill>
              </a:rPr>
              <a:t>dropout)</a:t>
            </a:r>
            <a:endParaRPr lang="ru-RU" b="1" dirty="0">
              <a:solidFill>
                <a:srgbClr val="3A5896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5169743-C07F-4A1E-8644-C89F8F899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094" y="2052566"/>
            <a:ext cx="7991812" cy="316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4250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660" y="81281"/>
            <a:ext cx="8208682" cy="98390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CNN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Keras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9289EDD-4271-4CC1-A918-974EC68992F4}"/>
              </a:ext>
            </a:extLst>
          </p:cNvPr>
          <p:cNvSpPr/>
          <p:nvPr/>
        </p:nvSpPr>
        <p:spPr>
          <a:xfrm>
            <a:off x="58723" y="880630"/>
            <a:ext cx="9085277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dirty="0">
                <a:solidFill>
                  <a:srgbClr val="1D3C7A"/>
                </a:solidFill>
                <a:latin typeface="Menlo"/>
              </a:rPr>
              <a:t>model = </a:t>
            </a:r>
            <a:r>
              <a:rPr lang="en-US" sz="2100" dirty="0" err="1">
                <a:solidFill>
                  <a:srgbClr val="1D3C7A"/>
                </a:solidFill>
                <a:latin typeface="Menlo"/>
              </a:rPr>
              <a:t>tf.keras.models.Sequential</a:t>
            </a:r>
            <a:r>
              <a:rPr lang="en-US" sz="2100" dirty="0">
                <a:solidFill>
                  <a:srgbClr val="1D3C7A"/>
                </a:solidFill>
                <a:latin typeface="Menlo"/>
              </a:rPr>
              <a:t>([ </a:t>
            </a:r>
            <a:endParaRPr lang="ru-RU" sz="2100" dirty="0">
              <a:solidFill>
                <a:srgbClr val="1D3C7A"/>
              </a:solidFill>
              <a:latin typeface="Menlo"/>
            </a:endParaRPr>
          </a:p>
          <a:p>
            <a:pPr>
              <a:spcBef>
                <a:spcPts val="600"/>
              </a:spcBef>
            </a:pPr>
            <a:r>
              <a:rPr lang="en-US" sz="2100" dirty="0">
                <a:solidFill>
                  <a:srgbClr val="1D3C7A"/>
                </a:solidFill>
                <a:latin typeface="Menlo"/>
              </a:rPr>
              <a:t>tf.keras.layers.Conv2D(32, (3,3), activation='</a:t>
            </a:r>
            <a:r>
              <a:rPr lang="en-US" sz="2100" dirty="0" err="1">
                <a:solidFill>
                  <a:srgbClr val="1D3C7A"/>
                </a:solidFill>
                <a:latin typeface="Menlo"/>
              </a:rPr>
              <a:t>relu</a:t>
            </a:r>
            <a:r>
              <a:rPr lang="en-US" sz="2100" dirty="0">
                <a:solidFill>
                  <a:srgbClr val="1D3C7A"/>
                </a:solidFill>
                <a:latin typeface="Menlo"/>
              </a:rPr>
              <a:t>', </a:t>
            </a:r>
            <a:r>
              <a:rPr lang="en-US" sz="2100" dirty="0" err="1">
                <a:solidFill>
                  <a:srgbClr val="1D3C7A"/>
                </a:solidFill>
                <a:latin typeface="Menlo"/>
              </a:rPr>
              <a:t>input_shape</a:t>
            </a:r>
            <a:r>
              <a:rPr lang="en-US" sz="2100" dirty="0">
                <a:solidFill>
                  <a:srgbClr val="1D3C7A"/>
                </a:solidFill>
                <a:latin typeface="Menlo"/>
              </a:rPr>
              <a:t>=(150, 150, 3)), </a:t>
            </a:r>
            <a:endParaRPr lang="ru-RU" sz="2100" dirty="0">
              <a:solidFill>
                <a:srgbClr val="1D3C7A"/>
              </a:solidFill>
              <a:latin typeface="Menlo"/>
            </a:endParaRPr>
          </a:p>
          <a:p>
            <a:pPr>
              <a:spcBef>
                <a:spcPts val="600"/>
              </a:spcBef>
            </a:pPr>
            <a:r>
              <a:rPr lang="en-US" sz="2100" dirty="0">
                <a:solidFill>
                  <a:srgbClr val="1D3C7A"/>
                </a:solidFill>
                <a:latin typeface="Menlo"/>
              </a:rPr>
              <a:t>tf.keras.layers.MaxPooling2D(2, 2), </a:t>
            </a:r>
            <a:endParaRPr lang="ru-RU" sz="2100" dirty="0">
              <a:solidFill>
                <a:srgbClr val="1D3C7A"/>
              </a:solidFill>
              <a:latin typeface="Menlo"/>
            </a:endParaRPr>
          </a:p>
          <a:p>
            <a:pPr>
              <a:spcBef>
                <a:spcPts val="600"/>
              </a:spcBef>
            </a:pPr>
            <a:r>
              <a:rPr lang="en-US" sz="2100" dirty="0">
                <a:solidFill>
                  <a:srgbClr val="1D3C7A"/>
                </a:solidFill>
                <a:latin typeface="Menlo"/>
              </a:rPr>
              <a:t>tf.keras.layers.Conv2D(64, (3,3), activation='</a:t>
            </a:r>
            <a:r>
              <a:rPr lang="en-US" sz="2100" dirty="0" err="1">
                <a:solidFill>
                  <a:srgbClr val="1D3C7A"/>
                </a:solidFill>
                <a:latin typeface="Menlo"/>
              </a:rPr>
              <a:t>relu</a:t>
            </a:r>
            <a:r>
              <a:rPr lang="en-US" sz="2100" dirty="0">
                <a:solidFill>
                  <a:srgbClr val="1D3C7A"/>
                </a:solidFill>
                <a:latin typeface="Menlo"/>
              </a:rPr>
              <a:t>'), tf.keras.layers.MaxPooling2D(2,2), </a:t>
            </a:r>
            <a:endParaRPr lang="ru-RU" sz="2100" dirty="0">
              <a:solidFill>
                <a:srgbClr val="1D3C7A"/>
              </a:solidFill>
              <a:latin typeface="Menlo"/>
            </a:endParaRPr>
          </a:p>
          <a:p>
            <a:pPr>
              <a:spcBef>
                <a:spcPts val="600"/>
              </a:spcBef>
            </a:pPr>
            <a:r>
              <a:rPr lang="en-US" sz="2100" dirty="0">
                <a:solidFill>
                  <a:srgbClr val="1D3C7A"/>
                </a:solidFill>
                <a:latin typeface="Menlo"/>
              </a:rPr>
              <a:t>tf.keras.layers.Conv2D(128, (3,3), activation='</a:t>
            </a:r>
            <a:r>
              <a:rPr lang="en-US" sz="2100" dirty="0" err="1">
                <a:solidFill>
                  <a:srgbClr val="1D3C7A"/>
                </a:solidFill>
                <a:latin typeface="Menlo"/>
              </a:rPr>
              <a:t>relu</a:t>
            </a:r>
            <a:r>
              <a:rPr lang="en-US" sz="2100" dirty="0">
                <a:solidFill>
                  <a:srgbClr val="1D3C7A"/>
                </a:solidFill>
                <a:latin typeface="Menlo"/>
              </a:rPr>
              <a:t>’), </a:t>
            </a:r>
            <a:endParaRPr lang="ru-RU" sz="2100" dirty="0">
              <a:solidFill>
                <a:srgbClr val="1D3C7A"/>
              </a:solidFill>
              <a:latin typeface="Menlo"/>
            </a:endParaRPr>
          </a:p>
          <a:p>
            <a:pPr>
              <a:spcBef>
                <a:spcPts val="600"/>
              </a:spcBef>
            </a:pPr>
            <a:r>
              <a:rPr lang="en-US" sz="2100" dirty="0">
                <a:solidFill>
                  <a:srgbClr val="1D3C7A"/>
                </a:solidFill>
                <a:latin typeface="Menlo"/>
              </a:rPr>
              <a:t>tf.keras.layers.MaxPooling2D(2,2), </a:t>
            </a:r>
            <a:endParaRPr lang="ru-RU" sz="2100" dirty="0">
              <a:solidFill>
                <a:srgbClr val="1D3C7A"/>
              </a:solidFill>
              <a:latin typeface="Menlo"/>
            </a:endParaRPr>
          </a:p>
          <a:p>
            <a:pPr>
              <a:spcBef>
                <a:spcPts val="600"/>
              </a:spcBef>
            </a:pPr>
            <a:r>
              <a:rPr lang="en-US" sz="2100" dirty="0">
                <a:solidFill>
                  <a:srgbClr val="1D3C7A"/>
                </a:solidFill>
                <a:latin typeface="Menlo"/>
              </a:rPr>
              <a:t>tf.keras.layers.Conv2D(128, (3,3), activation='</a:t>
            </a:r>
            <a:r>
              <a:rPr lang="en-US" sz="2100" dirty="0" err="1">
                <a:solidFill>
                  <a:srgbClr val="1D3C7A"/>
                </a:solidFill>
                <a:latin typeface="Menlo"/>
              </a:rPr>
              <a:t>relu</a:t>
            </a:r>
            <a:r>
              <a:rPr lang="en-US" sz="2100" dirty="0">
                <a:solidFill>
                  <a:srgbClr val="1D3C7A"/>
                </a:solidFill>
                <a:latin typeface="Menlo"/>
              </a:rPr>
              <a:t>'), tf.keras.layers.MaxPooling2D(2,2), </a:t>
            </a:r>
            <a:endParaRPr lang="ru-RU" sz="2100" dirty="0">
              <a:solidFill>
                <a:srgbClr val="1D3C7A"/>
              </a:solidFill>
              <a:latin typeface="Menlo"/>
            </a:endParaRPr>
          </a:p>
          <a:p>
            <a:pPr>
              <a:spcBef>
                <a:spcPts val="600"/>
              </a:spcBef>
            </a:pPr>
            <a:r>
              <a:rPr lang="en-US" sz="2100" dirty="0" err="1">
                <a:solidFill>
                  <a:srgbClr val="1D3C7A"/>
                </a:solidFill>
                <a:latin typeface="Menlo"/>
              </a:rPr>
              <a:t>tf.keras.layers.Flatten</a:t>
            </a:r>
            <a:r>
              <a:rPr lang="en-US" sz="2100" dirty="0">
                <a:solidFill>
                  <a:srgbClr val="1D3C7A"/>
                </a:solidFill>
                <a:latin typeface="Menlo"/>
              </a:rPr>
              <a:t>(), </a:t>
            </a:r>
            <a:endParaRPr lang="ru-RU" sz="2100" dirty="0">
              <a:solidFill>
                <a:srgbClr val="1D3C7A"/>
              </a:solidFill>
              <a:latin typeface="Menlo"/>
            </a:endParaRPr>
          </a:p>
          <a:p>
            <a:pPr>
              <a:spcBef>
                <a:spcPts val="600"/>
              </a:spcBef>
            </a:pPr>
            <a:r>
              <a:rPr lang="en-US" sz="2100" dirty="0" err="1">
                <a:solidFill>
                  <a:srgbClr val="1D3C7A"/>
                </a:solidFill>
                <a:latin typeface="Menlo"/>
              </a:rPr>
              <a:t>tf.keras.layers.Dense</a:t>
            </a:r>
            <a:r>
              <a:rPr lang="en-US" sz="2100" dirty="0">
                <a:solidFill>
                  <a:srgbClr val="1D3C7A"/>
                </a:solidFill>
                <a:latin typeface="Menlo"/>
              </a:rPr>
              <a:t>(512, activation='</a:t>
            </a:r>
            <a:r>
              <a:rPr lang="en-US" sz="2100" dirty="0" err="1">
                <a:solidFill>
                  <a:srgbClr val="1D3C7A"/>
                </a:solidFill>
                <a:latin typeface="Menlo"/>
              </a:rPr>
              <a:t>relu</a:t>
            </a:r>
            <a:r>
              <a:rPr lang="en-US" sz="2100" dirty="0">
                <a:solidFill>
                  <a:srgbClr val="1D3C7A"/>
                </a:solidFill>
                <a:latin typeface="Menlo"/>
              </a:rPr>
              <a:t>’),</a:t>
            </a:r>
          </a:p>
          <a:p>
            <a:pPr>
              <a:spcBef>
                <a:spcPts val="600"/>
              </a:spcBef>
            </a:pPr>
            <a:r>
              <a:rPr lang="en-US" sz="2100" dirty="0" err="1">
                <a:solidFill>
                  <a:srgbClr val="1D3C7A"/>
                </a:solidFill>
                <a:latin typeface="Menlo"/>
              </a:rPr>
              <a:t>tf.keras.layers.Dropout</a:t>
            </a:r>
            <a:r>
              <a:rPr lang="en-US" sz="2100" dirty="0">
                <a:solidFill>
                  <a:srgbClr val="1D3C7A"/>
                </a:solidFill>
                <a:latin typeface="Menlo"/>
              </a:rPr>
              <a:t>(0.5),</a:t>
            </a:r>
          </a:p>
          <a:p>
            <a:pPr>
              <a:spcBef>
                <a:spcPts val="600"/>
              </a:spcBef>
            </a:pPr>
            <a:r>
              <a:rPr lang="en-US" sz="2100" dirty="0" err="1">
                <a:solidFill>
                  <a:srgbClr val="1D3C7A"/>
                </a:solidFill>
                <a:latin typeface="Menlo"/>
              </a:rPr>
              <a:t>tf.keras.layers.Dense</a:t>
            </a:r>
            <a:r>
              <a:rPr lang="en-US" sz="2100" dirty="0">
                <a:solidFill>
                  <a:srgbClr val="1D3C7A"/>
                </a:solidFill>
                <a:latin typeface="Menlo"/>
              </a:rPr>
              <a:t>(2, activation='</a:t>
            </a:r>
            <a:r>
              <a:rPr lang="en-US" sz="2100" dirty="0" err="1">
                <a:solidFill>
                  <a:srgbClr val="1D3C7A"/>
                </a:solidFill>
                <a:latin typeface="Menlo"/>
              </a:rPr>
              <a:t>softmax</a:t>
            </a:r>
            <a:r>
              <a:rPr lang="en-US" sz="2100" dirty="0">
                <a:solidFill>
                  <a:srgbClr val="1D3C7A"/>
                </a:solidFill>
                <a:latin typeface="Menlo"/>
              </a:rPr>
              <a:t>') ])</a:t>
            </a:r>
          </a:p>
          <a:p>
            <a:pPr>
              <a:spcBef>
                <a:spcPts val="600"/>
              </a:spcBef>
            </a:pP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756116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C44BE-1EDA-49D8-AC77-3F14222F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3A5896"/>
                </a:solidFill>
              </a:rPr>
              <a:t>Компилирование модели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02A027A-7A03-48BA-A66B-245F8F5BD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" y="2187985"/>
            <a:ext cx="8011758" cy="2954655"/>
          </a:xfrm>
          <a:prstGeom prst="rect">
            <a:avLst/>
          </a:prstGeom>
          <a:solidFill>
            <a:srgbClr val="FBFD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ru-RU" altLang="ru-RU" sz="2400" dirty="0">
                <a:solidFill>
                  <a:srgbClr val="222222"/>
                </a:solidFill>
                <a:latin typeface="-apple-system"/>
              </a:rPr>
              <a:t>В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оспользуемся оптимизатором 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Menlo"/>
              </a:rPr>
              <a:t>adam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. В качестве функции потерь воспользуемся </a:t>
            </a:r>
            <a:r>
              <a:rPr lang="en-US" altLang="ru-RU" sz="2400" dirty="0">
                <a:solidFill>
                  <a:srgbClr val="222222"/>
                </a:solidFill>
                <a:latin typeface="-apple-system"/>
              </a:rPr>
              <a:t>sparse_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Menlo"/>
              </a:rPr>
              <a:t>categorical_crossentropy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. Для того, чтобы на каждой обучающей итерации следить за точностью модели передаём значение 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Menlo"/>
              </a:rPr>
              <a:t>accuracy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 в параметр 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Menlo"/>
              </a:rPr>
              <a:t>metrics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: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383A42"/>
                </a:solidFill>
                <a:effectLst/>
                <a:latin typeface="Menlo"/>
                <a:cs typeface="Courier New" panose="02070309020205020404" pitchFamily="49" charset="0"/>
              </a:rPr>
              <a:t>model.compile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Menlo"/>
                <a:cs typeface="Courier New" panose="02070309020205020404" pitchFamily="49" charset="0"/>
              </a:rPr>
              <a:t>(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383A42"/>
                </a:solidFill>
                <a:effectLst/>
                <a:latin typeface="Menlo"/>
                <a:cs typeface="Courier New" panose="02070309020205020404" pitchFamily="49" charset="0"/>
              </a:rPr>
              <a:t>optimizer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Menlo"/>
                <a:cs typeface="Courier New" panose="02070309020205020404" pitchFamily="49" charset="0"/>
              </a:rPr>
              <a:t>=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50A14F"/>
                </a:solidFill>
                <a:effectLst/>
                <a:latin typeface="Menlo"/>
                <a:cs typeface="Courier New" panose="02070309020205020404" pitchFamily="49" charset="0"/>
              </a:rPr>
              <a:t>'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50A14F"/>
                </a:solidFill>
                <a:effectLst/>
                <a:latin typeface="Menlo"/>
                <a:cs typeface="Courier New" panose="02070309020205020404" pitchFamily="49" charset="0"/>
              </a:rPr>
              <a:t>adam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50A14F"/>
                </a:solidFill>
                <a:effectLst/>
                <a:latin typeface="Menlo"/>
                <a:cs typeface="Courier New" panose="02070309020205020404" pitchFamily="49" charset="0"/>
              </a:rPr>
              <a:t>'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Menlo"/>
                <a:cs typeface="Courier New" panose="02070309020205020404" pitchFamily="49" charset="0"/>
              </a:rPr>
              <a:t>,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383A42"/>
                </a:solidFill>
                <a:effectLst/>
                <a:latin typeface="Menlo"/>
                <a:cs typeface="Courier New" panose="02070309020205020404" pitchFamily="49" charset="0"/>
              </a:rPr>
              <a:t>loss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Menlo"/>
                <a:cs typeface="Courier New" panose="02070309020205020404" pitchFamily="49" charset="0"/>
              </a:rPr>
              <a:t>=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50A14F"/>
                </a:solidFill>
                <a:effectLst/>
                <a:latin typeface="Menlo"/>
                <a:cs typeface="Courier New" panose="02070309020205020404" pitchFamily="49" charset="0"/>
              </a:rPr>
              <a:t>‘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rgbClr val="50A14F"/>
                </a:solidFill>
                <a:effectLst/>
                <a:latin typeface="Menlo"/>
                <a:cs typeface="Courier New" panose="02070309020205020404" pitchFamily="49" charset="0"/>
              </a:rPr>
              <a:t>sparse_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50A14F"/>
                </a:solidFill>
                <a:effectLst/>
                <a:latin typeface="Menlo"/>
                <a:cs typeface="Courier New" panose="02070309020205020404" pitchFamily="49" charset="0"/>
              </a:rPr>
              <a:t>categorical_crossentropy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50A14F"/>
                </a:solidFill>
                <a:effectLst/>
                <a:latin typeface="Menlo"/>
                <a:cs typeface="Courier New" panose="02070309020205020404" pitchFamily="49" charset="0"/>
              </a:rPr>
              <a:t>'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Menlo"/>
                <a:cs typeface="Courier New" panose="02070309020205020404" pitchFamily="49" charset="0"/>
              </a:rPr>
              <a:t>,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383A42"/>
                </a:solidFill>
                <a:effectLst/>
                <a:latin typeface="Menlo"/>
                <a:cs typeface="Courier New" panose="02070309020205020404" pitchFamily="49" charset="0"/>
              </a:rPr>
              <a:t>metrics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Menlo"/>
                <a:cs typeface="Courier New" panose="02070309020205020404" pitchFamily="49" charset="0"/>
              </a:rPr>
              <a:t>=[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50A14F"/>
                </a:solidFill>
                <a:effectLst/>
                <a:latin typeface="Menlo"/>
                <a:cs typeface="Courier New" panose="02070309020205020404" pitchFamily="49" charset="0"/>
              </a:rPr>
              <a:t>'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50A14F"/>
                </a:solidFill>
                <a:effectLst/>
                <a:latin typeface="Menlo"/>
                <a:cs typeface="Courier New" panose="02070309020205020404" pitchFamily="49" charset="0"/>
              </a:rPr>
              <a:t>accuracy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50A14F"/>
                </a:solidFill>
                <a:effectLst/>
                <a:latin typeface="Menlo"/>
                <a:cs typeface="Courier New" panose="02070309020205020404" pitchFamily="49" charset="0"/>
              </a:rPr>
              <a:t>'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Menlo"/>
                <a:cs typeface="Courier New" panose="02070309020205020404" pitchFamily="49" charset="0"/>
              </a:rPr>
              <a:t>])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4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>
            <a:extLst>
              <a:ext uri="{FF2B5EF4-FFF2-40B4-BE49-F238E27FC236}">
                <a16:creationId xmlns:a16="http://schemas.microsoft.com/office/drawing/2014/main" id="{3325BE7E-3442-4765-B0B9-29D92C94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b="1" dirty="0">
                <a:solidFill>
                  <a:srgbClr val="3A5896"/>
                </a:solidFill>
                <a:latin typeface="Fira Sans"/>
              </a:rPr>
              <a:t>Представление структуры модели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0739D7-7869-43AC-BCDE-C741F8FE9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59" y="1169369"/>
            <a:ext cx="7839635" cy="1138773"/>
          </a:xfrm>
          <a:prstGeom prst="rect">
            <a:avLst/>
          </a:prstGeom>
          <a:solidFill>
            <a:srgbClr val="FBFD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rgbClr val="383A42"/>
                </a:solidFill>
                <a:effectLst/>
                <a:latin typeface="Menlo"/>
                <a:cs typeface="Courier New" panose="02070309020205020404" pitchFamily="49" charset="0"/>
              </a:rPr>
              <a:t>model.summary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Menlo"/>
                <a:cs typeface="Courier New" panose="02070309020205020404" pitchFamily="49" charset="0"/>
              </a:rPr>
              <a:t>()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1E0DE6-7EA5-4AC0-89C1-2DF011CED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730" y="934339"/>
            <a:ext cx="5371341" cy="583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0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B94A84-D1E5-46E5-A33C-B32DD8D68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Обучение модели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93C5EB4-FBB2-466A-97C2-0A594B23A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59" y="989279"/>
            <a:ext cx="8399928" cy="1384995"/>
          </a:xfrm>
          <a:prstGeom prst="rect">
            <a:avLst/>
          </a:prstGeom>
          <a:solidFill>
            <a:srgbClr val="FBFD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sz="2400" dirty="0"/>
              <a:t>history = </a:t>
            </a:r>
            <a:r>
              <a:rPr lang="en-US" sz="2400" dirty="0" err="1"/>
              <a:t>model.fit</a:t>
            </a:r>
            <a:r>
              <a:rPr lang="en-US" sz="2400" dirty="0"/>
              <a:t>(</a:t>
            </a:r>
            <a:r>
              <a:rPr lang="en-US" sz="2400" dirty="0" err="1"/>
              <a:t>x_train</a:t>
            </a:r>
            <a:r>
              <a:rPr lang="en-US" sz="2400" dirty="0"/>
              <a:t>, </a:t>
            </a:r>
            <a:r>
              <a:rPr lang="en-US" sz="2400" dirty="0" err="1"/>
              <a:t>y_train</a:t>
            </a:r>
            <a:r>
              <a:rPr lang="en-US" sz="2400" dirty="0"/>
              <a:t>, epochs = 100, </a:t>
            </a:r>
          </a:p>
          <a:p>
            <a:r>
              <a:rPr lang="en-US" sz="2400" dirty="0"/>
              <a:t>                              </a:t>
            </a:r>
            <a:r>
              <a:rPr lang="en-US" sz="2400" dirty="0" err="1"/>
              <a:t>validation_data</a:t>
            </a:r>
            <a:r>
              <a:rPr lang="en-US" sz="2400" dirty="0"/>
              <a:t>=(</a:t>
            </a:r>
            <a:r>
              <a:rPr lang="en-US" sz="2400" dirty="0" err="1"/>
              <a:t>x_test</a:t>
            </a:r>
            <a:r>
              <a:rPr lang="en-US" sz="2400" dirty="0"/>
              <a:t>, </a:t>
            </a:r>
            <a:r>
              <a:rPr lang="en-US" sz="2400" dirty="0" err="1"/>
              <a:t>y_test</a:t>
            </a:r>
            <a:r>
              <a:rPr lang="en-US" sz="2400" dirty="0"/>
              <a:t>))</a:t>
            </a:r>
          </a:p>
          <a:p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31DA3B-73FA-4A51-9522-995C42F38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8" t="2082"/>
          <a:stretch/>
        </p:blipFill>
        <p:spPr>
          <a:xfrm>
            <a:off x="68367" y="2759978"/>
            <a:ext cx="8882686" cy="37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23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1409</TotalTime>
  <Words>482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32" baseType="lpstr">
      <vt:lpstr>-apple-system</vt:lpstr>
      <vt:lpstr>Arial</vt:lpstr>
      <vt:lpstr>Calibri</vt:lpstr>
      <vt:lpstr>Calibri Light</vt:lpstr>
      <vt:lpstr>Courier New</vt:lpstr>
      <vt:lpstr>Fd1056536-Identity-H</vt:lpstr>
      <vt:lpstr>Fd1685387-Identity-H</vt:lpstr>
      <vt:lpstr>Fd1693910-Identity-H</vt:lpstr>
      <vt:lpstr>Fd1800383-Identity-H</vt:lpstr>
      <vt:lpstr>Fd1800398-Identity-H</vt:lpstr>
      <vt:lpstr>Fd1802003-Identity-H</vt:lpstr>
      <vt:lpstr>Fd1803186-Identity-H</vt:lpstr>
      <vt:lpstr>Fd681903-Identity-H</vt:lpstr>
      <vt:lpstr>Fira Sans</vt:lpstr>
      <vt:lpstr>Menlo</vt:lpstr>
      <vt:lpstr>Times New Roman</vt:lpstr>
      <vt:lpstr>Verdana</vt:lpstr>
      <vt:lpstr>Wingdings</vt:lpstr>
      <vt:lpstr>Office Theme</vt:lpstr>
      <vt:lpstr>Slide title</vt:lpstr>
      <vt:lpstr>Архитектура CNN</vt:lpstr>
      <vt:lpstr>Сверточные сети</vt:lpstr>
      <vt:lpstr>Презентация PowerPoint</vt:lpstr>
      <vt:lpstr>Исключение (dropout)</vt:lpstr>
      <vt:lpstr>Реализация CNN в Keras</vt:lpstr>
      <vt:lpstr>Компилирование модели</vt:lpstr>
      <vt:lpstr>Представление структуры модели</vt:lpstr>
      <vt:lpstr>Обучение модели</vt:lpstr>
      <vt:lpstr>Визуальное отслеживание точности обучения </vt:lpstr>
      <vt:lpstr>Визуальное отслеживание с помощью Tensorboard</vt:lpstr>
      <vt:lpstr>Вычисление выхода нейрона в сверточном слое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Ira</cp:lastModifiedBy>
  <cp:revision>108</cp:revision>
  <dcterms:created xsi:type="dcterms:W3CDTF">2016-11-18T14:12:19Z</dcterms:created>
  <dcterms:modified xsi:type="dcterms:W3CDTF">2022-11-30T12:35:35Z</dcterms:modified>
</cp:coreProperties>
</file>