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60" r:id="rId2"/>
    <p:sldId id="297" r:id="rId3"/>
    <p:sldId id="264" r:id="rId4"/>
    <p:sldId id="301" r:id="rId5"/>
    <p:sldId id="302" r:id="rId6"/>
    <p:sldId id="303" r:id="rId7"/>
    <p:sldId id="286" r:id="rId8"/>
    <p:sldId id="281" r:id="rId9"/>
    <p:sldId id="287" r:id="rId10"/>
    <p:sldId id="288" r:id="rId11"/>
    <p:sldId id="300" r:id="rId12"/>
    <p:sldId id="296" r:id="rId13"/>
    <p:sldId id="298" r:id="rId14"/>
    <p:sldId id="299" r:id="rId15"/>
    <p:sldId id="28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C7A"/>
    <a:srgbClr val="385592"/>
    <a:srgbClr val="173A8D"/>
    <a:srgbClr val="3A5896"/>
    <a:srgbClr val="003374"/>
    <a:srgbClr val="DDDDDD"/>
    <a:srgbClr val="EAEAEA"/>
    <a:srgbClr val="332319"/>
    <a:srgbClr val="C9A093"/>
    <a:srgbClr val="F1F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2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2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79C14-1285-4A13-8D0E-BED81F5236A3}" type="datetimeFigureOut">
              <a:rPr lang="ru-RU" smtClean="0"/>
              <a:t>26.10.2022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07688-D869-4273-8B69-9ACE215BE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295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abr.com/ru/post/456186/" TargetMode="External"/><Relationship Id="rId2" Type="http://schemas.openxmlformats.org/officeDocument/2006/relationships/hyperlink" Target="https://habr.com/ru/post/454986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habr.com/ru/post/454034/" TargetMode="External"/><Relationship Id="rId5" Type="http://schemas.openxmlformats.org/officeDocument/2006/relationships/hyperlink" Target="https://habr.com/ru/post/458170/" TargetMode="External"/><Relationship Id="rId4" Type="http://schemas.openxmlformats.org/officeDocument/2006/relationships/hyperlink" Target="https://habr.com/ru/post/456740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Slide title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65974" y="1283558"/>
            <a:ext cx="8612807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Перенос обучения</a:t>
            </a:r>
          </a:p>
          <a:p>
            <a:pPr algn="r"/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 learning</a:t>
            </a: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 </a:t>
            </a:r>
            <a:endParaRPr lang="ru-RU" sz="6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546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Заголовок 23">
            <a:extLst>
              <a:ext uri="{FF2B5EF4-FFF2-40B4-BE49-F238E27FC236}">
                <a16:creationId xmlns:a16="http://schemas.microsoft.com/office/drawing/2014/main" id="{3325BE7E-3442-4765-B0B9-29D92C94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altLang="ru-RU" b="1" dirty="0">
                <a:solidFill>
                  <a:srgbClr val="3A5896"/>
                </a:solidFill>
                <a:latin typeface="Fira Sans"/>
              </a:rPr>
              <a:t>Заморозка модели</a:t>
            </a:r>
          </a:p>
        </p:txBody>
      </p:sp>
      <p:pic>
        <p:nvPicPr>
          <p:cNvPr id="1026" name="Picture 2" descr="https://habrastorage.org/webt/8z/oz/0n/8zoz0nenaad4-lgezhhia25k_18.png">
            <a:extLst>
              <a:ext uri="{FF2B5EF4-FFF2-40B4-BE49-F238E27FC236}">
                <a16:creationId xmlns:a16="http://schemas.microsoft.com/office/drawing/2014/main" id="{17FD4CB5-4A78-4A84-B40A-C66337968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" r="98" b="4115"/>
          <a:stretch/>
        </p:blipFill>
        <p:spPr bwMode="auto">
          <a:xfrm>
            <a:off x="199710" y="1559859"/>
            <a:ext cx="8174622" cy="438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406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129E70-42F3-481B-A073-F988B8A0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1"/>
            <a:ext cx="7839635" cy="946767"/>
          </a:xfrm>
        </p:spPr>
        <p:txBody>
          <a:bodyPr/>
          <a:lstStyle/>
          <a:p>
            <a:r>
              <a:rPr lang="ru-RU" b="1" dirty="0">
                <a:solidFill>
                  <a:srgbClr val="1D3C7A"/>
                </a:solidFill>
              </a:rPr>
              <a:t>Перенос обучения  (этапы)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E2D4E1-DCBF-4E75-912F-0E0D00D84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154" y="1465729"/>
            <a:ext cx="8480453" cy="4711234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dirty="0"/>
              <a:t>Берут слои из ранее обученной модели.</a:t>
            </a:r>
          </a:p>
          <a:p>
            <a:pPr marL="514350" indent="-514350">
              <a:buAutoNum type="arabicPeriod"/>
            </a:pPr>
            <a:r>
              <a:rPr lang="ru-RU" dirty="0"/>
              <a:t>Эти слои замораживают, чтобы не уничтожить информацию, которую они содержат, во время последующего обучения.</a:t>
            </a:r>
          </a:p>
          <a:p>
            <a:pPr marL="514350" indent="-514350">
              <a:buAutoNum type="arabicPeriod"/>
            </a:pPr>
            <a:r>
              <a:rPr lang="ru-RU" dirty="0"/>
              <a:t>Добавляют несколько новых обучаемых слоев после замороженных слоев. Они научатся на основе признаков, выделенных ранее обученной моделью,  делать  прогнозы для нового набора данных.</a:t>
            </a:r>
          </a:p>
          <a:p>
            <a:pPr marL="514350" indent="-514350">
              <a:buAutoNum type="arabicPeriod"/>
            </a:pPr>
            <a:r>
              <a:rPr lang="ru-RU" dirty="0"/>
              <a:t>Обучают новые слои на новом наборе данных.</a:t>
            </a:r>
          </a:p>
          <a:p>
            <a:pPr marL="514350" indent="-514350">
              <a:buAutoNum type="arabicPeriod"/>
            </a:pPr>
            <a:r>
              <a:rPr lang="ru-RU" dirty="0"/>
              <a:t>(Необязательный шаг) Тонкая настройка.  На этом этапе размораживают веса  всей модели (или ее части), и доучивают ее  на новых данных с очень маленькой скоростью обучения ( то есть обучение продолжается с замороженных весов, а не со случайных)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763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46032C-119D-4486-9705-52E862999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TensorFlow Hub</a:t>
            </a:r>
            <a:endParaRPr lang="ru-RU" b="1" dirty="0">
              <a:solidFill>
                <a:srgbClr val="3A5896"/>
              </a:solidFill>
            </a:endParaRPr>
          </a:p>
        </p:txBody>
      </p:sp>
      <p:pic>
        <p:nvPicPr>
          <p:cNvPr id="3074" name="Picture 2" descr="https://habrastorage.org/webt/o5/we/9d/o5we9dvkdtaomahwj4nzomgquca.png">
            <a:extLst>
              <a:ext uri="{FF2B5EF4-FFF2-40B4-BE49-F238E27FC236}">
                <a16:creationId xmlns:a16="http://schemas.microsoft.com/office/drawing/2014/main" id="{1443DDD9-0E4F-443B-AAD1-E9BE1173C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6" y="1238102"/>
            <a:ext cx="8224695" cy="460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63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C8076-5194-4868-83FD-101ECFEE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TensorFlow Hub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009B93D-1B4F-4AE5-A8FB-3AD3C26D5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https://habrastorage.org/webt/uh/cr/5e/uhcr5esktfnxtxwxfgutvttxbxk.png">
            <a:extLst>
              <a:ext uri="{FF2B5EF4-FFF2-40B4-BE49-F238E27FC236}">
                <a16:creationId xmlns:a16="http://schemas.microsoft.com/office/drawing/2014/main" id="{2F9EDE2F-D318-491A-85B4-331762485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8" b="5744"/>
          <a:stretch/>
        </p:blipFill>
        <p:spPr bwMode="auto">
          <a:xfrm>
            <a:off x="125076" y="1048584"/>
            <a:ext cx="8816188" cy="4993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212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87472-F58A-4112-A828-658E196FB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1762351"/>
          </a:xfrm>
        </p:spPr>
        <p:txBody>
          <a:bodyPr>
            <a:normAutofit fontScale="90000"/>
          </a:bodyPr>
          <a:lstStyle/>
          <a:p>
            <a:r>
              <a:rPr lang="ru-RU" dirty="0"/>
              <a:t>Хороший курс по </a:t>
            </a:r>
            <a:r>
              <a:rPr lang="ru-RU" dirty="0" err="1"/>
              <a:t>сверточным</a:t>
            </a:r>
            <a:r>
              <a:rPr lang="ru-RU" dirty="0"/>
              <a:t> нейронным сетям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C5ECCF-77F5-48F5-AF5C-6DCC32215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2526619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https://habr.com/ru/post/454986/</a:t>
            </a:r>
            <a:endParaRPr lang="ru-RU" dirty="0"/>
          </a:p>
          <a:p>
            <a:r>
              <a:rPr lang="en-US" dirty="0">
                <a:hlinkClick r:id="rId3"/>
              </a:rPr>
              <a:t>https://habr.com/ru/post/456186/</a:t>
            </a:r>
            <a:endParaRPr lang="ru-RU" dirty="0"/>
          </a:p>
          <a:p>
            <a:r>
              <a:rPr lang="en-US" dirty="0">
                <a:hlinkClick r:id="rId4"/>
              </a:rPr>
              <a:t>https://habr.com/ru/post/456740/</a:t>
            </a:r>
            <a:endParaRPr lang="ru-RU" dirty="0"/>
          </a:p>
          <a:p>
            <a:r>
              <a:rPr lang="en-US" dirty="0">
                <a:hlinkClick r:id="rId5"/>
              </a:rPr>
              <a:t>https://habr.com/ru/post/458170/</a:t>
            </a:r>
            <a:endParaRPr lang="ru-RU" dirty="0"/>
          </a:p>
          <a:p>
            <a:r>
              <a:rPr lang="en-US" dirty="0">
                <a:hlinkClick r:id="rId6"/>
              </a:rPr>
              <a:t>https://habr.com/ru/post/454034/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517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4565" y="1716339"/>
            <a:ext cx="396454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solidFill>
                  <a:schemeClr val="bg1"/>
                </a:solidFill>
              </a:rPr>
              <a:t>Спасибо за </a:t>
            </a:r>
          </a:p>
          <a:p>
            <a:r>
              <a:rPr lang="ru-RU" sz="6000" dirty="0">
                <a:solidFill>
                  <a:schemeClr val="bg1"/>
                </a:solidFill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36392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68C2DF-67B1-4C80-812E-8FC25E3BB7F6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263962" y="3522508"/>
            <a:ext cx="6616076" cy="323195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884E85-5C4C-4E2F-9B85-58D0A30F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rgbClr val="173A8D"/>
                </a:solidFill>
              </a:rPr>
              <a:t>ResNet</a:t>
            </a:r>
            <a:endParaRPr lang="ru-RU" b="1" dirty="0">
              <a:solidFill>
                <a:srgbClr val="173A8D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EFD6EF5-5FE5-477F-B0EF-3EB9CB1E644C}"/>
              </a:ext>
            </a:extLst>
          </p:cNvPr>
          <p:cNvSpPr/>
          <p:nvPr/>
        </p:nvSpPr>
        <p:spPr>
          <a:xfrm>
            <a:off x="497540" y="1098619"/>
            <a:ext cx="814443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171517"/>
                </a:solidFill>
              </a:rPr>
              <a:t>ResNet</a:t>
            </a:r>
            <a:r>
              <a:rPr lang="en-US" dirty="0">
                <a:solidFill>
                  <a:srgbClr val="171517"/>
                </a:solidFill>
              </a:rPr>
              <a:t> – </a:t>
            </a:r>
            <a:r>
              <a:rPr lang="ru-RU" dirty="0">
                <a:solidFill>
                  <a:srgbClr val="171517"/>
                </a:solidFill>
              </a:rPr>
              <a:t>это очень глубокая сеть CNN, состоящая  </a:t>
            </a:r>
            <a:r>
              <a:rPr lang="en-US" dirty="0">
                <a:solidFill>
                  <a:srgbClr val="171517"/>
                </a:solidFill>
              </a:rPr>
              <a:t>( </a:t>
            </a:r>
            <a:r>
              <a:rPr lang="ru-RU" dirty="0">
                <a:solidFill>
                  <a:srgbClr val="171517"/>
                </a:solidFill>
              </a:rPr>
              <a:t>в базовом варианте ) из 152 слоев.</a:t>
            </a:r>
            <a:r>
              <a:rPr lang="ru-RU" dirty="0"/>
              <a:t> </a:t>
            </a:r>
            <a:r>
              <a:rPr lang="ru-RU" dirty="0">
                <a:solidFill>
                  <a:srgbClr val="1D1D1F"/>
                </a:solidFill>
              </a:rPr>
              <a:t>Ключом к возможности обучения настолько глубокой сети является использование </a:t>
            </a:r>
            <a:r>
              <a:rPr lang="ru-RU" dirty="0">
                <a:solidFill>
                  <a:srgbClr val="414286"/>
                </a:solidFill>
              </a:rPr>
              <a:t>обходящих связей</a:t>
            </a:r>
            <a:r>
              <a:rPr lang="ru-RU" dirty="0">
                <a:solidFill>
                  <a:srgbClr val="1D1D1F"/>
                </a:solidFill>
              </a:rPr>
              <a:t>: сигнал, передаваемый в слой, также добавляется к выходу слоя, расположенного дальше.</a:t>
            </a:r>
          </a:p>
          <a:p>
            <a:r>
              <a:rPr lang="ru-RU" dirty="0"/>
              <a:t>При обучении нейронной сети преследуется задача заставить ее моделировать</a:t>
            </a:r>
          </a:p>
          <a:p>
            <a:r>
              <a:rPr lang="ru-RU" dirty="0"/>
              <a:t>скрытую зависимость h(x). Если добавить вход х к выходу сети (т.е. добавить обходящую связь), тогда сеть будет принудительно моделировать</a:t>
            </a:r>
          </a:p>
          <a:p>
            <a:r>
              <a:rPr lang="ru-RU" dirty="0"/>
              <a:t>j(x) = h(x) - х, а не h(x). Процесс называется остаточным обучением (</a:t>
            </a:r>
            <a:r>
              <a:rPr lang="ru-RU" dirty="0" err="1"/>
              <a:t>resid</a:t>
            </a:r>
            <a:r>
              <a:rPr lang="en-US" dirty="0"/>
              <a:t>u</a:t>
            </a:r>
            <a:r>
              <a:rPr lang="ru-RU" dirty="0" err="1"/>
              <a:t>al</a:t>
            </a:r>
            <a:endParaRPr lang="ru-RU" dirty="0"/>
          </a:p>
          <a:p>
            <a:r>
              <a:rPr lang="en-US" dirty="0"/>
              <a:t>learning)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714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>
            <a:spLocks noGrp="1"/>
          </p:cNvSpPr>
          <p:nvPr>
            <p:ph type="title"/>
          </p:nvPr>
        </p:nvSpPr>
        <p:spPr>
          <a:xfrm>
            <a:off x="628650" y="35116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ru-RU" b="1" dirty="0">
                <a:solidFill>
                  <a:srgbClr val="173A8D"/>
                </a:solidFill>
              </a:rPr>
              <a:t>Архитектура сети </a:t>
            </a:r>
            <a:r>
              <a:rPr lang="ru-RU" b="1" dirty="0" err="1">
                <a:solidFill>
                  <a:srgbClr val="173A8D"/>
                </a:solidFill>
              </a:rPr>
              <a:t>ResNet</a:t>
            </a:r>
            <a:endParaRPr b="1" dirty="0">
              <a:solidFill>
                <a:srgbClr val="173A8D"/>
              </a:solidFill>
            </a:endParaRPr>
          </a:p>
        </p:txBody>
      </p:sp>
      <p:sp>
        <p:nvSpPr>
          <p:cNvPr id="165" name="Google Shape;165;p21"/>
          <p:cNvSpPr txBox="1">
            <a:spLocks noGrp="1"/>
          </p:cNvSpPr>
          <p:nvPr>
            <p:ph type="sldNum" idx="12"/>
          </p:nvPr>
        </p:nvSpPr>
        <p:spPr>
          <a:xfrm>
            <a:off x="6457950" y="562451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ru-RU" sz="1050">
                <a:solidFill>
                  <a:schemeClr val="dk1"/>
                </a:solidFill>
              </a:rPr>
              <a:pPr/>
              <a:t>3</a:t>
            </a:fld>
            <a:endParaRPr sz="1050">
              <a:solidFill>
                <a:schemeClr val="dk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AF055B-FD6F-495E-B89F-2351C12442B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846349" y="1138356"/>
            <a:ext cx="7451302" cy="514433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B7108D2-0B90-4CC7-8161-F746B2DA4CD1}"/>
              </a:ext>
            </a:extLst>
          </p:cNvPr>
          <p:cNvSpPr/>
          <p:nvPr/>
        </p:nvSpPr>
        <p:spPr>
          <a:xfrm>
            <a:off x="0" y="6282690"/>
            <a:ext cx="90902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https://github.com/ageron/handson-ml/blob/master/13_convolutional_neural_networks.ipynb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F354C-BCDD-4742-A343-1006212C5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1D3C7A"/>
                </a:solidFill>
              </a:rPr>
              <a:t>Inception</a:t>
            </a:r>
            <a:r>
              <a:rPr lang="ru-RU" b="1" dirty="0">
                <a:solidFill>
                  <a:srgbClr val="1D3C7A"/>
                </a:solidFill>
              </a:rPr>
              <a:t>- </a:t>
            </a:r>
            <a:r>
              <a:rPr lang="ru-RU" dirty="0">
                <a:solidFill>
                  <a:srgbClr val="1D3C7A"/>
                </a:solidFill>
              </a:rPr>
              <a:t>сеть с</a:t>
            </a:r>
            <a:r>
              <a:rPr lang="ru-RU" b="1" dirty="0">
                <a:solidFill>
                  <a:srgbClr val="1D3C7A"/>
                </a:solidFill>
              </a:rPr>
              <a:t> </a:t>
            </a:r>
            <a:r>
              <a:rPr lang="ru-RU" dirty="0">
                <a:solidFill>
                  <a:srgbClr val="1D3C7A"/>
                </a:solidFill>
              </a:rPr>
              <a:t>отделимой сверткой</a:t>
            </a:r>
            <a:endParaRPr lang="ru-RU" b="1" dirty="0">
              <a:solidFill>
                <a:srgbClr val="1D3C7A"/>
              </a:solidFill>
            </a:endParaRPr>
          </a:p>
        </p:txBody>
      </p:sp>
      <p:pic>
        <p:nvPicPr>
          <p:cNvPr id="2050" name="Picture 2" descr="https://habrastorage.org/r/w1560/webt/by/ah/k3/byahk38pud3wpqlimvqqbib5dxq.png">
            <a:extLst>
              <a:ext uri="{FF2B5EF4-FFF2-40B4-BE49-F238E27FC236}">
                <a16:creationId xmlns:a16="http://schemas.microsoft.com/office/drawing/2014/main" id="{D789439B-A79C-40EB-9B84-EBB5ED68E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125" y="1589369"/>
            <a:ext cx="6181725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08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50904-240C-4339-9492-E42B27756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rgbClr val="1D3C7A"/>
                </a:solidFill>
              </a:rPr>
              <a:t>Xception</a:t>
            </a:r>
            <a:r>
              <a:rPr lang="en-US" b="1" dirty="0"/>
              <a:t> </a:t>
            </a:r>
            <a:r>
              <a:rPr lang="ru-RU" b="1" dirty="0"/>
              <a:t>-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</a:t>
            </a:r>
            <a:r>
              <a:rPr lang="en-US" b="1" dirty="0">
                <a:solidFill>
                  <a:srgbClr val="1D3C7A"/>
                </a:solidFill>
              </a:rPr>
              <a:t>x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treme</a:t>
            </a:r>
            <a:r>
              <a:rPr lang="en-US" dirty="0"/>
              <a:t>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In</a:t>
            </a:r>
            <a:r>
              <a:rPr lang="en-US" b="1" dirty="0">
                <a:solidFill>
                  <a:srgbClr val="1D3C7A"/>
                </a:solidFill>
              </a:rPr>
              <a:t>ception</a:t>
            </a:r>
            <a:r>
              <a:rPr lang="ru-RU" b="1" dirty="0">
                <a:solidFill>
                  <a:srgbClr val="1D3C7A"/>
                </a:solidFill>
              </a:rPr>
              <a:t> – </a:t>
            </a:r>
            <a:r>
              <a:rPr lang="ru-RU" dirty="0">
                <a:solidFill>
                  <a:srgbClr val="1D3C7A"/>
                </a:solidFill>
              </a:rPr>
              <a:t>сеть </a:t>
            </a:r>
            <a:r>
              <a:rPr lang="ru-RU" b="1" dirty="0">
                <a:solidFill>
                  <a:srgbClr val="1D3C7A"/>
                </a:solidFill>
              </a:rPr>
              <a:t> </a:t>
            </a:r>
            <a:r>
              <a:rPr lang="ru-RU" dirty="0">
                <a:solidFill>
                  <a:srgbClr val="1D3C7A"/>
                </a:solidFill>
              </a:rPr>
              <a:t>с глубокой отделимой сверткой</a:t>
            </a:r>
            <a:endParaRPr lang="ru-RU" b="1" dirty="0">
              <a:solidFill>
                <a:srgbClr val="1D3C7A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FF7404-F9FF-42A9-9DCE-84E5962FC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1197621"/>
            <a:ext cx="7869891" cy="497934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Depthwise</a:t>
            </a:r>
            <a:r>
              <a:rPr lang="en-US" dirty="0"/>
              <a:t> separable convolution</a:t>
            </a:r>
          </a:p>
          <a:p>
            <a:endParaRPr lang="ru-RU" dirty="0"/>
          </a:p>
        </p:txBody>
      </p:sp>
      <p:pic>
        <p:nvPicPr>
          <p:cNvPr id="4" name="Picture 2" descr="https://habrastorage.org/webt/8x/xc/k5/8xxck53kuhqon_9y9xc6vs77ukg.png">
            <a:extLst>
              <a:ext uri="{FF2B5EF4-FFF2-40B4-BE49-F238E27FC236}">
                <a16:creationId xmlns:a16="http://schemas.microsoft.com/office/drawing/2014/main" id="{5BA1A07D-5800-4837-99A0-88F446055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74" y="1724757"/>
            <a:ext cx="4783705" cy="264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5A48492-7BCA-4649-80C6-4A12C8CC3A9E}"/>
              </a:ext>
            </a:extLst>
          </p:cNvPr>
          <p:cNvSpPr/>
          <p:nvPr/>
        </p:nvSpPr>
        <p:spPr>
          <a:xfrm>
            <a:off x="5196399" y="1724757"/>
            <a:ext cx="37999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111111"/>
                </a:solidFill>
                <a:latin typeface="-apple-system"/>
              </a:rPr>
              <a:t>Представим, что мы взяли стандартный </a:t>
            </a:r>
            <a:r>
              <a:rPr lang="ru-RU" sz="1600" dirty="0" err="1">
                <a:solidFill>
                  <a:srgbClr val="111111"/>
                </a:solidFill>
                <a:latin typeface="-apple-system"/>
              </a:rPr>
              <a:t>свёрточный</a:t>
            </a:r>
            <a:r>
              <a:rPr lang="ru-RU" sz="1600" dirty="0">
                <a:solidFill>
                  <a:srgbClr val="111111"/>
                </a:solidFill>
                <a:latin typeface="-apple-system"/>
              </a:rPr>
              <a:t> слой с </a:t>
            </a:r>
            <a:r>
              <a:rPr lang="en-US" sz="1600" dirty="0">
                <a:solidFill>
                  <a:srgbClr val="111111"/>
                </a:solidFill>
                <a:latin typeface="-apple-system"/>
              </a:rPr>
              <a:t>n </a:t>
            </a:r>
            <a:r>
              <a:rPr lang="ru-RU" sz="1600" dirty="0"/>
              <a:t>свертками размера 3х3, на вход которому подается</a:t>
            </a:r>
            <a:r>
              <a:rPr lang="en-US" sz="1600" dirty="0"/>
              <a:t> </a:t>
            </a:r>
            <a:r>
              <a:rPr lang="ru-RU" sz="1600" dirty="0"/>
              <a:t>изображение размерности </a:t>
            </a:r>
            <a:r>
              <a:rPr lang="en-US" sz="1600" dirty="0"/>
              <a:t>M*M*k</a:t>
            </a:r>
            <a:r>
              <a:rPr lang="ru-RU" sz="1600" dirty="0"/>
              <a:t>, где </a:t>
            </a:r>
            <a:r>
              <a:rPr lang="en-US" sz="1600" dirty="0"/>
              <a:t>M</a:t>
            </a:r>
            <a:r>
              <a:rPr lang="ru-RU" sz="1600" dirty="0"/>
              <a:t> – ширина и высота изображения, </a:t>
            </a:r>
            <a:r>
              <a:rPr lang="en-US" sz="1600" dirty="0"/>
              <a:t>k- </a:t>
            </a:r>
            <a:r>
              <a:rPr lang="ru-RU" sz="1600" dirty="0"/>
              <a:t>количество каналов. Входной слой сворачивает это изображение </a:t>
            </a:r>
            <a:r>
              <a:rPr lang="en-US" sz="1600" dirty="0"/>
              <a:t>n </a:t>
            </a:r>
            <a:r>
              <a:rPr lang="ru-RU" sz="1600" dirty="0"/>
              <a:t>различными свертками,  в результате после преобразования получаем слой размером (</a:t>
            </a:r>
            <a:r>
              <a:rPr lang="en-US" sz="1600" dirty="0"/>
              <a:t>M</a:t>
            </a:r>
            <a:r>
              <a:rPr lang="ru-RU" sz="1600" dirty="0"/>
              <a:t>-2)</a:t>
            </a:r>
            <a:r>
              <a:rPr lang="en-US" sz="1600" dirty="0"/>
              <a:t>*</a:t>
            </a:r>
            <a:r>
              <a:rPr lang="ru-RU" sz="1600" dirty="0"/>
              <a:t>(</a:t>
            </a:r>
            <a:r>
              <a:rPr lang="en-US" sz="1600" dirty="0"/>
              <a:t>M</a:t>
            </a:r>
            <a:r>
              <a:rPr lang="ru-RU" sz="1600" dirty="0"/>
              <a:t>-2)</a:t>
            </a:r>
            <a:r>
              <a:rPr lang="en-US" sz="1600" dirty="0"/>
              <a:t>*n</a:t>
            </a:r>
            <a:r>
              <a:rPr lang="ru-RU" sz="1600" dirty="0"/>
              <a:t>.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4101836-781A-46A7-B36B-BB5A7DA60EE5}"/>
              </a:ext>
            </a:extLst>
          </p:cNvPr>
          <p:cNvSpPr/>
          <p:nvPr/>
        </p:nvSpPr>
        <p:spPr>
          <a:xfrm>
            <a:off x="432099" y="4441955"/>
            <a:ext cx="818591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Depthwise</a:t>
            </a:r>
            <a:r>
              <a:rPr lang="en-US" dirty="0"/>
              <a:t> separable convolution</a:t>
            </a:r>
            <a:r>
              <a:rPr lang="ru-RU" dirty="0"/>
              <a:t> действует иначе. Она  свернет исходное изображение 1х1 свёрткой. В результате получим размер </a:t>
            </a:r>
            <a:r>
              <a:rPr lang="en-US" dirty="0"/>
              <a:t>M*M*k</a:t>
            </a:r>
            <a:r>
              <a:rPr lang="ru-RU" dirty="0"/>
              <a:t>. Затем каждый канал по отдельности сворачивается 3х3 свёрткой. </a:t>
            </a:r>
          </a:p>
          <a:p>
            <a:r>
              <a:rPr lang="ru-RU" dirty="0"/>
              <a:t>Давайте разберём конкретный пример. Пусть мы сворачиваем изображение с 3 каналами </a:t>
            </a:r>
            <a:r>
              <a:rPr lang="ru-RU" dirty="0" err="1"/>
              <a:t>свёрточным</a:t>
            </a:r>
            <a:r>
              <a:rPr lang="ru-RU" dirty="0"/>
              <a:t> слоем с 32 фильтрами. Суммарно этот </a:t>
            </a:r>
            <a:r>
              <a:rPr lang="ru-RU" dirty="0" err="1"/>
              <a:t>свёрточный</a:t>
            </a:r>
            <a:r>
              <a:rPr lang="ru-RU" dirty="0"/>
              <a:t> слой будет иметь 3*32*3*3=864 веса. Сколько же весов будет в аналогичном </a:t>
            </a:r>
            <a:r>
              <a:rPr lang="ru-RU" dirty="0" err="1"/>
              <a:t>depthwise</a:t>
            </a:r>
            <a:r>
              <a:rPr lang="ru-RU" dirty="0"/>
              <a:t> </a:t>
            </a:r>
            <a:r>
              <a:rPr lang="ru-RU" dirty="0" err="1"/>
              <a:t>separable</a:t>
            </a:r>
            <a:r>
              <a:rPr lang="ru-RU" dirty="0"/>
              <a:t> </a:t>
            </a:r>
            <a:r>
              <a:rPr lang="ru-RU" dirty="0" err="1"/>
              <a:t>convolution</a:t>
            </a:r>
            <a:r>
              <a:rPr lang="ru-RU" dirty="0"/>
              <a:t> блоке? 3*32*1*1+32*3*3=96+ 288= 384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55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machinelearningmastery.ru/img/0-511635-34842.png">
            <a:extLst>
              <a:ext uri="{FF2B5EF4-FFF2-40B4-BE49-F238E27FC236}">
                <a16:creationId xmlns:a16="http://schemas.microsoft.com/office/drawing/2014/main" id="{D4FC3A14-5FCB-4BD1-9678-1B88AE74A8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06" y="130900"/>
            <a:ext cx="5451839" cy="329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machinelearningmastery.ru/img/0-42382-890398.png">
            <a:extLst>
              <a:ext uri="{FF2B5EF4-FFF2-40B4-BE49-F238E27FC236}">
                <a16:creationId xmlns:a16="http://schemas.microsoft.com/office/drawing/2014/main" id="{4C27021C-DF17-4A75-86BF-71A54DE2F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051" y="3509097"/>
            <a:ext cx="5395194" cy="334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589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B94A84-D1E5-46E5-A33C-B32DD8D68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173A8D"/>
                </a:solidFill>
              </a:rPr>
              <a:t>MobileNet</a:t>
            </a:r>
            <a:endParaRPr lang="en-US" b="1" dirty="0">
              <a:solidFill>
                <a:srgbClr val="173A8D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33181D-9C1B-4DA5-9145-5C6864CED6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59" r="11846"/>
          <a:stretch/>
        </p:blipFill>
        <p:spPr>
          <a:xfrm>
            <a:off x="2534021" y="1231382"/>
            <a:ext cx="4075957" cy="52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2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/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Технология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Transfer Learning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89062F1-C6E3-4812-B6A2-3AAD9471CE6B}" type="slidenum">
              <a:rPr lang="ru-RU" sz="28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/>
              <a:t>8</a:t>
            </a:fld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668" y="1714488"/>
            <a:ext cx="8767335" cy="36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BC44BE-1EDA-49D8-AC77-3F14222F9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3A5896"/>
                </a:solidFill>
              </a:rPr>
              <a:t>Технология </a:t>
            </a:r>
            <a:r>
              <a:rPr lang="en-US" b="1" dirty="0">
                <a:solidFill>
                  <a:srgbClr val="3A5896"/>
                </a:solidFill>
              </a:rPr>
              <a:t>Transfer Learning</a:t>
            </a:r>
            <a:endParaRPr lang="ru-RU" b="1" dirty="0">
              <a:solidFill>
                <a:srgbClr val="3A5896"/>
              </a:solidFill>
            </a:endParaRPr>
          </a:p>
        </p:txBody>
      </p:sp>
      <p:pic>
        <p:nvPicPr>
          <p:cNvPr id="4" name="Рисунок 3" descr="https://habrastorage.org/webt/3j/-g/g3/3j-gg3yxm9kvrtphiswnho2jgtc.png">
            <a:extLst>
              <a:ext uri="{FF2B5EF4-FFF2-40B4-BE49-F238E27FC236}">
                <a16:creationId xmlns:a16="http://schemas.microsoft.com/office/drawing/2014/main" id="{ACE67EA2-891D-422A-9168-31FE9139B9F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r="12444" b="9628"/>
          <a:stretch/>
        </p:blipFill>
        <p:spPr bwMode="auto">
          <a:xfrm>
            <a:off x="914400" y="1337733"/>
            <a:ext cx="7198659" cy="45700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60879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1503</TotalTime>
  <Words>500</Words>
  <Application>Microsoft Office PowerPoint</Application>
  <PresentationFormat>Экран (4:3)</PresentationFormat>
  <Paragraphs>39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-apple-system</vt:lpstr>
      <vt:lpstr>Arial</vt:lpstr>
      <vt:lpstr>Calibri</vt:lpstr>
      <vt:lpstr>Calibri Light</vt:lpstr>
      <vt:lpstr>Fira Sans</vt:lpstr>
      <vt:lpstr>Times New Roman</vt:lpstr>
      <vt:lpstr>Verdana</vt:lpstr>
      <vt:lpstr>Office Theme</vt:lpstr>
      <vt:lpstr>Slide title</vt:lpstr>
      <vt:lpstr>ResNet</vt:lpstr>
      <vt:lpstr>Архитектура сети ResNet</vt:lpstr>
      <vt:lpstr>Inception- сеть с отделимой сверткой</vt:lpstr>
      <vt:lpstr>Xception - Extreme Inception – сеть  с глубокой отделимой сверткой</vt:lpstr>
      <vt:lpstr>Презентация PowerPoint</vt:lpstr>
      <vt:lpstr>MobileNet</vt:lpstr>
      <vt:lpstr>Технология Transfer Learning</vt:lpstr>
      <vt:lpstr>Технология Transfer Learning</vt:lpstr>
      <vt:lpstr>Заморозка модели</vt:lpstr>
      <vt:lpstr>Перенос обучения  (этапы)</vt:lpstr>
      <vt:lpstr>TensorFlow Hub</vt:lpstr>
      <vt:lpstr>TensorFlow Hub</vt:lpstr>
      <vt:lpstr>Хороший курс по сверточным нейронным сетям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Ira</cp:lastModifiedBy>
  <cp:revision>109</cp:revision>
  <dcterms:created xsi:type="dcterms:W3CDTF">2016-11-18T14:12:19Z</dcterms:created>
  <dcterms:modified xsi:type="dcterms:W3CDTF">2022-10-26T15:42:47Z</dcterms:modified>
</cp:coreProperties>
</file>