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2601635"/>
          </a:xfrm>
        </p:spPr>
        <p:txBody>
          <a:bodyPr>
            <a:normAutofit fontScale="90000"/>
          </a:bodyPr>
          <a:lstStyle/>
          <a:p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2400" cap="all" dirty="0" smtClean="0"/>
              <a:t/>
            </a:r>
            <a:br>
              <a:rPr lang="ru-RU" sz="2400" cap="all" dirty="0" smtClean="0"/>
            </a:br>
            <a:r>
              <a:rPr lang="ru-RU" sz="3100" cap="all" dirty="0" smtClean="0"/>
              <a:t>Проблема периодизации </a:t>
            </a:r>
            <a:br>
              <a:rPr lang="ru-RU" sz="3100" cap="all" dirty="0" smtClean="0"/>
            </a:br>
            <a:r>
              <a:rPr lang="ru-RU" sz="3100" cap="all" dirty="0" smtClean="0"/>
              <a:t>русской литературы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500306"/>
            <a:ext cx="7772400" cy="2311005"/>
          </a:xfrm>
        </p:spPr>
        <p:txBody>
          <a:bodyPr/>
          <a:lstStyle/>
          <a:p>
            <a:r>
              <a:rPr lang="en-US" dirty="0" smtClean="0"/>
              <a:t>XVIII </a:t>
            </a:r>
            <a:r>
              <a:rPr lang="ru-RU" dirty="0" smtClean="0"/>
              <a:t>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Он </a:t>
            </a:r>
            <a:r>
              <a:rPr lang="ru-RU" dirty="0" smtClean="0"/>
              <a:t>выделяет два этапа в развитии литературы 18 века, имея в виду постепенное создания общенациональной литературы: 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первая </a:t>
            </a:r>
            <a:r>
              <a:rPr lang="ru-RU" dirty="0" smtClean="0"/>
              <a:t>половина </a:t>
            </a:r>
            <a:r>
              <a:rPr lang="en-US" dirty="0" smtClean="0"/>
              <a:t>XVIII</a:t>
            </a:r>
            <a:r>
              <a:rPr lang="ru-RU" dirty="0" smtClean="0"/>
              <a:t> века, в течение которой литература завоевывает свое право на  самостоятельное существование среди других видов искусства; 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2</a:t>
            </a:r>
            <a:r>
              <a:rPr lang="ru-RU" dirty="0" smtClean="0"/>
              <a:t>) вторая половина века, когда литература из дела одиночек обретает статус выразителя общественного мнения.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Оригинальную, но обусловленную временем ее появления (1973) концепцию предлагает </a:t>
            </a:r>
            <a:r>
              <a:rPr lang="ru-RU" sz="2400" i="1" dirty="0" smtClean="0"/>
              <a:t>И.З. </a:t>
            </a:r>
            <a:r>
              <a:rPr lang="ru-RU" sz="2400" i="1" dirty="0" err="1" smtClean="0"/>
              <a:t>Серман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293548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Выстраивая свою периодизацию литературы </a:t>
            </a:r>
            <a:r>
              <a:rPr lang="en-US" sz="2400" dirty="0" smtClean="0"/>
              <a:t>XVIII</a:t>
            </a:r>
            <a:r>
              <a:rPr lang="ru-RU" sz="2400" dirty="0" smtClean="0"/>
              <a:t> века, </a:t>
            </a:r>
            <a:r>
              <a:rPr lang="ru-RU" sz="2400" i="1" dirty="0" smtClean="0"/>
              <a:t>Ю.В. </a:t>
            </a:r>
            <a:r>
              <a:rPr lang="ru-RU" sz="2400" i="1" dirty="0" err="1" smtClean="0"/>
              <a:t>Стенник</a:t>
            </a:r>
            <a:r>
              <a:rPr lang="ru-RU" sz="2400" i="1" dirty="0" smtClean="0"/>
              <a:t> </a:t>
            </a:r>
            <a:r>
              <a:rPr lang="ru-RU" sz="2400" dirty="0" smtClean="0"/>
              <a:t>руководствуется совокупностью критериев. Он предлагает детальную периодизацию с выделением трех этапов без точной датировки: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smtClean="0"/>
              <a:t>Идейный </a:t>
            </a:r>
            <a:r>
              <a:rPr lang="ru-RU" dirty="0" smtClean="0"/>
              <a:t>пафос </a:t>
            </a:r>
            <a:r>
              <a:rPr lang="ru-RU" dirty="0" smtClean="0"/>
              <a:t>литературы— </a:t>
            </a:r>
            <a:r>
              <a:rPr lang="ru-RU" dirty="0" smtClean="0"/>
              <a:t>защита петровских реформ, отсюда публицистичность произведений; для художественного сознания характерна жажда новизны и одновременно тяготение к вековым традициям, отсюда эклектичность, отсутствие единой эстетической системы, единого литературного направления.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Конец </a:t>
            </a:r>
            <a:r>
              <a:rPr lang="ru-RU" dirty="0" smtClean="0"/>
              <a:t>периода определяется появлением произведений, созданных уже в чётких границах эстетики классицизма: первые сатиры </a:t>
            </a:r>
            <a:r>
              <a:rPr lang="ru-RU" b="1" dirty="0" smtClean="0"/>
              <a:t>А.Д. Кантемира </a:t>
            </a:r>
            <a:r>
              <a:rPr lang="ru-RU" dirty="0" smtClean="0"/>
              <a:t>(1729 — 1731), переведённый им трактат </a:t>
            </a:r>
            <a:r>
              <a:rPr lang="ru-RU" dirty="0" err="1" smtClean="0"/>
              <a:t>Фонтенеля</a:t>
            </a:r>
            <a:r>
              <a:rPr lang="ru-RU" dirty="0" smtClean="0"/>
              <a:t> «Беседы о множестве миров» (1730), сделанный </a:t>
            </a:r>
            <a:r>
              <a:rPr lang="ru-RU" b="1" dirty="0" smtClean="0"/>
              <a:t>В.К.Тредиаковским</a:t>
            </a:r>
            <a:r>
              <a:rPr lang="ru-RU" dirty="0" smtClean="0"/>
              <a:t> </a:t>
            </a:r>
            <a:r>
              <a:rPr lang="ru-RU" dirty="0" smtClean="0"/>
              <a:t>перевод романа Тальмана «Езда в остров любви» (1730), иначе говоря, к концу первого периода русская литература начала пользоваться европейской по происхождению и сути системой художественных средств.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1700-ые годы — начало 1730-х годов, «Петровское время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2900" dirty="0" smtClean="0"/>
              <a:t>Формирование </a:t>
            </a:r>
            <a:r>
              <a:rPr lang="ru-RU" sz="2900" dirty="0" smtClean="0"/>
              <a:t>русского классицизма. Основная </a:t>
            </a:r>
            <a:r>
              <a:rPr lang="ru-RU" sz="2900" dirty="0" smtClean="0"/>
              <a:t>тема - </a:t>
            </a:r>
            <a:r>
              <a:rPr lang="ru-RU" sz="2900" dirty="0" smtClean="0"/>
              <a:t>борьба долга и чувств при победе долга. </a:t>
            </a:r>
            <a:endParaRPr lang="ru-RU" sz="2900" dirty="0" smtClean="0"/>
          </a:p>
          <a:p>
            <a:pPr lvl="0">
              <a:buNone/>
            </a:pPr>
            <a:r>
              <a:rPr lang="ru-RU" sz="2900" dirty="0" smtClean="0"/>
              <a:t>Начало </a:t>
            </a:r>
            <a:r>
              <a:rPr lang="ru-RU" sz="2900" dirty="0" smtClean="0"/>
              <a:t>периода связано с появлением в 1747 году эпистол </a:t>
            </a:r>
            <a:r>
              <a:rPr lang="ru-RU" sz="2900" b="1" dirty="0" smtClean="0"/>
              <a:t>А.П.Сумарокова</a:t>
            </a:r>
            <a:r>
              <a:rPr lang="ru-RU" sz="2900" dirty="0" smtClean="0"/>
              <a:t> </a:t>
            </a:r>
            <a:r>
              <a:rPr lang="ru-RU" sz="2900" dirty="0" smtClean="0"/>
              <a:t>«О русском языке» и «О стихотворстве», в которых изложен эстетический кодекс русского классицизма. </a:t>
            </a:r>
            <a:endParaRPr lang="ru-RU" sz="2900" dirty="0" smtClean="0"/>
          </a:p>
          <a:p>
            <a:pPr lvl="0">
              <a:buNone/>
            </a:pPr>
            <a:r>
              <a:rPr lang="ru-RU" sz="2900" dirty="0" smtClean="0"/>
              <a:t>Конец </a:t>
            </a:r>
            <a:r>
              <a:rPr lang="ru-RU" sz="2900" dirty="0" smtClean="0"/>
              <a:t>периода — 1779 год, когда </a:t>
            </a:r>
            <a:r>
              <a:rPr lang="ru-RU" sz="2900" b="1" dirty="0" smtClean="0"/>
              <a:t>М.М. Херасков </a:t>
            </a:r>
            <a:r>
              <a:rPr lang="ru-RU" sz="2900" dirty="0" smtClean="0"/>
              <a:t>завершил создание героической поэмы «</a:t>
            </a:r>
            <a:r>
              <a:rPr lang="ru-RU" sz="2900" dirty="0" err="1" smtClean="0"/>
              <a:t>Россиада</a:t>
            </a:r>
            <a:r>
              <a:rPr lang="ru-RU" sz="2900" dirty="0" smtClean="0"/>
              <a:t>», то есть русской литературой было создано произведение в жанре, считающемся вершиной поэзии в эстетике классицизма. </a:t>
            </a:r>
            <a:endParaRPr lang="ru-RU" sz="2900" dirty="0" smtClean="0"/>
          </a:p>
          <a:p>
            <a:pPr lvl="0">
              <a:buNone/>
            </a:pPr>
            <a:r>
              <a:rPr lang="ru-RU" sz="2900" dirty="0" smtClean="0"/>
              <a:t>Для </a:t>
            </a:r>
            <a:r>
              <a:rPr lang="ru-RU" sz="2900" dirty="0" smtClean="0"/>
              <a:t>этого периода развития литературы XVIII века характерна тяга к стабильности. Созданы жанровые каноны русской торжественной оды, русской стихотворной трагедии, героической эпопеи, стихотворной басни, сатиры и др. Классицизм тесно связан с эпохой Просвещения. Образец идеального правителя — Петр 1.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Конец 1730-х — конец 1770-х годов, период классицизма.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/>
              <a:t>Утверждение </a:t>
            </a:r>
            <a:r>
              <a:rPr lang="ru-RU" dirty="0" smtClean="0"/>
              <a:t>сентиментализма. Интенсивность литературной жизни в этот период настолько высока, что обнаружить чёткие границы не удаётся.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Главные </a:t>
            </a:r>
            <a:r>
              <a:rPr lang="ru-RU" dirty="0" smtClean="0"/>
              <a:t>фигуры литературной жизни этого периода — </a:t>
            </a:r>
            <a:r>
              <a:rPr lang="ru-RU" b="1" dirty="0" smtClean="0"/>
              <a:t>Н.М. Карамзин </a:t>
            </a:r>
            <a:r>
              <a:rPr lang="ru-RU" dirty="0" smtClean="0"/>
              <a:t>(журналы Н.М.</a:t>
            </a:r>
            <a:r>
              <a:rPr lang="en-US" dirty="0" smtClean="0"/>
              <a:t> </a:t>
            </a:r>
            <a:r>
              <a:rPr lang="ru-RU" dirty="0" smtClean="0"/>
              <a:t>Карамзина и его альманахи «</a:t>
            </a:r>
            <a:r>
              <a:rPr lang="ru-RU" dirty="0" err="1" smtClean="0"/>
              <a:t>Аглая</a:t>
            </a:r>
            <a:r>
              <a:rPr lang="ru-RU" dirty="0" smtClean="0"/>
              <a:t>» (1794 — 1795) и «Аониды» (1796 — 1799), повесть «Бедная Лиза» (1791), «Письма русского путешественника» (1790 — 1801</a:t>
            </a:r>
            <a:r>
              <a:rPr lang="ru-RU" dirty="0" smtClean="0"/>
              <a:t>)), </a:t>
            </a:r>
            <a:r>
              <a:rPr lang="ru-RU" b="1" dirty="0" smtClean="0"/>
              <a:t>М.Н</a:t>
            </a:r>
            <a:r>
              <a:rPr lang="ru-RU" b="1" dirty="0" smtClean="0"/>
              <a:t>. </a:t>
            </a:r>
            <a:r>
              <a:rPr lang="ru-RU" b="1" dirty="0" smtClean="0"/>
              <a:t>Муравьёв</a:t>
            </a:r>
            <a:r>
              <a:rPr lang="ru-RU" dirty="0" smtClean="0"/>
              <a:t>, </a:t>
            </a:r>
            <a:r>
              <a:rPr lang="ru-RU" b="1" dirty="0" smtClean="0"/>
              <a:t>А.Н. Радищев </a:t>
            </a:r>
            <a:r>
              <a:rPr lang="ru-RU" dirty="0" smtClean="0"/>
              <a:t>(«Путешествие </a:t>
            </a:r>
            <a:r>
              <a:rPr lang="ru-RU" dirty="0" smtClean="0"/>
              <a:t>из Петербурга в Москву» (1789 — 1790</a:t>
            </a:r>
            <a:r>
              <a:rPr lang="ru-RU" dirty="0" smtClean="0"/>
              <a:t>)). </a:t>
            </a:r>
          </a:p>
          <a:p>
            <a:pPr lvl="0">
              <a:buNone/>
            </a:pPr>
            <a:r>
              <a:rPr lang="ru-RU" dirty="0" smtClean="0"/>
              <a:t>Основной </a:t>
            </a:r>
            <a:r>
              <a:rPr lang="ru-RU" dirty="0" smtClean="0"/>
              <a:t>пафос </a:t>
            </a:r>
            <a:r>
              <a:rPr lang="ru-RU" dirty="0" smtClean="0"/>
              <a:t>литературы— </a:t>
            </a:r>
            <a:r>
              <a:rPr lang="ru-RU" dirty="0" smtClean="0"/>
              <a:t>стремление к субъективности, </a:t>
            </a:r>
            <a:r>
              <a:rPr lang="ru-RU" dirty="0" err="1" smtClean="0"/>
              <a:t>исповедальности</a:t>
            </a:r>
            <a:r>
              <a:rPr lang="ru-RU" dirty="0" smtClean="0"/>
              <a:t>, что открывало простор для анализа внутреннего мира личности.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Появляются </a:t>
            </a:r>
            <a:r>
              <a:rPr lang="ru-RU" dirty="0" smtClean="0"/>
              <a:t>новые жанры: дружеское послание и элегия, эпистолярная и повествовательная проза.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1780 – 1800-е </a:t>
            </a:r>
            <a:r>
              <a:rPr lang="ru-RU" sz="2400" dirty="0" smtClean="0"/>
              <a:t>гг.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основе - логика </a:t>
            </a:r>
            <a:r>
              <a:rPr lang="ru-RU" sz="2400" dirty="0" smtClean="0"/>
              <a:t>исторических событий, смена властителя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Академическая периодизация литературы </a:t>
            </a:r>
            <a:r>
              <a:rPr lang="en-US" sz="2400" dirty="0" smtClean="0"/>
              <a:t>XVIII</a:t>
            </a:r>
            <a:r>
              <a:rPr lang="ru-RU" sz="2400" dirty="0" smtClean="0"/>
              <a:t> </a:t>
            </a:r>
            <a:r>
              <a:rPr lang="ru-RU" sz="2400" dirty="0" smtClean="0"/>
              <a:t>века (История русской литературы: В 10 т.)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Это </a:t>
            </a:r>
            <a:r>
              <a:rPr lang="ru-RU" dirty="0" smtClean="0"/>
              <a:t>эпоха государственных преобразований, западнических реформ, интенсификации духовной и общественной жизни, расширения сферы российского участия в европейской политике.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Репрезентативная фигура эпохи — </a:t>
            </a:r>
            <a:r>
              <a:rPr lang="ru-RU" b="1" dirty="0" smtClean="0"/>
              <a:t>Феофан Прокопович</a:t>
            </a:r>
            <a:r>
              <a:rPr lang="ru-RU" dirty="0" smtClean="0"/>
              <a:t>, основоположник светского ораторского красноречия, создатель жанра проповеди. На исходе периода начинает свою деятельность </a:t>
            </a:r>
            <a:r>
              <a:rPr lang="ru-RU" b="1" dirty="0" smtClean="0"/>
              <a:t>А.Д. Кантемир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периоду примыкают недолгие правления Екатерины 1 (1725 — 1727) и Петра </a:t>
            </a:r>
            <a:r>
              <a:rPr lang="en-US" dirty="0" smtClean="0"/>
              <a:t>II</a:t>
            </a:r>
            <a:r>
              <a:rPr lang="ru-RU" dirty="0" smtClean="0"/>
              <a:t> (1727 — 1730).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Царствование </a:t>
            </a:r>
            <a:r>
              <a:rPr lang="ru-RU" sz="2400" dirty="0" smtClean="0"/>
              <a:t>Петра 1 (1700-1725 гг</a:t>
            </a:r>
            <a:r>
              <a:rPr lang="ru-RU" sz="2400" dirty="0" smtClean="0"/>
              <a:t>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Репрессивный </a:t>
            </a:r>
            <a:r>
              <a:rPr lang="ru-RU" dirty="0" smtClean="0"/>
              <a:t>режим бироновщины, опала деятелей Петровской эпохи. В литературе </a:t>
            </a:r>
            <a:r>
              <a:rPr lang="ru-RU" dirty="0" smtClean="0"/>
              <a:t>—смешение </a:t>
            </a:r>
            <a:r>
              <a:rPr lang="ru-RU" dirty="0" smtClean="0"/>
              <a:t>национальных традиций и европейского влияния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Деятельность </a:t>
            </a:r>
            <a:r>
              <a:rPr lang="ru-RU" b="1" dirty="0" smtClean="0"/>
              <a:t>В.К. </a:t>
            </a:r>
            <a:r>
              <a:rPr lang="ru-RU" b="1" dirty="0" err="1" smtClean="0"/>
              <a:t>Тредьяковского</a:t>
            </a:r>
            <a:r>
              <a:rPr lang="ru-RU" dirty="0" smtClean="0"/>
              <a:t>, ратовавшего за национальную основу русского стиха (за исключением высокого жанра оды). Выход в свет переводного романа В.К. </a:t>
            </a:r>
            <a:r>
              <a:rPr lang="ru-RU" dirty="0" err="1" smtClean="0"/>
              <a:t>Тредьяковского</a:t>
            </a:r>
            <a:r>
              <a:rPr lang="ru-RU" dirty="0" smtClean="0"/>
              <a:t> «Езда в остров Любви» и сборника стихотворений автора.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Обозначение </a:t>
            </a:r>
            <a:r>
              <a:rPr lang="ru-RU" dirty="0" smtClean="0"/>
              <a:t>в литературе ориентации на классицизм. Становление жанровой системы русского классицизма (сатира, ода).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/>
              <a:t>2. Царствование </a:t>
            </a:r>
            <a:r>
              <a:rPr lang="ru-RU" sz="2400" dirty="0" smtClean="0"/>
              <a:t>Анны Иоанновны (1730 — 1740).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Укрепление </a:t>
            </a:r>
            <a:r>
              <a:rPr lang="ru-RU" dirty="0" smtClean="0"/>
              <a:t>монархии и позиций русского дворянства. Создание Академии наук.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Творчество </a:t>
            </a:r>
            <a:r>
              <a:rPr lang="ru-RU" b="1" dirty="0" smtClean="0"/>
              <a:t>М.В. Ломоносова</a:t>
            </a:r>
            <a:r>
              <a:rPr lang="ru-RU" dirty="0" smtClean="0"/>
              <a:t>, продолжившего, вслед за </a:t>
            </a:r>
            <a:r>
              <a:rPr lang="ru-RU" dirty="0" err="1" smtClean="0"/>
              <a:t>Тредьяковским</a:t>
            </a:r>
            <a:r>
              <a:rPr lang="ru-RU" dirty="0" smtClean="0"/>
              <a:t>, </a:t>
            </a:r>
            <a:r>
              <a:rPr lang="ru-RU" dirty="0" smtClean="0"/>
              <a:t>борьбу за национальную природу русской поэзии и создавшего первый образец силлабо-тонического текста — «Оду на взятие Хотина».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Развитие </a:t>
            </a:r>
            <a:r>
              <a:rPr lang="ru-RU" dirty="0" smtClean="0"/>
              <a:t>русского классицизма. Оформление жанра оды в ее отечественном варианте в творчестве Ломоносова («Ода на день восшествия на престол императрицы </a:t>
            </a:r>
            <a:r>
              <a:rPr lang="ru-RU" dirty="0" err="1" smtClean="0"/>
              <a:t>Елисаветы</a:t>
            </a:r>
            <a:r>
              <a:rPr lang="ru-RU" dirty="0" smtClean="0"/>
              <a:t> Петровны 1748 года»).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3. Царствование </a:t>
            </a:r>
            <a:r>
              <a:rPr lang="ru-RU" sz="2400" dirty="0" smtClean="0"/>
              <a:t>Елизаветы Петровны (1741 — 1761).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Либеральное </a:t>
            </a:r>
            <a:r>
              <a:rPr lang="ru-RU" dirty="0" smtClean="0"/>
              <a:t>начало правления, расширение территорий Российской империи. Нарастание репрессивных тенденций после пугачевского восстания: ужесточение цензуры, ограничение свободы слова и печати. Эпоха классицизма в литературе.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Хвалебная ода «</a:t>
            </a:r>
            <a:r>
              <a:rPr lang="ru-RU" dirty="0" err="1" smtClean="0"/>
              <a:t>Фелица</a:t>
            </a:r>
            <a:r>
              <a:rPr lang="ru-RU" dirty="0" smtClean="0"/>
              <a:t>» </a:t>
            </a:r>
            <a:r>
              <a:rPr lang="ru-RU" b="1" dirty="0" smtClean="0"/>
              <a:t>Г.Р. Державина</a:t>
            </a:r>
            <a:r>
              <a:rPr lang="ru-RU" dirty="0" smtClean="0"/>
              <a:t>. Сатира на власть («Недоросль») и гонения на </a:t>
            </a:r>
            <a:r>
              <a:rPr lang="ru-RU" b="1" dirty="0" smtClean="0"/>
              <a:t>Д.И. Фонвизина</a:t>
            </a:r>
            <a:r>
              <a:rPr lang="ru-RU" dirty="0" smtClean="0"/>
              <a:t>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Становление </a:t>
            </a:r>
            <a:r>
              <a:rPr lang="ru-RU" dirty="0" smtClean="0"/>
              <a:t>русского театра, складывание жанровых моделей отечественной драматургии в творчестве </a:t>
            </a:r>
            <a:r>
              <a:rPr lang="ru-RU" b="1" dirty="0" smtClean="0"/>
              <a:t>А.П. Сумарокова</a:t>
            </a:r>
            <a:r>
              <a:rPr lang="ru-RU" dirty="0" smtClean="0"/>
              <a:t>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Начало </a:t>
            </a:r>
            <a:r>
              <a:rPr lang="ru-RU" dirty="0" smtClean="0"/>
              <a:t>разрушения жанровой системы классицизма за счет влияния демократических жанров (идея сближения оды с песней Г.Р. Державина).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4. Царствование Екатерины </a:t>
            </a:r>
            <a:r>
              <a:rPr lang="en-US" sz="2400" dirty="0" smtClean="0"/>
              <a:t>II</a:t>
            </a:r>
            <a:r>
              <a:rPr lang="ru-RU" sz="2400" dirty="0" smtClean="0"/>
              <a:t> (1762 — 1796).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Кризис </a:t>
            </a:r>
            <a:r>
              <a:rPr lang="ru-RU" dirty="0" smtClean="0"/>
              <a:t>власти, идеи просвещенной монархии в русском общественном сознании. Кризис классицизма. Начало формирования сентиментализма со свойственным ему вниманием к миру чувств человека.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Начало </a:t>
            </a:r>
            <a:r>
              <a:rPr lang="ru-RU" dirty="0" smtClean="0"/>
              <a:t>литературной работы </a:t>
            </a:r>
            <a:r>
              <a:rPr lang="ru-RU" b="1" dirty="0" smtClean="0"/>
              <a:t>Н.М. Карамзина</a:t>
            </a:r>
            <a:r>
              <a:rPr lang="ru-RU" dirty="0" smtClean="0"/>
              <a:t>. Творчество </a:t>
            </a:r>
            <a:r>
              <a:rPr lang="ru-RU" b="1" dirty="0" smtClean="0"/>
              <a:t>А. П. Радищева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dirty="0" smtClean="0"/>
              <a:t> </a:t>
            </a:r>
            <a:r>
              <a:rPr lang="ru-RU" sz="2700" dirty="0" smtClean="0"/>
              <a:t>5. Царствование </a:t>
            </a:r>
            <a:r>
              <a:rPr lang="ru-RU" sz="2700" dirty="0" smtClean="0"/>
              <a:t>Павла 1 (1796 — 1801).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Выявляются </a:t>
            </a:r>
            <a:r>
              <a:rPr lang="ru-RU" dirty="0" smtClean="0"/>
              <a:t>три периода: </a:t>
            </a:r>
            <a:endParaRPr lang="ru-RU" dirty="0" smtClean="0"/>
          </a:p>
          <a:p>
            <a:pPr lvl="0"/>
            <a:r>
              <a:rPr lang="ru-RU" dirty="0" smtClean="0"/>
              <a:t>1</a:t>
            </a:r>
            <a:r>
              <a:rPr lang="ru-RU" dirty="0" smtClean="0"/>
              <a:t>) 1700 — 1720 е гг. На путях к классицизму, </a:t>
            </a:r>
            <a:endParaRPr lang="ru-RU" dirty="0" smtClean="0"/>
          </a:p>
          <a:p>
            <a:pPr lvl="0"/>
            <a:r>
              <a:rPr lang="ru-RU" dirty="0" smtClean="0"/>
              <a:t>2</a:t>
            </a:r>
            <a:r>
              <a:rPr lang="ru-RU" dirty="0" smtClean="0"/>
              <a:t>) конец 1730-х — 1770-е годы. Классицизм. </a:t>
            </a:r>
            <a:endParaRPr lang="ru-RU" dirty="0" smtClean="0"/>
          </a:p>
          <a:p>
            <a:pPr lvl="0"/>
            <a:r>
              <a:rPr lang="ru-RU" dirty="0" smtClean="0"/>
              <a:t>3</a:t>
            </a:r>
            <a:r>
              <a:rPr lang="ru-RU" dirty="0" smtClean="0"/>
              <a:t>) последняя четверть 18 века. На путях к </a:t>
            </a:r>
            <a:r>
              <a:rPr lang="ru-RU" dirty="0" smtClean="0"/>
              <a:t>сентиментализму.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400" dirty="0" smtClean="0"/>
              <a:t> </a:t>
            </a:r>
            <a:r>
              <a:rPr lang="ru-RU" sz="2700" dirty="0" smtClean="0"/>
              <a:t>Периодизация </a:t>
            </a:r>
            <a:r>
              <a:rPr lang="ru-RU" sz="2700" i="1" dirty="0" smtClean="0"/>
              <a:t>Д.Д. Благого</a:t>
            </a:r>
            <a:r>
              <a:rPr lang="ru-RU" sz="2700" dirty="0" smtClean="0"/>
              <a:t>, изложенная в его многократно переизданном учебном пособии, основывается на критерии художественного развития — смене методов отображения действительности.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) 1700 — 1760-е гг. </a:t>
            </a:r>
            <a:r>
              <a:rPr lang="ru-RU" dirty="0" smtClean="0"/>
              <a:t>Канун </a:t>
            </a:r>
            <a:r>
              <a:rPr lang="ru-RU" dirty="0" smtClean="0"/>
              <a:t>Просвещения. 2) последняя четверть </a:t>
            </a:r>
            <a:r>
              <a:rPr lang="en-US" dirty="0" smtClean="0"/>
              <a:t>XVIII</a:t>
            </a:r>
            <a:r>
              <a:rPr lang="ru-RU" dirty="0" smtClean="0"/>
              <a:t> века. Эпоха Просвещения.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Г.П. </a:t>
            </a:r>
            <a:r>
              <a:rPr lang="ru-RU" sz="2400" i="1" dirty="0" err="1" smtClean="0"/>
              <a:t>Макогоненко</a:t>
            </a:r>
            <a:r>
              <a:rPr lang="ru-RU" sz="2400" dirty="0" smtClean="0"/>
              <a:t> в подготовленной им хрестоматии опирается на критерий распространения просвещенческих идей, предлагая деление литературы </a:t>
            </a:r>
            <a:r>
              <a:rPr lang="en-US" sz="2400" dirty="0" smtClean="0"/>
              <a:t>XVIII</a:t>
            </a:r>
            <a:r>
              <a:rPr lang="ru-RU" sz="2400" dirty="0" smtClean="0"/>
              <a:t> века на периоды: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769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    Проблема периодизации  русской литературы   </vt:lpstr>
      <vt:lpstr>Академическая периодизация литературы XVIII века (История русской литературы: В 10 т.) </vt:lpstr>
      <vt:lpstr>1. Царствование Петра 1 (1700-1725 гг.)</vt:lpstr>
      <vt:lpstr> 2. Царствование Анны Иоанновны (1730 — 1740).</vt:lpstr>
      <vt:lpstr>3. Царствование Елизаветы Петровны (1741 — 1761).</vt:lpstr>
      <vt:lpstr>4. Царствование Екатерины II (1762 — 1796). </vt:lpstr>
      <vt:lpstr>  5. Царствование Павла 1 (1796 — 1801).  </vt:lpstr>
      <vt:lpstr>  Периодизация Д.Д. Благого, изложенная в его многократно переизданном учебном пособии, основывается на критерии художественного развития — смене методов отображения действительности.  </vt:lpstr>
      <vt:lpstr>Г.П. Макогоненко в подготовленной им хрестоматии опирается на критерий распространения просвещенческих идей, предлагая деление литературы XVIII века на периоды:</vt:lpstr>
      <vt:lpstr>Оригинальную, но обусловленную временем ее появления (1973) концепцию предлагает И.З. Серман.</vt:lpstr>
      <vt:lpstr>Выстраивая свою периодизацию литературы XVIII века, Ю.В. Стенник руководствуется совокупностью критериев. Он предлагает детальную периодизацию с выделением трех этапов без точной датировки:</vt:lpstr>
      <vt:lpstr>1700-ые годы — начало 1730-х годов, «Петровское время»</vt:lpstr>
      <vt:lpstr>Конец 1730-х — конец 1770-х годов, период классицизма.</vt:lpstr>
      <vt:lpstr>1780 – 1800-е гг.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проблемы филологии. Критерии современности. Филология как наука</dc:title>
  <dc:creator>Таня</dc:creator>
  <cp:lastModifiedBy>Сергей</cp:lastModifiedBy>
  <cp:revision>45</cp:revision>
  <dcterms:created xsi:type="dcterms:W3CDTF">2023-02-13T13:35:05Z</dcterms:created>
  <dcterms:modified xsi:type="dcterms:W3CDTF">2023-02-20T10:25:08Z</dcterms:modified>
</cp:coreProperties>
</file>