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6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0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2601635"/>
          </a:xfrm>
        </p:spPr>
        <p:txBody>
          <a:bodyPr>
            <a:normAutofit fontScale="90000"/>
          </a:bodyPr>
          <a:lstStyle/>
          <a:p>
            <a:r>
              <a:rPr lang="ru-RU" sz="2400" cap="all" dirty="0" smtClean="0"/>
              <a:t/>
            </a:r>
            <a:br>
              <a:rPr lang="ru-RU" sz="2400" cap="all" dirty="0" smtClean="0"/>
            </a:br>
            <a:r>
              <a:rPr lang="ru-RU" sz="2400" cap="all" dirty="0" smtClean="0"/>
              <a:t/>
            </a:r>
            <a:br>
              <a:rPr lang="ru-RU" sz="2400" cap="all" dirty="0" smtClean="0"/>
            </a:br>
            <a:r>
              <a:rPr lang="ru-RU" sz="2400" cap="all" dirty="0" smtClean="0"/>
              <a:t/>
            </a:r>
            <a:br>
              <a:rPr lang="ru-RU" sz="2400" cap="all" dirty="0" smtClean="0"/>
            </a:br>
            <a:r>
              <a:rPr lang="ru-RU" sz="2400" cap="all" dirty="0" smtClean="0"/>
              <a:t/>
            </a:r>
            <a:br>
              <a:rPr lang="ru-RU" sz="2400" cap="all" dirty="0" smtClean="0"/>
            </a:br>
            <a:r>
              <a:rPr lang="ru-RU" sz="2400" cap="all" dirty="0" smtClean="0"/>
              <a:t/>
            </a:r>
            <a:br>
              <a:rPr lang="ru-RU" sz="2400" cap="all" dirty="0" smtClean="0"/>
            </a:br>
            <a:r>
              <a:rPr lang="ru-RU" sz="3100" cap="all" dirty="0" smtClean="0"/>
              <a:t>Проблема периодизации </a:t>
            </a:r>
            <a:br>
              <a:rPr lang="ru-RU" sz="3100" cap="all" dirty="0" smtClean="0"/>
            </a:br>
            <a:r>
              <a:rPr lang="ru-RU" sz="3100" cap="all" dirty="0" smtClean="0"/>
              <a:t>русской литературы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2500306"/>
            <a:ext cx="7772400" cy="2311005"/>
          </a:xfrm>
        </p:spPr>
        <p:txBody>
          <a:bodyPr/>
          <a:lstStyle/>
          <a:p>
            <a:r>
              <a:rPr lang="en-US" dirty="0" smtClean="0"/>
              <a:t>X</a:t>
            </a:r>
            <a:r>
              <a:rPr lang="en-US" dirty="0" smtClean="0"/>
              <a:t>IX</a:t>
            </a:r>
            <a:r>
              <a:rPr lang="en-US" dirty="0" smtClean="0"/>
              <a:t> </a:t>
            </a:r>
            <a:r>
              <a:rPr lang="ru-RU" dirty="0" smtClean="0"/>
              <a:t>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>
              <a:buNone/>
            </a:pPr>
            <a:r>
              <a:rPr lang="ru-RU" dirty="0" smtClean="0"/>
              <a:t>1842 </a:t>
            </a:r>
            <a:r>
              <a:rPr lang="ru-RU" dirty="0" smtClean="0"/>
              <a:t>— дата выхода поэмы Гоголя «Мертвые души», возвращение из ссылки Герцена. 1855 г. — развитие эстетики Н.Г. Чернышевского, смерть Николая I. Окончанием Крымской войны заканчивается I половина XIX в. </a:t>
            </a:r>
            <a:endParaRPr lang="ru-RU" dirty="0" smtClean="0"/>
          </a:p>
          <a:p>
            <a:pPr lvl="0">
              <a:buNone/>
            </a:pPr>
            <a:r>
              <a:rPr lang="ru-RU" dirty="0" smtClean="0"/>
              <a:t>В </a:t>
            </a:r>
            <a:r>
              <a:rPr lang="ru-RU" dirty="0" smtClean="0"/>
              <a:t>40-е гг. возникли два важных течения русской общественной мысли — западничество и славянофильство, идеологическая борьба между которыми определила развитие общественной мысли на многие десятилетия. </a:t>
            </a:r>
            <a:endParaRPr lang="ru-RU" dirty="0" smtClean="0"/>
          </a:p>
          <a:p>
            <a:pPr lvl="0">
              <a:buNone/>
            </a:pPr>
            <a:r>
              <a:rPr lang="ru-RU" dirty="0" smtClean="0"/>
              <a:t>Славянофилы: Хомяков</a:t>
            </a:r>
            <a:r>
              <a:rPr lang="ru-RU" dirty="0" smtClean="0"/>
              <a:t>, братья Киреевские, Аксаковы, Самарин, Погодин, Языков, </a:t>
            </a:r>
            <a:r>
              <a:rPr lang="ru-RU" dirty="0" err="1" smtClean="0"/>
              <a:t>Шевырев</a:t>
            </a:r>
            <a:r>
              <a:rPr lang="ru-RU" dirty="0" smtClean="0"/>
              <a:t>, </a:t>
            </a:r>
            <a:r>
              <a:rPr lang="ru-RU" dirty="0" smtClean="0"/>
              <a:t>журнал </a:t>
            </a:r>
            <a:r>
              <a:rPr lang="ru-RU" dirty="0" smtClean="0"/>
              <a:t>«Москвитянин</a:t>
            </a:r>
            <a:r>
              <a:rPr lang="ru-RU" dirty="0" smtClean="0"/>
              <a:t>». </a:t>
            </a:r>
          </a:p>
          <a:p>
            <a:pPr lvl="0">
              <a:buNone/>
            </a:pPr>
            <a:r>
              <a:rPr lang="ru-RU" dirty="0" smtClean="0"/>
              <a:t>Западники: Белинский</a:t>
            </a:r>
            <a:r>
              <a:rPr lang="ru-RU" dirty="0" smtClean="0"/>
              <a:t>, Огарев, Герцен, Тургенев, </a:t>
            </a:r>
            <a:r>
              <a:rPr lang="ru-RU" dirty="0" smtClean="0"/>
              <a:t>журналы </a:t>
            </a:r>
            <a:r>
              <a:rPr lang="ru-RU" dirty="0" smtClean="0"/>
              <a:t>«Отечественные записки», «Современник» Панаева и Некрасова). </a:t>
            </a:r>
            <a:r>
              <a:rPr lang="ru-RU" dirty="0" smtClean="0"/>
              <a:t>Завершение </a:t>
            </a:r>
            <a:r>
              <a:rPr lang="ru-RU" dirty="0" smtClean="0"/>
              <a:t>формирования русского реализма (творчество Гончарова, Лескова, Тургенева, Некрасова, Достоевского, Фета и Тютчева).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i="1" dirty="0" smtClean="0"/>
              <a:t>Вторая четверть XIX века (1840(42) — 1855 </a:t>
            </a:r>
            <a:r>
              <a:rPr lang="ru-RU" sz="2400" i="1" dirty="0" err="1" smtClean="0"/>
              <a:t>гг</a:t>
            </a:r>
            <a:r>
              <a:rPr lang="ru-RU" sz="2400" i="1" dirty="0" smtClean="0"/>
              <a:t>). 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221365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ru-RU" dirty="0" smtClean="0"/>
              <a:t>Крепостническая </a:t>
            </a:r>
            <a:r>
              <a:rPr lang="ru-RU" dirty="0" smtClean="0"/>
              <a:t>реформа. Зарождение народничества. Ведущий журнал — «Отечественные записки». Творчество М.Е. Салтыкова-Щедрина, Глеба Успенского.</a:t>
            </a:r>
          </a:p>
          <a:p>
            <a:pPr>
              <a:buNone/>
            </a:pPr>
            <a:r>
              <a:rPr lang="ru-RU" dirty="0" smtClean="0"/>
              <a:t>1 марта 1881 г. народовольцами «казнен» Александр II. Начинается эпоха реакции, закрываются газеты и журналы, учебные заведения.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Ведущая </a:t>
            </a:r>
            <a:r>
              <a:rPr lang="ru-RU" dirty="0" smtClean="0"/>
              <a:t>фигура периода — Л. Толстой. Заканчивает свое развитие русский реализм XIX века, и творчество Чехова, Гаршина, Короленко и др. обуславливается поисками новых жанровых форм.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Autofit/>
          </a:bodyPr>
          <a:lstStyle/>
          <a:p>
            <a:r>
              <a:rPr lang="ru-RU" sz="2400" i="1" dirty="0" smtClean="0"/>
              <a:t>Третья четверть XIX века (1856 — 1881 </a:t>
            </a:r>
            <a:r>
              <a:rPr lang="ru-RU" sz="2400" i="1" dirty="0" err="1" smtClean="0"/>
              <a:t>гг</a:t>
            </a:r>
            <a:r>
              <a:rPr lang="ru-RU" sz="2400" i="1" dirty="0" smtClean="0"/>
              <a:t>). 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ru-RU" dirty="0" smtClean="0"/>
              <a:t>Центральная </a:t>
            </a:r>
            <a:r>
              <a:rPr lang="ru-RU" dirty="0" smtClean="0"/>
              <a:t>проблема литературы – взаимоотношения человека и общества. Ощущение переходности, рубежа, кризисное сознание. Как следствие — невозможность больших эпических форм. </a:t>
            </a:r>
            <a:endParaRPr lang="ru-RU" dirty="0" smtClean="0"/>
          </a:p>
          <a:p>
            <a:pPr lvl="0">
              <a:buNone/>
            </a:pPr>
            <a:r>
              <a:rPr lang="ru-RU" dirty="0" smtClean="0"/>
              <a:t>В </a:t>
            </a:r>
            <a:r>
              <a:rPr lang="ru-RU" dirty="0" smtClean="0"/>
              <a:t>рамках реализма актуализируются романтические тенденции. Формируется новая эстетика — модернизм, принципы символизма как его течения озвучены Д.С. Мережковским в 1893 году.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i="1" dirty="0" smtClean="0"/>
              <a:t>Последняя четверть XIX века (1880-е — 1890-е гг.).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начало </a:t>
            </a:r>
            <a:r>
              <a:rPr lang="ru-RU" sz="2400" dirty="0" smtClean="0"/>
              <a:t>века — от сентиментализма к романтизму (по 1825 г.), 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затем </a:t>
            </a:r>
            <a:r>
              <a:rPr lang="ru-RU" sz="2400" dirty="0" smtClean="0"/>
              <a:t>— путь от романтизма к реализму (от 1826 г. до середины столетия), 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далее </a:t>
            </a:r>
            <a:r>
              <a:rPr lang="ru-RU" sz="2400" dirty="0" smtClean="0"/>
              <a:t>— расцвет реализма (1856 — 1881), 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переходный </a:t>
            </a:r>
            <a:r>
              <a:rPr lang="ru-RU" sz="2400" dirty="0" smtClean="0"/>
              <a:t>период в развитии русского реализма — 80-е годы, 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90-е </a:t>
            </a:r>
            <a:r>
              <a:rPr lang="ru-RU" sz="2400" dirty="0" smtClean="0"/>
              <a:t>годы рассматриваются в контексте литературного процесса 1900-х годов. 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Эстетическая логика </a:t>
            </a:r>
            <a:r>
              <a:rPr lang="en-US" sz="2400" dirty="0" smtClean="0"/>
              <a:t>XIX</a:t>
            </a:r>
            <a:r>
              <a:rPr lang="ru-RU" sz="2400" dirty="0" smtClean="0"/>
              <a:t> века обозначена</a:t>
            </a:r>
            <a:r>
              <a:rPr lang="ru-RU" sz="2400" i="1" dirty="0" smtClean="0"/>
              <a:t> А.</a:t>
            </a:r>
            <a:r>
              <a:rPr lang="ru-RU" sz="2400" dirty="0" smtClean="0"/>
              <a:t>Н. Соколовым: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Возможно также деление литературы XIX в. на два этапа на основании жанрового (эстетического) критерия: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«</a:t>
            </a:r>
            <a:r>
              <a:rPr lang="ru-RU" dirty="0" smtClean="0"/>
              <a:t>золотой век» поэзии с ее жанрами (первые четыре десятилетия) и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расцвет </a:t>
            </a:r>
            <a:r>
              <a:rPr lang="ru-RU" dirty="0" smtClean="0"/>
              <a:t>эпической прозы: повестей, очерков, рассказов, романных циклов во второй половине столетия.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Литература XIX века — особый период в отечественном литературном процессе, когда русская литература стала выражением духовного самосознания народа (В.Г. Белинский), заняла ведущие позиции в мировой.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>
              <a:buNone/>
            </a:pPr>
            <a:r>
              <a:rPr lang="en-US" dirty="0" smtClean="0"/>
              <a:t>1) </a:t>
            </a:r>
            <a:r>
              <a:rPr lang="ru-RU" dirty="0" smtClean="0"/>
              <a:t>литература </a:t>
            </a:r>
            <a:r>
              <a:rPr lang="ru-RU" dirty="0" smtClean="0"/>
              <a:t>отразила общественную жизнь и историческую обстановку периода,</a:t>
            </a:r>
          </a:p>
          <a:p>
            <a:pPr lvl="0">
              <a:buNone/>
            </a:pPr>
            <a:r>
              <a:rPr lang="ru-RU" dirty="0" smtClean="0"/>
              <a:t>2) это </a:t>
            </a:r>
            <a:r>
              <a:rPr lang="ru-RU" dirty="0" smtClean="0"/>
              <a:t>литература вершинных имен, ярких индивидуальностей,</a:t>
            </a:r>
          </a:p>
          <a:p>
            <a:pPr lvl="0">
              <a:buNone/>
            </a:pPr>
            <a:r>
              <a:rPr lang="ru-RU" dirty="0" smtClean="0"/>
              <a:t>3) время</a:t>
            </a:r>
            <a:r>
              <a:rPr lang="ru-RU" dirty="0" smtClean="0"/>
              <a:t>, когда происходило дальнейшее становление и развитие жанровых форм, стилей и </a:t>
            </a:r>
            <a:r>
              <a:rPr lang="ru-RU" dirty="0" smtClean="0"/>
              <a:t>направлений,</a:t>
            </a:r>
          </a:p>
          <a:p>
            <a:pPr lvl="0">
              <a:buNone/>
            </a:pPr>
            <a:r>
              <a:rPr lang="ru-RU" dirty="0" smtClean="0"/>
              <a:t>4) в </a:t>
            </a:r>
            <a:r>
              <a:rPr lang="ru-RU" dirty="0" smtClean="0"/>
              <a:t>центре внимания писателей и поэтов был человек во всем многообразии его жизни и характерные социальные и нравственные явления и проблемы эпохи,</a:t>
            </a:r>
          </a:p>
          <a:p>
            <a:pPr lvl="0">
              <a:buNone/>
            </a:pPr>
            <a:r>
              <a:rPr lang="ru-RU" dirty="0" smtClean="0"/>
              <a:t>5) герои </a:t>
            </a:r>
            <a:r>
              <a:rPr lang="ru-RU" dirty="0" smtClean="0"/>
              <a:t>достоверны, типичны,</a:t>
            </a:r>
          </a:p>
          <a:p>
            <a:pPr lvl="0">
              <a:buNone/>
            </a:pPr>
            <a:r>
              <a:rPr lang="ru-RU" dirty="0" smtClean="0"/>
              <a:t>6) литература </a:t>
            </a:r>
            <a:r>
              <a:rPr lang="ru-RU" dirty="0" smtClean="0"/>
              <a:t>этого периода </a:t>
            </a:r>
            <a:r>
              <a:rPr lang="ru-RU" dirty="0" err="1" smtClean="0"/>
              <a:t>многосюжетна</a:t>
            </a:r>
            <a:r>
              <a:rPr lang="ru-RU" dirty="0" smtClean="0"/>
              <a:t> и </a:t>
            </a:r>
            <a:r>
              <a:rPr lang="ru-RU" dirty="0" err="1" smtClean="0"/>
              <a:t>многогеройна</a:t>
            </a:r>
            <a:r>
              <a:rPr lang="ru-RU" dirty="0" smtClean="0"/>
              <a:t>,</a:t>
            </a:r>
          </a:p>
          <a:p>
            <a:pPr lvl="0"/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Особенности литературы </a:t>
            </a:r>
            <a:r>
              <a:rPr lang="en-US" sz="2400" dirty="0" smtClean="0"/>
              <a:t>XIX</a:t>
            </a:r>
            <a:r>
              <a:rPr lang="ru-RU" sz="2400" dirty="0" smtClean="0"/>
              <a:t> в.: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737138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ru-RU" dirty="0" smtClean="0"/>
              <a:t>связывают со знаковыми для русской культуры именами </a:t>
            </a:r>
            <a:r>
              <a:rPr lang="ru-RU" b="1" dirty="0" smtClean="0"/>
              <a:t>А.С. Пушкиным, М.Ю. Лермонтова, Н.В. Гоголя</a:t>
            </a:r>
            <a:r>
              <a:rPr lang="ru-RU" dirty="0" smtClean="0"/>
              <a:t>. В этот период закончилось формирование русского литературного языка, литература приняла беллетристические (а не публицистические) формы. </a:t>
            </a:r>
            <a:endParaRPr lang="ru-RU" dirty="0" smtClean="0"/>
          </a:p>
          <a:p>
            <a:pPr lvl="0">
              <a:buNone/>
            </a:pPr>
            <a:r>
              <a:rPr lang="ru-RU" dirty="0" smtClean="0"/>
              <a:t>Появляются </a:t>
            </a:r>
            <a:r>
              <a:rPr lang="ru-RU" dirty="0" smtClean="0"/>
              <a:t>салоны и литературные общества, призванные объединять авторов разных жанров и направлений. Ведется борьба со старым и поиск нового в литературе, которая стремительно проходит путь от сентиментализма к романтизму. Главенствующими жанрами в первые десятилетия </a:t>
            </a:r>
            <a:r>
              <a:rPr lang="en-US" dirty="0" smtClean="0"/>
              <a:t>XIX</a:t>
            </a:r>
            <a:r>
              <a:rPr lang="ru-RU" dirty="0" smtClean="0"/>
              <a:t> века являются баллады и элегии. </a:t>
            </a:r>
          </a:p>
          <a:p>
            <a:pPr>
              <a:buNone/>
            </a:pP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54098"/>
          </a:xfrm>
        </p:spPr>
        <p:txBody>
          <a:bodyPr>
            <a:noAutofit/>
          </a:bodyPr>
          <a:lstStyle/>
          <a:p>
            <a:r>
              <a:rPr lang="ru-RU" sz="2400" dirty="0" smtClean="0"/>
              <a:t>Трехчастная </a:t>
            </a:r>
            <a:r>
              <a:rPr lang="ru-RU" sz="2400" dirty="0" smtClean="0"/>
              <a:t>периодизация: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i="1" dirty="0" smtClean="0"/>
              <a:t>Первый период (1800 — 1830-е)</a:t>
            </a:r>
            <a:r>
              <a:rPr lang="ru-RU" sz="2400" dirty="0" smtClean="0"/>
              <a:t>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Укрепление монархии и позиций русского дворянства. Создание Академии наук. </a:t>
            </a:r>
          </a:p>
          <a:p>
            <a:pPr lvl="0">
              <a:buNone/>
            </a:pPr>
            <a:r>
              <a:rPr lang="ru-RU" dirty="0" smtClean="0"/>
              <a:t>Творчество </a:t>
            </a:r>
            <a:r>
              <a:rPr lang="ru-RU" b="1" dirty="0" smtClean="0"/>
              <a:t>М.В. Ломоносова</a:t>
            </a:r>
            <a:r>
              <a:rPr lang="ru-RU" dirty="0" smtClean="0"/>
              <a:t>, продолжившего, вслед за </a:t>
            </a:r>
            <a:r>
              <a:rPr lang="ru-RU" dirty="0" err="1" smtClean="0"/>
              <a:t>Тредьяковским</a:t>
            </a:r>
            <a:r>
              <a:rPr lang="ru-RU" dirty="0" smtClean="0"/>
              <a:t>, борьбу за национальную природу русской поэзии и создавшего первый образец силлабо-тонического текста — «Оду на взятие Хотина». </a:t>
            </a:r>
          </a:p>
          <a:p>
            <a:pPr lvl="0">
              <a:buNone/>
            </a:pPr>
            <a:r>
              <a:rPr lang="ru-RU" dirty="0" smtClean="0"/>
              <a:t>Развитие русского классицизма. Оформление жанра оды в ее отечественном варианте в творчестве Ломоносова («Ода на день восшествия на престол императрицы </a:t>
            </a:r>
            <a:r>
              <a:rPr lang="ru-RU" dirty="0" err="1" smtClean="0"/>
              <a:t>Елисаветы</a:t>
            </a:r>
            <a:r>
              <a:rPr lang="ru-RU" dirty="0" smtClean="0"/>
              <a:t> Петровны 1748 года»).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3. Царствование Елизаветы Петровны (1741 — 1761).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1</a:t>
            </a:r>
            <a:r>
              <a:rPr lang="ru-RU" dirty="0" smtClean="0"/>
              <a:t>) 1810-е г. —  психологический романтизм (интерес к внутреннему состоянию героя), творчество В.А. Жуковского, Батюшкова; </a:t>
            </a:r>
            <a:endParaRPr lang="ru-RU" dirty="0" smtClean="0"/>
          </a:p>
          <a:p>
            <a:r>
              <a:rPr lang="ru-RU" dirty="0" smtClean="0"/>
              <a:t>2</a:t>
            </a:r>
            <a:r>
              <a:rPr lang="ru-RU" dirty="0" smtClean="0"/>
              <a:t>) 1818-1825 — гражданский романтизм (призыв к изменению), поэты-декабристы Рылеев, Кюхельбекер); </a:t>
            </a:r>
            <a:endParaRPr lang="ru-RU" dirty="0" smtClean="0"/>
          </a:p>
          <a:p>
            <a:r>
              <a:rPr lang="ru-RU" dirty="0" smtClean="0"/>
              <a:t>3</a:t>
            </a:r>
            <a:r>
              <a:rPr lang="ru-RU" dirty="0" smtClean="0"/>
              <a:t>) 1825 — 1830 — философский романтизм (размышления о бытии, понимание отсутствия пути), лирика М.Ю. Лермонтова. Начало утверждения реализма А.С. Пушкина («Борис Годунов», «Евгений Онегин») и  </a:t>
            </a:r>
            <a:r>
              <a:rPr lang="ru-RU" dirty="0" err="1" smtClean="0"/>
              <a:t>А.С.Грибоедова</a:t>
            </a:r>
            <a:r>
              <a:rPr lang="ru-RU" dirty="0" smtClean="0"/>
              <a:t> («Горе от ума»).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Русский романтизм развивается в несколько этапов (А.Н. Соколов):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ru-RU" dirty="0" smtClean="0"/>
              <a:t>Время </a:t>
            </a:r>
            <a:r>
              <a:rPr lang="ru-RU" dirty="0" smtClean="0"/>
              <a:t>формирования реализма как типа художественного сознания. В литературе все более явно начинают прослеживаться демократически тенденции, появляется тема «маленького человека». </a:t>
            </a:r>
            <a:endParaRPr lang="ru-RU" dirty="0" smtClean="0"/>
          </a:p>
          <a:p>
            <a:pPr lvl="0">
              <a:buNone/>
            </a:pPr>
            <a:r>
              <a:rPr lang="ru-RU" dirty="0" smtClean="0"/>
              <a:t>В </a:t>
            </a:r>
            <a:r>
              <a:rPr lang="ru-RU" dirty="0" smtClean="0"/>
              <a:t>1842 г. выходят «Мертвые души» Гоголя, 1845 — сборник «Физиология Петербурга», ставший манифестом «натуральной школы». </a:t>
            </a:r>
            <a:endParaRPr lang="ru-RU" dirty="0" smtClean="0"/>
          </a:p>
          <a:p>
            <a:pPr lvl="0">
              <a:buNone/>
            </a:pPr>
            <a:r>
              <a:rPr lang="ru-RU" dirty="0" smtClean="0"/>
              <a:t>На </a:t>
            </a:r>
            <a:r>
              <a:rPr lang="ru-RU" dirty="0" smtClean="0"/>
              <a:t>период приходится творчество И. Тургенева, И. Гончарова, А. Островского, А. Фета, Ф. Тютчева, Н. Некрасова и др.</a:t>
            </a:r>
          </a:p>
          <a:p>
            <a:pPr lvl="0">
              <a:buNone/>
            </a:pP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i="1" dirty="0" smtClean="0"/>
              <a:t>Второй период (1840-е — 1860-е).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507117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ru-RU" dirty="0" smtClean="0"/>
              <a:t>Развитие </a:t>
            </a:r>
            <a:r>
              <a:rPr lang="ru-RU" dirty="0" smtClean="0"/>
              <a:t>реализма Л.Н.Толстого, </a:t>
            </a:r>
            <a:r>
              <a:rPr lang="ru-RU" dirty="0" smtClean="0"/>
              <a:t>Ф.Достоевского</a:t>
            </a:r>
            <a:r>
              <a:rPr lang="ru-RU" dirty="0" smtClean="0"/>
              <a:t>, Салтыкова-Щедрина, А. Чехова. Демократические идеи в литературе, тема социального неравенства. Главенство прозы над поэзией. Развитие жанров рассказа, повести, романа. </a:t>
            </a:r>
          </a:p>
          <a:p>
            <a:pPr>
              <a:buNone/>
            </a:pPr>
            <a:r>
              <a:rPr lang="ru-RU" dirty="0" smtClean="0"/>
              <a:t>Последние два десятилетия XIX века принято считать переходными. Россия неуклонно движется к глобальным изменениям, которые не могут не отражаться в литературе. На стыке столетий на первый план опять выходит поэзия, зарождается символизм.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>
            <a:normAutofit fontScale="90000"/>
          </a:bodyPr>
          <a:lstStyle/>
          <a:p>
            <a:r>
              <a:rPr lang="ru-RU" sz="2400" i="1" dirty="0" smtClean="0"/>
              <a:t>Третий период (1870-е — 1890-е гг.).</a:t>
            </a:r>
            <a:r>
              <a:rPr lang="ru-RU" sz="2400" dirty="0" smtClean="0"/>
              <a:t> </a:t>
            </a:r>
            <a:r>
              <a:rPr lang="ru-RU" sz="2700" i="1" dirty="0" smtClean="0"/>
              <a:t/>
            </a:r>
            <a:br>
              <a:rPr lang="ru-RU" sz="2700" i="1" dirty="0" smtClean="0"/>
            </a:br>
            <a:r>
              <a:rPr lang="ru-RU" sz="2400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292803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sz="2900" dirty="0" smtClean="0"/>
              <a:t>Годы правления </a:t>
            </a:r>
            <a:r>
              <a:rPr lang="ru-RU" sz="2900" dirty="0" smtClean="0"/>
              <a:t>Александра </a:t>
            </a:r>
            <a:r>
              <a:rPr lang="ru-RU" sz="2900" dirty="0" smtClean="0"/>
              <a:t>I имеют </a:t>
            </a:r>
            <a:r>
              <a:rPr lang="ru-RU" sz="2900" dirty="0" smtClean="0"/>
              <a:t>две разные тенденции и делятся на два </a:t>
            </a:r>
            <a:r>
              <a:rPr lang="ru-RU" sz="2900" dirty="0" err="1" smtClean="0"/>
              <a:t>подпериода</a:t>
            </a:r>
            <a:r>
              <a:rPr lang="ru-RU" sz="2900" dirty="0" smtClean="0"/>
              <a:t>, рубежом между которыми является 1812 год – Отечественная война. </a:t>
            </a:r>
            <a:endParaRPr lang="ru-RU" sz="2900" dirty="0" smtClean="0"/>
          </a:p>
          <a:p>
            <a:pPr lvl="0"/>
            <a:r>
              <a:rPr lang="ru-RU" sz="2900" dirty="0" smtClean="0"/>
              <a:t>Первая </a:t>
            </a:r>
            <a:r>
              <a:rPr lang="ru-RU" sz="2900" dirty="0" smtClean="0"/>
              <a:t>половина срока его правления — «дней Александровых прекрасное начало» (А.С. Пушкин), период побед, патриотического подъема, реформ. </a:t>
            </a:r>
            <a:r>
              <a:rPr lang="ru-RU" sz="2900" dirty="0" smtClean="0"/>
              <a:t>Ознаменована </a:t>
            </a:r>
            <a:r>
              <a:rPr lang="ru-RU" sz="2900" dirty="0" smtClean="0"/>
              <a:t>творчеством русских романтиков, Пушкина. </a:t>
            </a:r>
          </a:p>
          <a:p>
            <a:r>
              <a:rPr lang="ru-RU" sz="2900" dirty="0" smtClean="0"/>
              <a:t>Второй </a:t>
            </a:r>
            <a:r>
              <a:rPr lang="ru-RU" sz="2900" dirty="0" err="1" smtClean="0"/>
              <a:t>подпериод</a:t>
            </a:r>
            <a:r>
              <a:rPr lang="ru-RU" sz="2900" dirty="0" smtClean="0"/>
              <a:t> — свертывание свобод, место Сперанского занял Аракчеев. Начали формироваться оппозиционные настроения. Возникли разнонаправленные кружки, общества (Общество Шишкова, «Общество любителей русской словесности», общество «Арзамас» и др.), в 30-е годы — Герцена, Огарева, Станкевича, Белинского. Центрами журналистики стали Петербург («Сын Отечества») и Москва («Вестник Европы», «Русский вестник»). Зародилось движение декабристов. </a:t>
            </a:r>
            <a:r>
              <a:rPr lang="ru-RU" sz="2900" dirty="0" smtClean="0"/>
              <a:t>На </a:t>
            </a:r>
            <a:r>
              <a:rPr lang="ru-RU" sz="2900" dirty="0" smtClean="0"/>
              <a:t>этот период приходится творчество Лермонтова, Гоголя, Кольцова, Огарева и др. Начинает развиваться русская проза.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>
            <a:noAutofit/>
          </a:bodyPr>
          <a:lstStyle/>
          <a:p>
            <a:r>
              <a:rPr lang="ru-RU" sz="2400" dirty="0" err="1" smtClean="0"/>
              <a:t>Четырехчастная</a:t>
            </a:r>
            <a:r>
              <a:rPr lang="ru-RU" sz="2400" dirty="0" smtClean="0"/>
              <a:t> </a:t>
            </a:r>
            <a:r>
              <a:rPr lang="ru-RU" sz="2400" dirty="0" smtClean="0"/>
              <a:t>периодизация: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i="1" dirty="0" smtClean="0"/>
              <a:t>Первая четверть XIX века (1800 — 1825).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93</TotalTime>
  <Words>1000</Words>
  <Application>Microsoft Office PowerPoint</Application>
  <PresentationFormat>Экран (4:3)</PresentationFormat>
  <Paragraphs>56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Открытая</vt:lpstr>
      <vt:lpstr>     Проблема периодизации  русской литературы   </vt:lpstr>
      <vt:lpstr>Слайд 2</vt:lpstr>
      <vt:lpstr>Особенности литературы XIX в.:</vt:lpstr>
      <vt:lpstr>Трехчастная периодизация:  Первый период (1800 — 1830-е) </vt:lpstr>
      <vt:lpstr>3. Царствование Елизаветы Петровны (1741 — 1761).</vt:lpstr>
      <vt:lpstr>Русский романтизм развивается в несколько этапов (А.Н. Соколов):</vt:lpstr>
      <vt:lpstr>Второй период (1840-е — 1860-е).</vt:lpstr>
      <vt:lpstr>Третий период (1870-е — 1890-е гг.).    </vt:lpstr>
      <vt:lpstr>Четырехчастная периодизация:  Первая четверть XIX века (1800 — 1825).</vt:lpstr>
      <vt:lpstr>Вторая четверть XIX века (1840(42) — 1855 гг). </vt:lpstr>
      <vt:lpstr>Третья четверть XIX века (1856 — 1881 гг). </vt:lpstr>
      <vt:lpstr>Последняя четверть XIX века (1880-е — 1890-е гг.).</vt:lpstr>
      <vt:lpstr>Эстетическая логика XIX века обозначена А.Н. Соколовым: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Современные проблемы филологии. Критерии современности. Филология как наука</dc:title>
  <dc:creator>Таня</dc:creator>
  <cp:lastModifiedBy>Сергей</cp:lastModifiedBy>
  <cp:revision>55</cp:revision>
  <dcterms:created xsi:type="dcterms:W3CDTF">2023-02-13T13:35:05Z</dcterms:created>
  <dcterms:modified xsi:type="dcterms:W3CDTF">2023-02-20T10:52:28Z</dcterms:modified>
</cp:coreProperties>
</file>