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27.02.2023</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27.02.2023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27.02.2023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27.02.2023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27.02.2023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27.02.2023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27.02.2023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27.02.2023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27.02.2023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27.02.2023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27.02.2023</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27.02.2023</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980728"/>
            <a:ext cx="7772400" cy="2601635"/>
          </a:xfrm>
        </p:spPr>
        <p:txBody>
          <a:bodyPr>
            <a:normAutofit fontScale="90000"/>
          </a:bodyPr>
          <a:lstStyle/>
          <a:p>
            <a:r>
              <a:rPr lang="ru-RU" sz="2400" cap="all" dirty="0" smtClean="0"/>
              <a:t/>
            </a:r>
            <a:br>
              <a:rPr lang="ru-RU" sz="2400" cap="all" dirty="0" smtClean="0"/>
            </a:br>
            <a:r>
              <a:rPr lang="ru-RU" sz="2400" cap="all" dirty="0" smtClean="0"/>
              <a:t/>
            </a:r>
            <a:br>
              <a:rPr lang="ru-RU" sz="2400" cap="all" dirty="0" smtClean="0"/>
            </a:br>
            <a:r>
              <a:rPr lang="ru-RU" sz="2400" cap="all" dirty="0" smtClean="0"/>
              <a:t/>
            </a:r>
            <a:br>
              <a:rPr lang="ru-RU" sz="2400" cap="all" dirty="0" smtClean="0"/>
            </a:br>
            <a:r>
              <a:rPr lang="ru-RU" sz="2400" cap="all" dirty="0" smtClean="0"/>
              <a:t/>
            </a:r>
            <a:br>
              <a:rPr lang="ru-RU" sz="2400" cap="all" dirty="0" smtClean="0"/>
            </a:br>
            <a:r>
              <a:rPr lang="ru-RU" sz="2400" cap="all" dirty="0" smtClean="0"/>
              <a:t/>
            </a:r>
            <a:br>
              <a:rPr lang="ru-RU" sz="2400" cap="all" dirty="0" smtClean="0"/>
            </a:br>
            <a:r>
              <a:rPr lang="ru-RU" sz="3600" dirty="0" smtClean="0"/>
              <a:t>Проблема оценки конкретных историко-литературных </a:t>
            </a:r>
            <a:r>
              <a:rPr lang="ru-RU" sz="3600" dirty="0" smtClean="0"/>
              <a:t>эпох </a:t>
            </a:r>
            <a:r>
              <a:rPr lang="ru-RU" sz="2000" dirty="0" smtClean="0"/>
              <a:t/>
            </a:r>
            <a:br>
              <a:rPr lang="ru-RU" sz="2000" dirty="0" smtClean="0"/>
            </a:br>
            <a:r>
              <a:rPr lang="ru-RU" sz="2400" dirty="0" smtClean="0"/>
              <a:t/>
            </a:r>
            <a:br>
              <a:rPr lang="ru-RU" sz="2400"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p:txBody>
          <a:bodyPr/>
          <a:lstStyle/>
          <a:p>
            <a:r>
              <a:rPr lang="ru-RU" dirty="0" smtClean="0"/>
              <a:t>Социалистический реализм. </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 </a:t>
            </a:r>
            <a:r>
              <a:rPr lang="ru-RU" dirty="0" smtClean="0"/>
              <a:t>отсутствие психологизма, личной судьбы, биографии,</a:t>
            </a:r>
          </a:p>
          <a:p>
            <a:r>
              <a:rPr lang="ru-RU" dirty="0" smtClean="0"/>
              <a:t> — изображение биографии коллектива,</a:t>
            </a:r>
          </a:p>
          <a:p>
            <a:r>
              <a:rPr lang="ru-RU" dirty="0" smtClean="0"/>
              <a:t> — производственный конфликт — между старыми и новыми способами хозяйствования,</a:t>
            </a:r>
          </a:p>
          <a:p>
            <a:r>
              <a:rPr lang="ru-RU" dirty="0" smtClean="0"/>
              <a:t> — труд как цель и смысл жизни.</a:t>
            </a:r>
          </a:p>
          <a:p>
            <a:endParaRPr lang="ru-RU" dirty="0"/>
          </a:p>
        </p:txBody>
      </p:sp>
      <p:sp>
        <p:nvSpPr>
          <p:cNvPr id="3" name="Заголовок 2"/>
          <p:cNvSpPr>
            <a:spLocks noGrp="1"/>
          </p:cNvSpPr>
          <p:nvPr>
            <p:ph type="title"/>
          </p:nvPr>
        </p:nvSpPr>
        <p:spPr/>
        <p:txBody>
          <a:bodyPr>
            <a:normAutofit/>
          </a:bodyPr>
          <a:lstStyle/>
          <a:p>
            <a:r>
              <a:rPr lang="ru-RU" sz="2800" dirty="0" smtClean="0"/>
              <a:t>Ключевые особенности производственного романа: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dirty="0" smtClean="0"/>
              <a:t>— </a:t>
            </a:r>
            <a:r>
              <a:rPr lang="ru-RU" dirty="0" smtClean="0"/>
              <a:t>смысловая цепочка жизнь — литература — жизнь (</a:t>
            </a:r>
            <a:r>
              <a:rPr lang="ru-RU" dirty="0" err="1" smtClean="0"/>
              <a:t>жизнь</a:t>
            </a:r>
            <a:r>
              <a:rPr lang="ru-RU" dirty="0" smtClean="0"/>
              <a:t> предлагает сюжеты, литра перерабатывает и возвращает жизни),</a:t>
            </a:r>
          </a:p>
          <a:p>
            <a:r>
              <a:rPr lang="ru-RU" dirty="0" smtClean="0"/>
              <a:t> — ценность коллектива (цель развития личности – стать полноценной частью коллектива),</a:t>
            </a:r>
          </a:p>
          <a:p>
            <a:r>
              <a:rPr lang="ru-RU" dirty="0" smtClean="0"/>
              <a:t> — отрицательное отношение к стихийным проявлениям человека, его эмоциональности, ставка на разум,</a:t>
            </a:r>
          </a:p>
          <a:p>
            <a:r>
              <a:rPr lang="ru-RU" dirty="0" smtClean="0"/>
              <a:t> — смешение литературы и публицистики.</a:t>
            </a:r>
          </a:p>
          <a:p>
            <a:endParaRPr lang="ru-RU" dirty="0"/>
          </a:p>
        </p:txBody>
      </p:sp>
      <p:sp>
        <p:nvSpPr>
          <p:cNvPr id="3" name="Заголовок 2"/>
          <p:cNvSpPr>
            <a:spLocks noGrp="1"/>
          </p:cNvSpPr>
          <p:nvPr>
            <p:ph type="title"/>
          </p:nvPr>
        </p:nvSpPr>
        <p:spPr/>
        <p:txBody>
          <a:bodyPr>
            <a:normAutofit/>
          </a:bodyPr>
          <a:lstStyle/>
          <a:p>
            <a:r>
              <a:rPr lang="ru-RU" sz="2800" dirty="0" smtClean="0"/>
              <a:t>Основные черты советского романа воспитания:</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pPr lvl="0"/>
            <a:r>
              <a:rPr lang="ru-RU" dirty="0" smtClean="0"/>
              <a:t>В оттепельный период появилась возможность высказывания о тупиках социалистического реализма. Показателен материал А. Синявского (А. Терца) «Что такое социалистический реализм?» (1957). </a:t>
            </a:r>
            <a:endParaRPr lang="ru-RU" dirty="0" smtClean="0"/>
          </a:p>
          <a:p>
            <a:r>
              <a:rPr lang="ru-RU" dirty="0" smtClean="0"/>
              <a:t>Г. Лукач в статье «Социалистический реализм сегодня» толкует социалистический реализм расширительно, как социальный. Задача, которую он ставит перед новой литературой — пересмотр ошибок сталинской эпохи. Наибольшее внимание уделено в тексте повести А. Солженицына «Один день Ивана Денисовича». </a:t>
            </a:r>
          </a:p>
          <a:p>
            <a:pPr lvl="0"/>
            <a:endParaRPr lang="ru-RU" dirty="0"/>
          </a:p>
        </p:txBody>
      </p:sp>
      <p:sp>
        <p:nvSpPr>
          <p:cNvPr id="3" name="Заголовок 2"/>
          <p:cNvSpPr>
            <a:spLocks noGrp="1"/>
          </p:cNvSpPr>
          <p:nvPr>
            <p:ph type="title"/>
          </p:nvPr>
        </p:nvSpPr>
        <p:spPr/>
        <p:txBody>
          <a:bodyPr>
            <a:normAutofit/>
          </a:bodyPr>
          <a:lstStyle/>
          <a:p>
            <a:r>
              <a:rPr lang="ru-RU" sz="2800" dirty="0" smtClean="0"/>
              <a:t>Второй виток дискуссии – в оттепельный период</a:t>
            </a:r>
            <a:endParaRPr lang="ru-RU"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r>
              <a:rPr lang="ru-RU" dirty="0" smtClean="0"/>
              <a:t>Западный славист Катерина Кларк посвятила этой проблеме целый ряд работ: «Советский роман. История как ритуал», «Анализ условного советского романа», «Роль социалистического реализма в советской культуре». </a:t>
            </a:r>
            <a:r>
              <a:rPr lang="ru-RU" dirty="0" smtClean="0"/>
              <a:t>Она </a:t>
            </a:r>
            <a:r>
              <a:rPr lang="ru-RU" dirty="0" smtClean="0"/>
              <a:t>отмечает религиозное и мифологическое начало в советском романе. </a:t>
            </a:r>
            <a:endParaRPr lang="ru-RU" dirty="0" smtClean="0"/>
          </a:p>
          <a:p>
            <a:r>
              <a:rPr lang="ru-RU" dirty="0" smtClean="0"/>
              <a:t>В 1990-е гг. выходит множество работ Б.Е. </a:t>
            </a:r>
            <a:r>
              <a:rPr lang="ru-RU" dirty="0" err="1" smtClean="0"/>
              <a:t>Гройса</a:t>
            </a:r>
            <a:r>
              <a:rPr lang="ru-RU" dirty="0" smtClean="0"/>
              <a:t>, предлагающих новый взгляд на социалистический реализм. Они объединены в книгу автора «Утопия и обмен». Основная идея </a:t>
            </a:r>
            <a:r>
              <a:rPr lang="ru-RU" dirty="0" err="1" smtClean="0"/>
              <a:t>Гройса</a:t>
            </a:r>
            <a:r>
              <a:rPr lang="ru-RU" dirty="0" smtClean="0"/>
              <a:t> состоит в обнаружении связи между социалистическим реализмом и авангардом. </a:t>
            </a:r>
            <a:endParaRPr lang="ru-RU" dirty="0"/>
          </a:p>
        </p:txBody>
      </p:sp>
      <p:sp>
        <p:nvSpPr>
          <p:cNvPr id="3" name="Заголовок 2"/>
          <p:cNvSpPr>
            <a:spLocks noGrp="1"/>
          </p:cNvSpPr>
          <p:nvPr>
            <p:ph type="title"/>
          </p:nvPr>
        </p:nvSpPr>
        <p:spPr/>
        <p:txBody>
          <a:bodyPr>
            <a:normAutofit/>
          </a:bodyPr>
          <a:lstStyle/>
          <a:p>
            <a:r>
              <a:rPr lang="ru-RU" sz="2800" dirty="0" smtClean="0"/>
              <a:t>Третий этап дискуссии – перестроечное и постперестроечное время</a:t>
            </a:r>
            <a:endParaRPr lang="ru-RU"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r>
              <a:rPr lang="ru-RU" dirty="0" smtClean="0"/>
              <a:t>Современный взгляд на культуру социалистического реализма можно назвать аналитическим. Временная дистанция позволила престать оспаривать его каноны, как это было в эпоху </a:t>
            </a:r>
            <a:r>
              <a:rPr lang="ru-RU" dirty="0" err="1" smtClean="0"/>
              <a:t>соц-арта</a:t>
            </a:r>
            <a:r>
              <a:rPr lang="ru-RU" dirty="0" smtClean="0"/>
              <a:t>, появилась возможность для научного взгляда на него. Конференции, посвященные проблемам культуры социалистического реализма, проводили в Ставрополе, Москве, в ряде случаев они были приурочены к юбилеям </a:t>
            </a:r>
            <a:r>
              <a:rPr lang="ru-RU" dirty="0" err="1" smtClean="0"/>
              <a:t>писателей-соцреалистов</a:t>
            </a:r>
            <a:r>
              <a:rPr lang="ru-RU" dirty="0" smtClean="0"/>
              <a:t> (Н. Островского). </a:t>
            </a:r>
          </a:p>
          <a:p>
            <a:endParaRPr lang="ru-RU" dirty="0"/>
          </a:p>
        </p:txBody>
      </p:sp>
      <p:sp>
        <p:nvSpPr>
          <p:cNvPr id="3" name="Заголовок 2"/>
          <p:cNvSpPr>
            <a:spLocks noGrp="1"/>
          </p:cNvSpPr>
          <p:nvPr>
            <p:ph type="title"/>
          </p:nvPr>
        </p:nvSpPr>
        <p:spPr/>
        <p:txBody>
          <a:bodyPr>
            <a:normAutofit fontScale="90000"/>
          </a:bodyPr>
          <a:lstStyle/>
          <a:p>
            <a:pPr lvl="0"/>
            <a:r>
              <a:rPr lang="ru-RU" dirty="0" smtClean="0"/>
              <a:t/>
            </a:r>
            <a:br>
              <a:rPr lang="ru-RU" dirty="0" smtClean="0"/>
            </a:b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dirty="0" smtClean="0"/>
              <a:t>В. Вьюгин – составитель материала «Культурный </a:t>
            </a:r>
            <a:r>
              <a:rPr lang="ru-RU" dirty="0" err="1" smtClean="0"/>
              <a:t>ресайклинг</a:t>
            </a:r>
            <a:r>
              <a:rPr lang="ru-RU" dirty="0" smtClean="0"/>
              <a:t>: опыт (пост)советского (НЛО, 2021, № 3). </a:t>
            </a:r>
            <a:endParaRPr lang="ru-RU" dirty="0" smtClean="0"/>
          </a:p>
          <a:p>
            <a:r>
              <a:rPr lang="ru-RU" dirty="0" smtClean="0"/>
              <a:t>М. Гафарова </a:t>
            </a:r>
            <a:r>
              <a:rPr lang="ru-RU" dirty="0" smtClean="0"/>
              <a:t>«</a:t>
            </a:r>
            <a:r>
              <a:rPr lang="ru-RU" dirty="0" smtClean="0"/>
              <a:t>Бабий бунт» в советской агитационной литературе» </a:t>
            </a:r>
            <a:endParaRPr lang="ru-RU" dirty="0" smtClean="0"/>
          </a:p>
          <a:p>
            <a:r>
              <a:rPr lang="ru-RU" dirty="0" smtClean="0"/>
              <a:t>Д. Московская </a:t>
            </a:r>
            <a:r>
              <a:rPr lang="ru-RU" dirty="0" smtClean="0"/>
              <a:t>«</a:t>
            </a:r>
            <a:r>
              <a:rPr lang="ru-RU" dirty="0" smtClean="0"/>
              <a:t>Пролетарская литература как проект» </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124744"/>
            <a:ext cx="8229600" cy="4882547"/>
          </a:xfrm>
        </p:spPr>
        <p:txBody>
          <a:bodyPr>
            <a:normAutofit fontScale="92500"/>
          </a:bodyPr>
          <a:lstStyle/>
          <a:p>
            <a:r>
              <a:rPr lang="ru-RU" dirty="0" smtClean="0"/>
              <a:t>Социалистический реализм — художественный метод, как он был определен на Первом съезде союза советских писателей, «метод конкретного изображения действительности в ее революционном развитии». Его основой являются принципы историзма и диалектики, идеи марксизма.</a:t>
            </a:r>
          </a:p>
          <a:p>
            <a:r>
              <a:rPr lang="ru-RU" dirty="0" smtClean="0"/>
              <a:t>Термин «социалистический реализм «впервые был употреблен в «Литературной газете» 23 мая 1932 года и закреплен на Первом съезде Союза советских писателей в 1934 году. </a:t>
            </a:r>
          </a:p>
          <a:p>
            <a:endParaRPr lang="ru-RU" dirty="0"/>
          </a:p>
        </p:txBody>
      </p:sp>
      <p:sp>
        <p:nvSpPr>
          <p:cNvPr id="3" name="Заголовок 2"/>
          <p:cNvSpPr>
            <a:spLocks noGrp="1"/>
          </p:cNvSpPr>
          <p:nvPr>
            <p:ph type="title"/>
          </p:nvPr>
        </p:nvSpPr>
        <p:spPr>
          <a:xfrm>
            <a:off x="457200" y="274638"/>
            <a:ext cx="8229600" cy="562074"/>
          </a:xfrm>
        </p:spPr>
        <p:txBody>
          <a:bodyPr>
            <a:normAutofit fontScale="90000"/>
          </a:bodyPr>
          <a:lstStyle/>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700808"/>
            <a:ext cx="8229600" cy="4536504"/>
          </a:xfrm>
        </p:spPr>
        <p:txBody>
          <a:bodyPr>
            <a:normAutofit/>
          </a:bodyPr>
          <a:lstStyle/>
          <a:p>
            <a:r>
              <a:rPr lang="ru-RU" dirty="0" smtClean="0"/>
              <a:t>партийность</a:t>
            </a:r>
            <a:r>
              <a:rPr lang="ru-RU" dirty="0" smtClean="0"/>
              <a:t>, </a:t>
            </a:r>
            <a:endParaRPr lang="ru-RU" dirty="0" smtClean="0"/>
          </a:p>
          <a:p>
            <a:r>
              <a:rPr lang="ru-RU" dirty="0" smtClean="0"/>
              <a:t>историзм</a:t>
            </a:r>
            <a:r>
              <a:rPr lang="ru-RU" dirty="0" smtClean="0"/>
              <a:t>, </a:t>
            </a:r>
            <a:endParaRPr lang="ru-RU" dirty="0" smtClean="0"/>
          </a:p>
          <a:p>
            <a:r>
              <a:rPr lang="ru-RU" dirty="0" smtClean="0"/>
              <a:t>народность.</a:t>
            </a:r>
            <a:endParaRPr lang="ru-RU" dirty="0" smtClean="0"/>
          </a:p>
        </p:txBody>
      </p:sp>
      <p:sp>
        <p:nvSpPr>
          <p:cNvPr id="3" name="Заголовок 2"/>
          <p:cNvSpPr>
            <a:spLocks noGrp="1"/>
          </p:cNvSpPr>
          <p:nvPr>
            <p:ph type="title"/>
          </p:nvPr>
        </p:nvSpPr>
        <p:spPr/>
        <p:txBody>
          <a:bodyPr>
            <a:normAutofit/>
          </a:bodyPr>
          <a:lstStyle/>
          <a:p>
            <a:r>
              <a:rPr lang="ru-RU" sz="2800" dirty="0" smtClean="0"/>
              <a:t>Три принципа </a:t>
            </a:r>
            <a:r>
              <a:rPr lang="ru-RU" sz="2800" dirty="0" smtClean="0"/>
              <a:t>литературы социалистического реализма:</a:t>
            </a:r>
            <a:endParaRPr lang="ru-RU"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dirty="0" smtClean="0"/>
              <a:t>— </a:t>
            </a:r>
            <a:r>
              <a:rPr lang="ru-RU" dirty="0" smtClean="0"/>
              <a:t>«бытие как деяние»,</a:t>
            </a:r>
          </a:p>
          <a:p>
            <a:r>
              <a:rPr lang="ru-RU" dirty="0" smtClean="0"/>
              <a:t>— воспроизведение не отдельного человека, а коллектива,</a:t>
            </a:r>
          </a:p>
          <a:p>
            <a:r>
              <a:rPr lang="ru-RU" dirty="0" smtClean="0"/>
              <a:t>— идея воспитания масс,</a:t>
            </a:r>
          </a:p>
          <a:p>
            <a:r>
              <a:rPr lang="ru-RU" dirty="0" smtClean="0"/>
              <a:t>— идея вождя,</a:t>
            </a:r>
          </a:p>
          <a:p>
            <a:r>
              <a:rPr lang="ru-RU" dirty="0" smtClean="0"/>
              <a:t>— восприятие литературы как инструмента партийной идеологии,</a:t>
            </a:r>
          </a:p>
          <a:p>
            <a:r>
              <a:rPr lang="ru-RU" dirty="0" smtClean="0"/>
              <a:t>— писатели — «инженеры человеческих душ».</a:t>
            </a:r>
            <a:endParaRPr lang="ru-RU" dirty="0"/>
          </a:p>
        </p:txBody>
      </p:sp>
      <p:sp>
        <p:nvSpPr>
          <p:cNvPr id="3" name="Заголовок 2"/>
          <p:cNvSpPr>
            <a:spLocks noGrp="1"/>
          </p:cNvSpPr>
          <p:nvPr>
            <p:ph type="title"/>
          </p:nvPr>
        </p:nvSpPr>
        <p:spPr/>
        <p:txBody>
          <a:bodyPr>
            <a:normAutofit/>
          </a:bodyPr>
          <a:lstStyle/>
          <a:p>
            <a:r>
              <a:rPr lang="ru-RU" sz="2800" dirty="0" smtClean="0"/>
              <a:t>Основные </a:t>
            </a:r>
            <a:r>
              <a:rPr lang="ru-RU" sz="2800" dirty="0" smtClean="0"/>
              <a:t>идеи социалистического реализма:</a:t>
            </a:r>
            <a:endParaRPr lang="ru-RU"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dirty="0" smtClean="0"/>
              <a:t>М</a:t>
            </a:r>
            <a:r>
              <a:rPr lang="ru-RU" dirty="0" smtClean="0"/>
              <a:t>. Горький, </a:t>
            </a:r>
            <a:endParaRPr lang="ru-RU" dirty="0" smtClean="0"/>
          </a:p>
          <a:p>
            <a:r>
              <a:rPr lang="ru-RU" dirty="0" smtClean="0"/>
              <a:t>А</a:t>
            </a:r>
            <a:r>
              <a:rPr lang="ru-RU" dirty="0" smtClean="0"/>
              <a:t>. Серафимович, </a:t>
            </a:r>
            <a:endParaRPr lang="ru-RU" dirty="0" smtClean="0"/>
          </a:p>
          <a:p>
            <a:r>
              <a:rPr lang="ru-RU" dirty="0" smtClean="0"/>
              <a:t>Н</a:t>
            </a:r>
            <a:r>
              <a:rPr lang="ru-RU" dirty="0" smtClean="0"/>
              <a:t>. Островский, </a:t>
            </a:r>
            <a:endParaRPr lang="ru-RU" dirty="0" smtClean="0"/>
          </a:p>
          <a:p>
            <a:r>
              <a:rPr lang="ru-RU" dirty="0" smtClean="0"/>
              <a:t>К</a:t>
            </a:r>
            <a:r>
              <a:rPr lang="ru-RU" dirty="0" smtClean="0"/>
              <a:t>. Федин, </a:t>
            </a:r>
            <a:endParaRPr lang="ru-RU" dirty="0" smtClean="0"/>
          </a:p>
          <a:p>
            <a:r>
              <a:rPr lang="ru-RU" dirty="0" smtClean="0"/>
              <a:t>Д</a:t>
            </a:r>
            <a:r>
              <a:rPr lang="ru-RU" dirty="0" smtClean="0"/>
              <a:t>. Фурманов, </a:t>
            </a:r>
            <a:endParaRPr lang="ru-RU" dirty="0" smtClean="0"/>
          </a:p>
          <a:p>
            <a:r>
              <a:rPr lang="ru-RU" dirty="0" smtClean="0"/>
              <a:t>А</a:t>
            </a:r>
            <a:r>
              <a:rPr lang="ru-RU" dirty="0" smtClean="0"/>
              <a:t>. Фадеев и др.</a:t>
            </a:r>
            <a:endParaRPr lang="ru-RU" dirty="0"/>
          </a:p>
        </p:txBody>
      </p:sp>
      <p:sp>
        <p:nvSpPr>
          <p:cNvPr id="3" name="Заголовок 2"/>
          <p:cNvSpPr>
            <a:spLocks noGrp="1"/>
          </p:cNvSpPr>
          <p:nvPr>
            <p:ph type="title"/>
          </p:nvPr>
        </p:nvSpPr>
        <p:spPr/>
        <p:txBody>
          <a:bodyPr>
            <a:normAutofit/>
          </a:bodyPr>
          <a:lstStyle/>
          <a:p>
            <a:r>
              <a:rPr lang="ru-RU" sz="2800" dirty="0" smtClean="0"/>
              <a:t>Писатели — представители социалистического реализма:</a:t>
            </a:r>
            <a:endParaRPr lang="ru-RU"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pPr lvl="0">
              <a:buNone/>
            </a:pPr>
            <a:r>
              <a:rPr lang="ru-RU" i="1" dirty="0" smtClean="0"/>
              <a:t>Первая</a:t>
            </a:r>
            <a:r>
              <a:rPr lang="ru-RU" dirty="0" smtClean="0"/>
              <a:t> из них имела место непосредственно на Первом съезде советских писателей, правда, дискуссионность предложенных там тезисов была весьма относительна</a:t>
            </a:r>
            <a:r>
              <a:rPr lang="ru-RU" dirty="0" smtClean="0"/>
              <a:t>.</a:t>
            </a:r>
          </a:p>
          <a:p>
            <a:pPr lvl="0">
              <a:buNone/>
            </a:pPr>
            <a:endParaRPr lang="ru-RU" dirty="0" smtClean="0"/>
          </a:p>
          <a:p>
            <a:pPr lvl="0">
              <a:buNone/>
            </a:pPr>
            <a:r>
              <a:rPr lang="ru-RU" dirty="0" smtClean="0"/>
              <a:t>«Наш съезд, — сказал Горький, — должен быть не только отчетом пред читателями, не только парадом наших дарований, но он должен взять на себя организацию литературы, воспитание молодых литераторов на работе, имеющей всесоюзное значение всестороннего познания прошлого и настоящего нашей родины».</a:t>
            </a:r>
            <a:endParaRPr lang="ru-RU" dirty="0"/>
          </a:p>
        </p:txBody>
      </p:sp>
      <p:sp>
        <p:nvSpPr>
          <p:cNvPr id="3" name="Заголовок 2"/>
          <p:cNvSpPr>
            <a:spLocks noGrp="1"/>
          </p:cNvSpPr>
          <p:nvPr>
            <p:ph type="title"/>
          </p:nvPr>
        </p:nvSpPr>
        <p:spPr/>
        <p:txBody>
          <a:bodyPr>
            <a:normAutofit fontScale="90000"/>
          </a:bodyPr>
          <a:lstStyle/>
          <a:p>
            <a:r>
              <a:rPr lang="ru-RU" sz="2700" i="1" dirty="0" smtClean="0"/>
              <a:t/>
            </a:r>
            <a:br>
              <a:rPr lang="ru-RU" sz="2700" i="1" dirty="0" smtClean="0"/>
            </a:br>
            <a:r>
              <a:rPr lang="ru-RU" sz="3100" dirty="0" smtClean="0"/>
              <a:t>Можно </a:t>
            </a:r>
            <a:r>
              <a:rPr lang="ru-RU" sz="3100" dirty="0" smtClean="0"/>
              <a:t>выделить несколько волн дискуссии о социалистическом реализме</a:t>
            </a:r>
            <a:r>
              <a:rPr lang="ru-RU" sz="3100" dirty="0" smtClean="0"/>
              <a:t>:</a:t>
            </a:r>
            <a:r>
              <a:rPr lang="ru-RU" dirty="0" smtClean="0"/>
              <a:t/>
            </a:r>
            <a:br>
              <a:rPr lang="ru-RU" dirty="0" smtClean="0"/>
            </a:b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980728"/>
            <a:ext cx="8229600" cy="5026563"/>
          </a:xfrm>
        </p:spPr>
        <p:txBody>
          <a:bodyPr>
            <a:normAutofit fontScale="92500" lnSpcReduction="10000"/>
          </a:bodyPr>
          <a:lstStyle/>
          <a:p>
            <a:pPr lvl="0"/>
            <a:r>
              <a:rPr lang="ru-RU" dirty="0" smtClean="0"/>
              <a:t>Подготовка к съезду началась с постановления Центрального Комитета Коммунистической партии от 23 апреля 1932 года «О перестройке литературно-художественных организаций», согласно которому была пресечена деятельность существовавших литературных объединений. </a:t>
            </a:r>
            <a:endParaRPr lang="ru-RU" dirty="0" smtClean="0"/>
          </a:p>
          <a:p>
            <a:pPr lvl="0"/>
            <a:r>
              <a:rPr lang="ru-RU" dirty="0" smtClean="0"/>
              <a:t>Был </a:t>
            </a:r>
            <a:r>
              <a:rPr lang="ru-RU" dirty="0" smtClean="0"/>
              <a:t>создан Оргкомитет будущего съезда, в состав которого вошли бывшие </a:t>
            </a:r>
            <a:r>
              <a:rPr lang="ru-RU" dirty="0" err="1" smtClean="0"/>
              <a:t>РАППовцы</a:t>
            </a:r>
            <a:r>
              <a:rPr lang="ru-RU" dirty="0" smtClean="0"/>
              <a:t> Л. Авербах, В. Ермилов. </a:t>
            </a:r>
            <a:endParaRPr lang="ru-RU" dirty="0" smtClean="0"/>
          </a:p>
          <a:p>
            <a:pPr lvl="0"/>
            <a:r>
              <a:rPr lang="ru-RU" dirty="0" smtClean="0"/>
              <a:t>7 </a:t>
            </a:r>
            <a:r>
              <a:rPr lang="ru-RU" dirty="0" smtClean="0"/>
              <a:t>мая 1932 года вышло в свет Постановление Оргбюро ЦК ВКП(б) «Практические мероприятия по проведению в жизнь решения о перестройке организаций писателей».</a:t>
            </a:r>
            <a:endParaRPr lang="ru-RU" dirty="0"/>
          </a:p>
        </p:txBody>
      </p:sp>
      <p:sp>
        <p:nvSpPr>
          <p:cNvPr id="3" name="Заголовок 2"/>
          <p:cNvSpPr>
            <a:spLocks noGrp="1"/>
          </p:cNvSpPr>
          <p:nvPr>
            <p:ph type="title"/>
          </p:nvPr>
        </p:nvSpPr>
        <p:spPr>
          <a:xfrm>
            <a:off x="457200" y="274638"/>
            <a:ext cx="8229600" cy="706090"/>
          </a:xfrm>
        </p:spPr>
        <p:txBody>
          <a:bodyPr>
            <a:normAutofit fontScale="90000"/>
          </a:bodyPr>
          <a:lstStyle/>
          <a:p>
            <a:r>
              <a:rPr lang="ru-RU" sz="2700" i="1" dirty="0" smtClean="0"/>
              <a:t/>
            </a:r>
            <a:br>
              <a:rPr lang="ru-RU" sz="2700" i="1" dirty="0" smtClean="0"/>
            </a:br>
            <a:r>
              <a:rPr lang="ru-RU" sz="2400" dirty="0" smtClean="0"/>
              <a:t> </a:t>
            </a:r>
            <a:r>
              <a:rPr lang="ru-RU" dirty="0" smtClean="0"/>
              <a:t/>
            </a:r>
            <a:br>
              <a:rPr lang="ru-RU" dirty="0" smtClean="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lvl="0"/>
            <a:r>
              <a:rPr lang="ru-RU" dirty="0" smtClean="0"/>
              <a:t>М. Горький </a:t>
            </a:r>
            <a:r>
              <a:rPr lang="ru-RU" dirty="0" smtClean="0"/>
              <a:t>«О социалистическом реализме</a:t>
            </a:r>
            <a:r>
              <a:rPr lang="ru-RU" dirty="0" smtClean="0"/>
              <a:t>», «</a:t>
            </a:r>
            <a:r>
              <a:rPr lang="ru-RU" dirty="0" smtClean="0"/>
              <a:t>Советская литература»</a:t>
            </a:r>
            <a:endParaRPr lang="ru-RU" dirty="0" smtClean="0"/>
          </a:p>
          <a:p>
            <a:pPr lvl="0"/>
            <a:r>
              <a:rPr lang="ru-RU" dirty="0" smtClean="0"/>
              <a:t>А.В. Луначарский </a:t>
            </a:r>
            <a:r>
              <a:rPr lang="ru-RU" dirty="0" smtClean="0"/>
              <a:t>«О социалистическом реализме</a:t>
            </a:r>
            <a:r>
              <a:rPr lang="ru-RU" dirty="0" smtClean="0"/>
              <a:t>»</a:t>
            </a:r>
          </a:p>
          <a:p>
            <a:pPr lvl="0"/>
            <a:r>
              <a:rPr lang="ru-RU" dirty="0" smtClean="0"/>
              <a:t>Н.И. </a:t>
            </a:r>
            <a:r>
              <a:rPr lang="ru-RU" dirty="0" smtClean="0"/>
              <a:t>Бухарин </a:t>
            </a:r>
            <a:r>
              <a:rPr lang="ru-RU" dirty="0" smtClean="0"/>
              <a:t>«О поэзии, поэтике и задачах культурного творчества в СССР».</a:t>
            </a:r>
            <a:endParaRPr lang="ru-RU" dirty="0"/>
          </a:p>
        </p:txBody>
      </p:sp>
      <p:sp>
        <p:nvSpPr>
          <p:cNvPr id="3" name="Заголовок 2"/>
          <p:cNvSpPr>
            <a:spLocks noGrp="1"/>
          </p:cNvSpPr>
          <p:nvPr>
            <p:ph type="title"/>
          </p:nvPr>
        </p:nvSpPr>
        <p:spPr/>
        <p:txBody>
          <a:bodyPr>
            <a:normAutofit/>
          </a:bodyPr>
          <a:lstStyle/>
          <a:p>
            <a:r>
              <a:rPr lang="ru-RU" sz="2800" dirty="0" smtClean="0"/>
              <a:t>Доклады:</a:t>
            </a:r>
            <a:endParaRPr lang="ru-RU"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В русле установлений Первого съезда в литературе 1930-х гг. развивались производственный роман (И. Эренбург «День второй») и роман воспитания личности — советского человека (Н. Островский «Как закалялась сталь»).</a:t>
            </a:r>
          </a:p>
          <a:p>
            <a:endParaRPr lang="ru-RU" dirty="0"/>
          </a:p>
        </p:txBody>
      </p:sp>
      <p:sp>
        <p:nvSpPr>
          <p:cNvPr id="3" name="Заголовок 2"/>
          <p:cNvSpPr>
            <a:spLocks noGrp="1"/>
          </p:cNvSpPr>
          <p:nvPr>
            <p:ph type="title"/>
          </p:nvPr>
        </p:nvSpPr>
        <p:spPr/>
        <p:txBody>
          <a:bodyPr>
            <a:normAutofit/>
          </a:bodyPr>
          <a:lstStyle/>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TotalTime>
  <Words>658</Words>
  <Application>Microsoft Office PowerPoint</Application>
  <PresentationFormat>Экран (4:3)</PresentationFormat>
  <Paragraphs>56</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Открытая</vt:lpstr>
      <vt:lpstr>     Проблема оценки конкретных историко-литературных эпох    </vt:lpstr>
      <vt:lpstr>Слайд 2</vt:lpstr>
      <vt:lpstr>Три принципа литературы социалистического реализма:</vt:lpstr>
      <vt:lpstr>Основные идеи социалистического реализма:</vt:lpstr>
      <vt:lpstr>Писатели — представители социалистического реализма:</vt:lpstr>
      <vt:lpstr> Можно выделить несколько волн дискуссии о социалистическом реализме: </vt:lpstr>
      <vt:lpstr>   </vt:lpstr>
      <vt:lpstr>Доклады:</vt:lpstr>
      <vt:lpstr>Слайд 9</vt:lpstr>
      <vt:lpstr>Ключевые особенности производственного романа: </vt:lpstr>
      <vt:lpstr>Основные черты советского романа воспитания:</vt:lpstr>
      <vt:lpstr>Второй виток дискуссии – в оттепельный период</vt:lpstr>
      <vt:lpstr>Третий этап дискуссии – перестроечное и постперестроечное время</vt:lpstr>
      <vt:lpstr> </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Современные проблемы филологии. Критерии современности. Филология как наука </dc:title>
  <dc:creator>Таня</dc:creator>
  <cp:lastModifiedBy>Таня</cp:lastModifiedBy>
  <cp:revision>33</cp:revision>
  <dcterms:created xsi:type="dcterms:W3CDTF">2023-02-13T13:35:05Z</dcterms:created>
  <dcterms:modified xsi:type="dcterms:W3CDTF">2023-02-27T19:09:50Z</dcterms:modified>
</cp:coreProperties>
</file>