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2601635"/>
          </a:xfrm>
        </p:spPr>
        <p:txBody>
          <a:bodyPr>
            <a:normAutofit fontScale="90000"/>
          </a:bodyPr>
          <a:lstStyle/>
          <a:p>
            <a:r>
              <a:rPr lang="ru-RU" sz="2400" cap="all" dirty="0" smtClean="0"/>
              <a:t/>
            </a:r>
            <a:br>
              <a:rPr lang="ru-RU" sz="2400" cap="all" dirty="0" smtClean="0"/>
            </a:br>
            <a:r>
              <a:rPr lang="ru-RU" sz="2400" cap="all" dirty="0" smtClean="0"/>
              <a:t/>
            </a:r>
            <a:br>
              <a:rPr lang="ru-RU" sz="2400" cap="all" dirty="0" smtClean="0"/>
            </a:br>
            <a:r>
              <a:rPr lang="ru-RU" sz="2400" cap="all" dirty="0" smtClean="0"/>
              <a:t/>
            </a:r>
            <a:br>
              <a:rPr lang="ru-RU" sz="2400" cap="all" dirty="0" smtClean="0"/>
            </a:br>
            <a:r>
              <a:rPr lang="ru-RU" sz="2400" cap="all" dirty="0" smtClean="0"/>
              <a:t/>
            </a:r>
            <a:br>
              <a:rPr lang="ru-RU" sz="2400" cap="all" dirty="0" smtClean="0"/>
            </a:br>
            <a:r>
              <a:rPr lang="ru-RU" sz="2400" cap="all" dirty="0" smtClean="0"/>
              <a:t/>
            </a:r>
            <a:br>
              <a:rPr lang="ru-RU" sz="2400" cap="all" dirty="0" smtClean="0"/>
            </a:br>
            <a:r>
              <a:rPr lang="ru-RU" sz="3600" dirty="0" smtClean="0"/>
              <a:t>Проблема оценки конкретных историко-литературных эпох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cap="all" dirty="0" smtClean="0"/>
              <a:t>Современный литературный процесс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ходе дискуссии о судьбе реализма в начале 1990-х гг. прозвучало также несколько несовпадающее с ранее обозначенными мнение П. </a:t>
            </a:r>
            <a:r>
              <a:rPr lang="ru-RU" dirty="0" err="1" smtClean="0"/>
              <a:t>Басинского</a:t>
            </a:r>
            <a:r>
              <a:rPr lang="ru-RU" dirty="0" smtClean="0"/>
              <a:t>. Видя основой реализма его ценностную ориентацию, он, тем не менее, полагал, что сотрудничество с другими эстетическим явлениями может привести к утрате этого центра:  «любые средние фазы между реализмом и модернизмом ведут к гибели реализма. Его цели и смысл слишком точны и не терпят никакой относительности. Если художник согласился на произвол, на “самовыражение”, значит он потерял доверие к миру, к его замыслу и теперь его цели лежат совсем в другой области и его счастье — совсем другое»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П. </a:t>
            </a:r>
            <a:r>
              <a:rPr lang="ru-RU" sz="2800" dirty="0" err="1" smtClean="0"/>
              <a:t>Басинский</a:t>
            </a:r>
            <a:r>
              <a:rPr lang="ru-RU" sz="2800" dirty="0" smtClean="0"/>
              <a:t> «Возвращение»</a:t>
            </a:r>
            <a:endParaRPr lang="ru-RU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Материалы этого диалога были обобщены под названием «Герой текущей литературы. Современный </a:t>
            </a:r>
            <a:r>
              <a:rPr lang="ru-RU" dirty="0" err="1" smtClean="0"/>
              <a:t>Башмачкин</a:t>
            </a:r>
            <a:r>
              <a:rPr lang="ru-RU" dirty="0" smtClean="0"/>
              <a:t>: какой он?» Сам предмет дискуссии напрямую связан с ключевым вопросом эпохи – вопросом о судьбе реализма в современной литературной ситуации, поскольку именно реалистическая литература предполагает осмысление отдельных персонажей в обобщающей категории типического.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Дискуссия </a:t>
            </a:r>
            <a:r>
              <a:rPr lang="ru-RU" sz="2800" dirty="0" smtClean="0"/>
              <a:t>о герое современной литературы</a:t>
            </a:r>
            <a:endParaRPr lang="ru-RU" sz="28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По мнению </a:t>
            </a:r>
            <a:r>
              <a:rPr lang="ru-RU" b="1" dirty="0" smtClean="0"/>
              <a:t>Ж. </a:t>
            </a:r>
            <a:r>
              <a:rPr lang="ru-RU" b="1" dirty="0" err="1" smtClean="0"/>
              <a:t>Голенко</a:t>
            </a:r>
            <a:r>
              <a:rPr lang="ru-RU" dirty="0" smtClean="0"/>
              <a:t>, отличие современного маленького человека от его предшественника в том, что он уже не имеет на литературном поле своего антагониста — «большого» человека — и сам становится главным героем своей «</a:t>
            </a:r>
            <a:r>
              <a:rPr lang="ru-RU" dirty="0" err="1" smtClean="0"/>
              <a:t>десакрализованной</a:t>
            </a:r>
            <a:r>
              <a:rPr lang="ru-RU" dirty="0" smtClean="0"/>
              <a:t>, </a:t>
            </a:r>
            <a:r>
              <a:rPr lang="ru-RU" dirty="0" err="1" smtClean="0"/>
              <a:t>дегероизированной</a:t>
            </a:r>
            <a:r>
              <a:rPr lang="ru-RU" dirty="0" smtClean="0"/>
              <a:t> и </a:t>
            </a:r>
            <a:r>
              <a:rPr lang="ru-RU" dirty="0" err="1" smtClean="0"/>
              <a:t>дегуманизированной</a:t>
            </a:r>
            <a:r>
              <a:rPr lang="ru-RU" dirty="0" smtClean="0"/>
              <a:t>» </a:t>
            </a:r>
            <a:r>
              <a:rPr lang="ru-RU" dirty="0" smtClean="0"/>
              <a:t>эпохи.</a:t>
            </a:r>
          </a:p>
          <a:p>
            <a:pPr lvl="0"/>
            <a:r>
              <a:rPr lang="ru-RU" dirty="0" smtClean="0"/>
              <a:t>Развернутый портрет этого литературного субъекта в соответствующей его образу стилистике дает </a:t>
            </a:r>
            <a:r>
              <a:rPr lang="ru-RU" b="1" dirty="0" smtClean="0"/>
              <a:t>Р. </a:t>
            </a:r>
            <a:r>
              <a:rPr lang="ru-RU" b="1" dirty="0" err="1" smtClean="0"/>
              <a:t>Сенчин</a:t>
            </a:r>
            <a:r>
              <a:rPr lang="ru-RU" dirty="0" smtClean="0"/>
              <a:t>: «Сегодняшний герой нашей прозы – сегодняшний маленький человек — это офисный работник, который трудится на </a:t>
            </a:r>
            <a:r>
              <a:rPr lang="ru-RU" dirty="0" err="1" smtClean="0"/>
              <a:t>неруководящей</a:t>
            </a:r>
            <a:r>
              <a:rPr lang="ru-RU" dirty="0" smtClean="0"/>
              <a:t> должности», ему 27 лет, «он выучился, были большие надежды, но они не оправдались: никакого особого облома, а просто заедает жизнь, рутина».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Один из ее значимых витков был сосредоточен на подведении итогов развития литературы первого десятилетия ХХ</a:t>
            </a:r>
            <a:r>
              <a:rPr lang="en-US" dirty="0" smtClean="0"/>
              <a:t>I</a:t>
            </a:r>
            <a:r>
              <a:rPr lang="ru-RU" dirty="0" smtClean="0"/>
              <a:t> века. Дискуссия имела место быть в 2009 — 2010 гг.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Дискуссия об итогах </a:t>
            </a:r>
            <a:r>
              <a:rPr lang="ru-RU" sz="2800" dirty="0" smtClean="0"/>
              <a:t>и </a:t>
            </a:r>
            <a:r>
              <a:rPr lang="ru-RU" sz="2800" dirty="0" smtClean="0"/>
              <a:t>перспективах современной </a:t>
            </a:r>
            <a:r>
              <a:rPr lang="ru-RU" sz="2800" dirty="0" smtClean="0"/>
              <a:t>литературы</a:t>
            </a:r>
            <a:endParaRPr lang="ru-R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Напоминая читателям о своей статье 2003 г., в которой было предложено удачное определение новой эпохи как «нулевых» лет, </a:t>
            </a:r>
            <a:r>
              <a:rPr lang="ru-RU" b="1" dirty="0" smtClean="0"/>
              <a:t>С. </a:t>
            </a:r>
            <a:r>
              <a:rPr lang="ru-RU" b="1" dirty="0" err="1" smtClean="0"/>
              <a:t>Чупринин</a:t>
            </a:r>
            <a:r>
              <a:rPr lang="ru-RU" b="1" dirty="0" smtClean="0"/>
              <a:t> </a:t>
            </a:r>
            <a:r>
              <a:rPr lang="ru-RU" dirty="0" smtClean="0"/>
              <a:t>сравнивает новую эпоху с нулевым циклом строительных работ: «Очертания грядущего еще загадочны, но вектор перемен уже понятен</a:t>
            </a:r>
            <a:r>
              <a:rPr lang="ru-RU" dirty="0" smtClean="0"/>
              <a:t>». </a:t>
            </a:r>
          </a:p>
          <a:p>
            <a:r>
              <a:rPr lang="ru-RU" dirty="0" smtClean="0"/>
              <a:t>Значимые </a:t>
            </a:r>
            <a:r>
              <a:rPr lang="ru-RU" dirty="0" smtClean="0"/>
              <a:t>принципиально новые ростки литературного сегодня он усматривает в поле «нового </a:t>
            </a:r>
            <a:r>
              <a:rPr lang="ru-RU" dirty="0" err="1" smtClean="0"/>
              <a:t>беллетризма</a:t>
            </a:r>
            <a:r>
              <a:rPr lang="ru-RU" dirty="0" smtClean="0"/>
              <a:t>» и «</a:t>
            </a:r>
            <a:r>
              <a:rPr lang="ru-RU" dirty="0" err="1" smtClean="0"/>
              <a:t>миддл-литературы</a:t>
            </a:r>
            <a:r>
              <a:rPr lang="ru-RU" dirty="0" smtClean="0"/>
              <a:t>», тем самым связывая будущее культуры с судьбой реализма.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С. </a:t>
            </a:r>
            <a:r>
              <a:rPr lang="ru-RU" sz="2800" dirty="0" err="1" smtClean="0"/>
              <a:t>Чупринин</a:t>
            </a:r>
            <a:r>
              <a:rPr lang="ru-RU" sz="2800" dirty="0" smtClean="0"/>
              <a:t> «Нулевые годы компромисса»</a:t>
            </a:r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Лев </a:t>
            </a:r>
            <a:r>
              <a:rPr lang="ru-RU" dirty="0" err="1" smtClean="0"/>
              <a:t>Данилкин</a:t>
            </a:r>
            <a:r>
              <a:rPr lang="ru-RU" dirty="0" smtClean="0"/>
              <a:t> </a:t>
            </a:r>
            <a:r>
              <a:rPr lang="ru-RU" dirty="0" smtClean="0"/>
              <a:t>считает литературную эпоху нулевых своеобразным «</a:t>
            </a:r>
            <a:r>
              <a:rPr lang="ru-RU" dirty="0" err="1" smtClean="0"/>
              <a:t>клуджем</a:t>
            </a:r>
            <a:r>
              <a:rPr lang="ru-RU" dirty="0" smtClean="0"/>
              <a:t>» («(англ. </a:t>
            </a:r>
            <a:r>
              <a:rPr lang="ru-RU" dirty="0" err="1" smtClean="0"/>
              <a:t>kludge</a:t>
            </a:r>
            <a:r>
              <a:rPr lang="ru-RU" dirty="0" smtClean="0"/>
              <a:t>) на программистском жаргоне — программа, которая теоретически не должна работать, но почему-то работает»). </a:t>
            </a:r>
            <a:endParaRPr lang="ru-RU" dirty="0" smtClean="0"/>
          </a:p>
          <a:p>
            <a:r>
              <a:rPr lang="ru-RU" dirty="0" smtClean="0"/>
              <a:t>Нет и «События </a:t>
            </a:r>
            <a:r>
              <a:rPr lang="ru-RU" dirty="0" smtClean="0"/>
              <a:t>— главного события, которое могло бы стать ключом к эпохе»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Л. </a:t>
            </a:r>
            <a:r>
              <a:rPr lang="ru-RU" sz="2800" dirty="0" err="1" smtClean="0"/>
              <a:t>Данилкин</a:t>
            </a:r>
            <a:r>
              <a:rPr lang="ru-RU" sz="2800" dirty="0" smtClean="0"/>
              <a:t> «</a:t>
            </a:r>
            <a:r>
              <a:rPr lang="ru-RU" sz="2800" dirty="0" err="1" smtClean="0"/>
              <a:t>Клудж</a:t>
            </a:r>
            <a:r>
              <a:rPr lang="ru-RU" sz="2800" dirty="0" smtClean="0"/>
              <a:t>»</a:t>
            </a:r>
            <a:endParaRPr 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Е. Погорелая в публикации «Вопросов литературы» определяет ее задачу – подвести «Промежуточные итоги» развития литературы, уже уверенно вступившей в ХХ1 </a:t>
            </a:r>
            <a:r>
              <a:rPr lang="ru-RU" dirty="0" smtClean="0"/>
              <a:t>столетие. То</a:t>
            </a:r>
            <a:r>
              <a:rPr lang="ru-RU" dirty="0" smtClean="0"/>
              <a:t>, что направленность развития современной литературы задается реализмом, не вызывает сомнений у современных критиков и читателей.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Е. Погорелая «Промежуточные итоги»</a:t>
            </a:r>
            <a:endParaRPr lang="ru-RU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И. </a:t>
            </a:r>
            <a:r>
              <a:rPr lang="ru-RU" b="1" dirty="0" err="1" smtClean="0"/>
              <a:t>Калита</a:t>
            </a:r>
            <a:r>
              <a:rPr lang="ru-RU" b="1" dirty="0" smtClean="0"/>
              <a:t> </a:t>
            </a:r>
            <a:r>
              <a:rPr lang="ru-RU" dirty="0" smtClean="0"/>
              <a:t>называет свою статью в тех же «Вопросах литературы» «Дело о новом реализме», подчеркивая в ней, что реализм переживает трансформации, оказываясь в «ситуации перемен», но не теряет своей этической </a:t>
            </a:r>
            <a:r>
              <a:rPr lang="ru-RU" dirty="0" smtClean="0"/>
              <a:t>сути.  </a:t>
            </a:r>
          </a:p>
          <a:p>
            <a:r>
              <a:rPr lang="ru-RU" b="1" dirty="0" smtClean="0"/>
              <a:t>А</a:t>
            </a:r>
            <a:r>
              <a:rPr lang="ru-RU" b="1" dirty="0" smtClean="0"/>
              <a:t>. </a:t>
            </a:r>
            <a:r>
              <a:rPr lang="ru-RU" b="1" dirty="0" err="1" smtClean="0"/>
              <a:t>Рудалев</a:t>
            </a:r>
            <a:r>
              <a:rPr lang="ru-RU" dirty="0" smtClean="0"/>
              <a:t>, отвечая на вопрос о смысловом центре реализма, отмечает, что для «нового реализма» важно понятие «</a:t>
            </a:r>
            <a:r>
              <a:rPr lang="ru-RU" dirty="0" err="1" smtClean="0"/>
              <a:t>русскость</a:t>
            </a:r>
            <a:r>
              <a:rPr lang="ru-RU" dirty="0" smtClean="0"/>
              <a:t>». </a:t>
            </a:r>
          </a:p>
          <a:p>
            <a:r>
              <a:rPr lang="ru-RU" b="1" dirty="0" smtClean="0"/>
              <a:t>Д</a:t>
            </a:r>
            <a:r>
              <a:rPr lang="ru-RU" b="1" dirty="0" smtClean="0"/>
              <a:t>. </a:t>
            </a:r>
            <a:r>
              <a:rPr lang="ru-RU" b="1" dirty="0" err="1" smtClean="0"/>
              <a:t>Грицаенко</a:t>
            </a:r>
            <a:r>
              <a:rPr lang="ru-RU" dirty="0" smtClean="0"/>
              <a:t> </a:t>
            </a:r>
            <a:r>
              <a:rPr lang="ru-RU" dirty="0" smtClean="0"/>
              <a:t>и </a:t>
            </a:r>
            <a:r>
              <a:rPr lang="ru-RU" b="1" dirty="0" smtClean="0"/>
              <a:t>А. </a:t>
            </a:r>
            <a:r>
              <a:rPr lang="ru-RU" b="1" smtClean="0"/>
              <a:t>Журов</a:t>
            </a:r>
            <a:r>
              <a:rPr lang="ru-RU" smtClean="0"/>
              <a:t> </a:t>
            </a:r>
            <a:r>
              <a:rPr lang="ru-RU" dirty="0" smtClean="0"/>
              <a:t>уверенно обозначают источники современных реалистических текстов в наследии реализма почти полувековой давности.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/>
          </a:bodyPr>
          <a:lstStyle/>
          <a:p>
            <a:r>
              <a:rPr lang="ru-RU" dirty="0" smtClean="0"/>
              <a:t>Современный литературный процесс — длительный период, начало которого чаще всего датируется перестроечным 1985 годом. </a:t>
            </a:r>
            <a:endParaRPr lang="ru-RU" dirty="0" smtClean="0"/>
          </a:p>
          <a:p>
            <a:r>
              <a:rPr lang="ru-RU" dirty="0" smtClean="0"/>
              <a:t>Границей между двумя </a:t>
            </a:r>
            <a:r>
              <a:rPr lang="ru-RU" dirty="0" err="1" smtClean="0"/>
              <a:t>подпериодами</a:t>
            </a:r>
            <a:r>
              <a:rPr lang="ru-RU" dirty="0" smtClean="0"/>
              <a:t> в развитии современной литературы можно считать 2000 </a:t>
            </a:r>
            <a:r>
              <a:rPr lang="ru-RU" dirty="0" smtClean="0"/>
              <a:t>год.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36504"/>
          </a:xfrm>
        </p:spPr>
        <p:txBody>
          <a:bodyPr>
            <a:normAutofit/>
          </a:bodyPr>
          <a:lstStyle/>
          <a:p>
            <a:r>
              <a:rPr lang="ru-RU" dirty="0" smtClean="0"/>
              <a:t>изображение </a:t>
            </a:r>
            <a:r>
              <a:rPr lang="ru-RU" dirty="0" smtClean="0"/>
              <a:t>социального дна, </a:t>
            </a:r>
            <a:endParaRPr lang="ru-RU" dirty="0" smtClean="0"/>
          </a:p>
          <a:p>
            <a:r>
              <a:rPr lang="ru-RU" dirty="0" smtClean="0"/>
              <a:t>сосуществование </a:t>
            </a:r>
            <a:r>
              <a:rPr lang="ru-RU" dirty="0" smtClean="0"/>
              <a:t>реализма, модернизма и постмодернизма при доминировании читательского и писательского интереса к неклассической эстетике,  </a:t>
            </a:r>
            <a:endParaRPr lang="ru-RU" dirty="0" smtClean="0"/>
          </a:p>
          <a:p>
            <a:r>
              <a:rPr lang="ru-RU" dirty="0" smtClean="0"/>
              <a:t>более </a:t>
            </a:r>
            <a:r>
              <a:rPr lang="ru-RU" dirty="0" smtClean="0"/>
              <a:t>активное развитие прозы по отношению к поэзии, </a:t>
            </a:r>
            <a:endParaRPr lang="ru-RU" dirty="0" smtClean="0"/>
          </a:p>
          <a:p>
            <a:r>
              <a:rPr lang="ru-RU" dirty="0" smtClean="0"/>
              <a:t>феномен </a:t>
            </a:r>
            <a:r>
              <a:rPr lang="ru-RU" dirty="0" smtClean="0"/>
              <a:t>возвращенной литературы.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Для литературной ситуации 90-х гг. ХХ в. характерно следующее: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изображение </a:t>
            </a:r>
            <a:r>
              <a:rPr lang="ru-RU" dirty="0" smtClean="0"/>
              <a:t>социального дна, </a:t>
            </a:r>
            <a:endParaRPr lang="ru-RU" dirty="0" smtClean="0"/>
          </a:p>
          <a:p>
            <a:r>
              <a:rPr lang="ru-RU" dirty="0" smtClean="0"/>
              <a:t>сосуществование </a:t>
            </a:r>
            <a:r>
              <a:rPr lang="ru-RU" dirty="0" smtClean="0"/>
              <a:t>реализма, модернизма и постмодернизма при доминировании читательского и писательского интереса к реализму, </a:t>
            </a:r>
            <a:endParaRPr lang="ru-RU" dirty="0" smtClean="0"/>
          </a:p>
          <a:p>
            <a:r>
              <a:rPr lang="ru-RU" dirty="0" smtClean="0"/>
              <a:t>активное </a:t>
            </a:r>
            <a:r>
              <a:rPr lang="ru-RU" dirty="0" smtClean="0"/>
              <a:t>развитие прозы и поэзии.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 литературной ситуации 2000-х гг. наблюдаются как схожие, так и иные черты: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«контуры эстетической парадигмы современной русской литературы определяют реализм, модернизм, </a:t>
            </a:r>
            <a:r>
              <a:rPr lang="ru-RU" dirty="0" err="1" smtClean="0"/>
              <a:t>постреализм</a:t>
            </a:r>
            <a:r>
              <a:rPr lang="ru-RU" dirty="0" smtClean="0"/>
              <a:t>, постмодернизм, </a:t>
            </a:r>
            <a:r>
              <a:rPr lang="ru-RU" dirty="0" err="1" smtClean="0"/>
              <a:t>пост-постреализм</a:t>
            </a:r>
            <a:r>
              <a:rPr lang="ru-RU" dirty="0" smtClean="0"/>
              <a:t>, пост-постмодернизм (</a:t>
            </a:r>
            <a:r>
              <a:rPr lang="ru-RU" dirty="0" err="1" smtClean="0"/>
              <a:t>постконцептуализм</a:t>
            </a:r>
            <a:r>
              <a:rPr lang="ru-RU" dirty="0" smtClean="0"/>
              <a:t>), романтизм – в разнообразии их течений, модификаций, смешанных форм</a:t>
            </a:r>
            <a:r>
              <a:rPr lang="ru-RU" dirty="0" smtClean="0"/>
              <a:t>»</a:t>
            </a:r>
          </a:p>
          <a:p>
            <a:pPr algn="r">
              <a:buNone/>
            </a:pPr>
            <a:r>
              <a:rPr lang="ru-RU" dirty="0" smtClean="0"/>
              <a:t>(И. </a:t>
            </a:r>
            <a:r>
              <a:rPr lang="ru-RU" dirty="0" err="1" smtClean="0"/>
              <a:t>Скоропанова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Неслучайно поэтому современный литературный процесс является полем ряда критических дискуссий, в центре которых оказывается судьба реализма. Один из показательных ее «витков» имел место в 1992-1994 гг.</a:t>
            </a:r>
            <a:endParaRPr lang="ru-RU" dirty="0" smtClean="0"/>
          </a:p>
          <a:p>
            <a:pPr lvl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>Дискуссия о судьбе реализма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>
            <a:normAutofit lnSpcReduction="10000"/>
          </a:bodyPr>
          <a:lstStyle/>
          <a:p>
            <a:pPr lvl="0"/>
            <a:r>
              <a:rPr lang="ru-RU" b="1" dirty="0" smtClean="0"/>
              <a:t>Н.Л. </a:t>
            </a:r>
            <a:r>
              <a:rPr lang="ru-RU" b="1" dirty="0" err="1" smtClean="0"/>
              <a:t>Лейдерманом</a:t>
            </a:r>
            <a:r>
              <a:rPr lang="ru-RU" b="1" dirty="0" smtClean="0"/>
              <a:t> </a:t>
            </a:r>
            <a:r>
              <a:rPr lang="ru-RU" dirty="0" smtClean="0"/>
              <a:t>были сделаны «предварительные замечания» по указанному поводу в публикации с соответствующим названием </a:t>
            </a:r>
            <a:r>
              <a:rPr lang="ru-RU" b="1" dirty="0" smtClean="0"/>
              <a:t>«</a:t>
            </a:r>
            <a:r>
              <a:rPr lang="ru-RU" b="1" dirty="0" smtClean="0"/>
              <a:t>Теоретические проблемы изучения русской литературы ХХ века: Предварительные замечания</a:t>
            </a:r>
            <a:r>
              <a:rPr lang="ru-RU" b="1" dirty="0" smtClean="0"/>
              <a:t>».</a:t>
            </a:r>
          </a:p>
          <a:p>
            <a:pPr lvl="0"/>
            <a:r>
              <a:rPr lang="ru-RU" dirty="0" smtClean="0"/>
              <a:t>Была высказана мысль об имеющем место в современной литературе формировании нового творческого метода — </a:t>
            </a:r>
            <a:r>
              <a:rPr lang="ru-RU" dirty="0" err="1" smtClean="0"/>
              <a:t>постреализма</a:t>
            </a:r>
            <a:r>
              <a:rPr lang="ru-RU" dirty="0" smtClean="0"/>
              <a:t>, в основе которого лежат одновременно достижения модернизма и реализма.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4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В статье Н. </a:t>
            </a:r>
            <a:r>
              <a:rPr lang="ru-RU" dirty="0" err="1" smtClean="0"/>
              <a:t>Лейдермана</a:t>
            </a:r>
            <a:r>
              <a:rPr lang="ru-RU" dirty="0" smtClean="0"/>
              <a:t> и М. </a:t>
            </a:r>
            <a:r>
              <a:rPr lang="ru-RU" dirty="0" err="1" smtClean="0"/>
              <a:t>Липовецкого</a:t>
            </a:r>
            <a:r>
              <a:rPr lang="ru-RU" dirty="0" smtClean="0"/>
              <a:t> «Жизнь после смерти, или Новые сведения о реализме</a:t>
            </a:r>
            <a:r>
              <a:rPr lang="ru-RU" dirty="0" smtClean="0"/>
              <a:t>» </a:t>
            </a:r>
            <a:r>
              <a:rPr lang="ru-RU" dirty="0" smtClean="0"/>
              <a:t>эта позиция была подкреплена отсылкой к литературной «памяти» и опыту литературы Серебряного века, в первую очередь, к теоретическим и эстетическим находкам Е. Замятина, пришедшего к идее </a:t>
            </a:r>
            <a:r>
              <a:rPr lang="ru-RU" dirty="0" err="1" smtClean="0"/>
              <a:t>синтетизма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Авторы статьи отмечают, что реализм оказывается в состоянии кризиса не </a:t>
            </a:r>
            <a:r>
              <a:rPr lang="ru-RU" dirty="0" smtClean="0"/>
              <a:t>впервые.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Н. </a:t>
            </a:r>
            <a:r>
              <a:rPr lang="ru-RU" sz="2800" dirty="0" err="1" smtClean="0"/>
              <a:t>Лейдерман</a:t>
            </a:r>
            <a:r>
              <a:rPr lang="ru-RU" sz="2800" dirty="0" smtClean="0"/>
              <a:t>, </a:t>
            </a:r>
            <a:r>
              <a:rPr lang="ru-RU" sz="2800" dirty="0" smtClean="0"/>
              <a:t>М. </a:t>
            </a:r>
            <a:r>
              <a:rPr lang="ru-RU" sz="2800" dirty="0" err="1" smtClean="0"/>
              <a:t>Липовецкий</a:t>
            </a:r>
            <a:r>
              <a:rPr lang="ru-RU" sz="2800" dirty="0" smtClean="0"/>
              <a:t> </a:t>
            </a:r>
            <a:r>
              <a:rPr lang="ru-RU" sz="2800" dirty="0" smtClean="0"/>
              <a:t>«Жизнь после смерти, или Новые сведения о реализме»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Авторы материала отсылают к статье Карена Степаняна «Реализм как заключительная стадия постмодернизма</a:t>
            </a:r>
            <a:r>
              <a:rPr lang="ru-RU" dirty="0" smtClean="0"/>
              <a:t>», </a:t>
            </a:r>
            <a:r>
              <a:rPr lang="ru-RU" dirty="0" smtClean="0"/>
              <a:t>в которой также, как и в материале Н. </a:t>
            </a:r>
            <a:r>
              <a:rPr lang="ru-RU" dirty="0" err="1" smtClean="0"/>
              <a:t>Лейдермана</a:t>
            </a:r>
            <a:r>
              <a:rPr lang="ru-RU" dirty="0" smtClean="0"/>
              <a:t> и М. </a:t>
            </a:r>
            <a:r>
              <a:rPr lang="ru-RU" dirty="0" err="1" smtClean="0"/>
              <a:t>Липовецкого</a:t>
            </a:r>
            <a:r>
              <a:rPr lang="ru-RU" dirty="0" smtClean="0"/>
              <a:t>, «обозначен эстетический феномен: глубокое органическое проникновение совершенно постмодернистских элементов в традиционно реалистическую поэтику и возникающий эффект взаимного освещения этих, казалось бы, противостоящих друг другу художественных систем.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К. Степанян </a:t>
            </a:r>
            <a:r>
              <a:rPr lang="ru-RU" sz="2800" dirty="0" smtClean="0"/>
              <a:t>«Реализм как заключительная стадия постмодернизма»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</TotalTime>
  <Words>719</Words>
  <Application>Microsoft Office PowerPoint</Application>
  <PresentationFormat>Экран (4:3)</PresentationFormat>
  <Paragraphs>44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     Проблема оценки конкретных историко-литературных эпох    </vt:lpstr>
      <vt:lpstr>Слайд 2</vt:lpstr>
      <vt:lpstr>Для литературной ситуации 90-х гг. ХХ в. характерно следующее:</vt:lpstr>
      <vt:lpstr>В литературной ситуации 2000-х гг. наблюдаются как схожие, так и иные черты:</vt:lpstr>
      <vt:lpstr>Слайд 5</vt:lpstr>
      <vt:lpstr> Дискуссия о судьбе реализма </vt:lpstr>
      <vt:lpstr>   </vt:lpstr>
      <vt:lpstr>Н. Лейдерман, М. Липовецкий «Жизнь после смерти, или Новые сведения о реализме»</vt:lpstr>
      <vt:lpstr>К. Степанян «Реализм как заключительная стадия постмодернизма»</vt:lpstr>
      <vt:lpstr>П. Басинский «Возвращение»</vt:lpstr>
      <vt:lpstr>Дискуссия о герое современной литературы</vt:lpstr>
      <vt:lpstr>Слайд 12</vt:lpstr>
      <vt:lpstr>Дискуссия об итогах и перспективах современной литературы</vt:lpstr>
      <vt:lpstr> С. Чупринин «Нулевые годы компромисса»</vt:lpstr>
      <vt:lpstr>Л. Данилкин «Клудж»</vt:lpstr>
      <vt:lpstr>Е. Погорелая «Промежуточные итоги»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проблемы филологии. Критерии современности. Филология как наука </dc:title>
  <dc:creator>Таня</dc:creator>
  <cp:lastModifiedBy>Таня</cp:lastModifiedBy>
  <cp:revision>43</cp:revision>
  <dcterms:created xsi:type="dcterms:W3CDTF">2023-02-13T13:35:05Z</dcterms:created>
  <dcterms:modified xsi:type="dcterms:W3CDTF">2023-03-12T19:13:13Z</dcterms:modified>
</cp:coreProperties>
</file>