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9972"/>
            <a:ext cx="7772400" cy="2601635"/>
          </a:xfrm>
        </p:spPr>
        <p:txBody>
          <a:bodyPr>
            <a:normAutofit fontScale="90000"/>
          </a:bodyPr>
          <a:lstStyle/>
          <a:p>
            <a:r>
              <a:rPr lang="ru-RU" sz="2400" cap="all" dirty="0" smtClean="0"/>
              <a:t/>
            </a:r>
            <a:br>
              <a:rPr lang="ru-RU" sz="2400" cap="all" dirty="0" smtClean="0"/>
            </a:br>
            <a:r>
              <a:rPr lang="ru-RU" sz="2400" cap="all" dirty="0" smtClean="0"/>
              <a:t/>
            </a:r>
            <a:br>
              <a:rPr lang="ru-RU" sz="2400" cap="all" dirty="0" smtClean="0"/>
            </a:br>
            <a:r>
              <a:rPr lang="ru-RU" sz="2400" cap="all" dirty="0" smtClean="0"/>
              <a:t/>
            </a:r>
            <a:br>
              <a:rPr lang="ru-RU" sz="2400" cap="all" dirty="0" smtClean="0"/>
            </a:br>
            <a:r>
              <a:rPr lang="ru-RU" sz="2400" cap="all" dirty="0" smtClean="0"/>
              <a:t/>
            </a:r>
            <a:br>
              <a:rPr lang="ru-RU" sz="2400" cap="all" dirty="0" smtClean="0"/>
            </a:br>
            <a:r>
              <a:rPr lang="ru-RU" sz="3600" cap="all" dirty="0" smtClean="0"/>
              <a:t>Проблема синтеза искусств</a:t>
            </a:r>
            <a:r>
              <a:rPr lang="ru-RU" sz="2400" cap="all" dirty="0" smtClean="0"/>
              <a:t/>
            </a:r>
            <a:br>
              <a:rPr lang="ru-RU" sz="2400" cap="all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cap="all" dirty="0" smtClean="0"/>
              <a:t>Импрессионизм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Представители европейского литературного импрессионизма: Э. и Ж. де Гонкуры, Э. Золя, Ги де Мопассан, Ж.-К. </a:t>
            </a:r>
            <a:r>
              <a:rPr lang="ru-RU" dirty="0" err="1"/>
              <a:t>Гюисманс</a:t>
            </a:r>
            <a:r>
              <a:rPr lang="ru-RU" dirty="0"/>
              <a:t>, Т. Гарди, О. Уайльд, С. Моэм, Д. Джойс.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отечественной литературе предшественниками импрессионизма называют Ф.И. Тютчева и А.А. Фета.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Представители: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400" dirty="0"/>
              <a:t>«Историко-литературное явление «чистое искусство», сформировавшееся в 40-е — 50-е годы XIX века, отличалось рядом характерных признаков. Прямолинейная трактовка формулы (как раз тот случай, когда речь шла </a:t>
            </a:r>
            <a:r>
              <a:rPr lang="ru-RU" sz="4400" dirty="0" err="1"/>
              <a:t>иболее</a:t>
            </a:r>
            <a:r>
              <a:rPr lang="ru-RU" sz="4400" dirty="0"/>
              <a:t> о словах, нежели о существе предмета) повлекла за собой конструирование мало отвечавшей истине схемы характеристики, в которой первостепенными были «гражданская индифферентность», примат «формы» над «содержанием», создание идеального, лишенного связи с действительностью мира, узкого и бедного идейно мира «для немногих». Нетрудно понять, почему ставилась под сомнение принадлежность к «чистому искусству» ряда литераторов. </a:t>
            </a:r>
            <a:endParaRPr lang="ru-RU" sz="4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«Чистое искусство»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/>
              <a:t>В итоге нельзя не признать, что от понимания вопроса в продолжение многих десятилетий мы были отгорожены барьером предубеждений. </a:t>
            </a:r>
          </a:p>
          <a:p>
            <a:r>
              <a:rPr lang="ru-RU" sz="2800" dirty="0"/>
              <a:t>Между тем, надуманность одной из претензий была с самого начала ясна тем, кто понимал истинный смысл </a:t>
            </a:r>
            <a:r>
              <a:rPr lang="ru-RU" sz="2800" dirty="0" err="1"/>
              <a:t>целеустановок</a:t>
            </a:r>
            <a:r>
              <a:rPr lang="ru-RU" sz="2800" dirty="0"/>
              <a:t> «эстетов». Д.Н. </a:t>
            </a:r>
            <a:r>
              <a:rPr lang="ru-RU" sz="2800" dirty="0" err="1"/>
              <a:t>Овсянико</a:t>
            </a:r>
            <a:r>
              <a:rPr lang="ru-RU" sz="2800" dirty="0"/>
              <a:t>-Куликовский, подчеркнувший наличие в Гете и Пушкине «заметного дара свободы духа», прокомментировал эту особенность гениально одаренных натур следующим образом: «И только по недоразумению или в силу запальчивости можно было смешивать этот чудный дар с индифферентизмом и беспринципностью» </a:t>
            </a:r>
          </a:p>
          <a:p>
            <a:pPr algn="r"/>
            <a:r>
              <a:rPr lang="ru-RU" dirty="0"/>
              <a:t>(Т.А. Гавриленко)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97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- идея творческое свободы;</a:t>
            </a:r>
          </a:p>
          <a:p>
            <a:pPr marL="109728" indent="0">
              <a:buNone/>
            </a:pPr>
            <a:r>
              <a:rPr lang="ru-RU" dirty="0" smtClean="0"/>
              <a:t>- цель художника – симбиоз добра и красоты;</a:t>
            </a:r>
          </a:p>
          <a:p>
            <a:pPr marL="109728" indent="0">
              <a:buNone/>
            </a:pPr>
            <a:r>
              <a:rPr lang="ru-RU" dirty="0" smtClean="0"/>
              <a:t>- углубление представлений о жанре;</a:t>
            </a:r>
          </a:p>
          <a:p>
            <a:pPr marL="109728" indent="0">
              <a:buNone/>
            </a:pPr>
            <a:r>
              <a:rPr lang="ru-RU" dirty="0" smtClean="0"/>
              <a:t>- тема природы;</a:t>
            </a:r>
          </a:p>
          <a:p>
            <a:pPr marL="109728" indent="0">
              <a:buNone/>
            </a:pPr>
            <a:r>
              <a:rPr lang="ru-RU" dirty="0" smtClean="0"/>
              <a:t>- внимание к изменчивости мира и человеческое психики.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Черты «чистого искусства»: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Молчи, скрывайся и таи</a:t>
            </a:r>
            <a:br>
              <a:rPr lang="ru-RU" dirty="0"/>
            </a:br>
            <a:r>
              <a:rPr lang="ru-RU" dirty="0"/>
              <a:t>И чувства и мечты свои —</a:t>
            </a:r>
            <a:br>
              <a:rPr lang="ru-RU" dirty="0"/>
            </a:br>
            <a:r>
              <a:rPr lang="ru-RU" dirty="0"/>
              <a:t>Пускай в душевной глубине</a:t>
            </a:r>
            <a:br>
              <a:rPr lang="ru-RU" dirty="0"/>
            </a:br>
            <a:r>
              <a:rPr lang="ru-RU" dirty="0"/>
              <a:t>Встают и заходят </a:t>
            </a:r>
            <a:r>
              <a:rPr lang="ru-RU" dirty="0" err="1"/>
              <a:t>оне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Безмолвно, как звезды в ночи,-</a:t>
            </a:r>
            <a:br>
              <a:rPr lang="ru-RU" dirty="0"/>
            </a:br>
            <a:r>
              <a:rPr lang="ru-RU" dirty="0"/>
              <a:t>Любуйся ими — и молчи.</a:t>
            </a:r>
          </a:p>
          <a:p>
            <a:r>
              <a:rPr lang="ru-RU" dirty="0"/>
              <a:t>Как сердцу высказать себя?</a:t>
            </a:r>
            <a:br>
              <a:rPr lang="ru-RU" dirty="0"/>
            </a:br>
            <a:r>
              <a:rPr lang="ru-RU" dirty="0"/>
              <a:t>Другому как понять тебя?</a:t>
            </a:r>
            <a:br>
              <a:rPr lang="ru-RU" dirty="0"/>
            </a:br>
            <a:r>
              <a:rPr lang="ru-RU" dirty="0"/>
              <a:t>Поймёт ли он, чем ты живёшь?</a:t>
            </a:r>
            <a:br>
              <a:rPr lang="ru-RU" dirty="0"/>
            </a:br>
            <a:r>
              <a:rPr lang="ru-RU" dirty="0"/>
              <a:t>Мысль изречённая есть ложь.</a:t>
            </a:r>
            <a:br>
              <a:rPr lang="ru-RU" dirty="0"/>
            </a:br>
            <a:r>
              <a:rPr lang="ru-RU" dirty="0"/>
              <a:t>Взрывая, возмутишь ключи,-</a:t>
            </a:r>
            <a:br>
              <a:rPr lang="ru-RU" dirty="0"/>
            </a:br>
            <a:r>
              <a:rPr lang="ru-RU" dirty="0"/>
              <a:t>Питайся ими — и молчи.</a:t>
            </a:r>
          </a:p>
          <a:p>
            <a:r>
              <a:rPr lang="ru-RU" dirty="0"/>
              <a:t>Лишь жить в себе самом умей —</a:t>
            </a:r>
            <a:br>
              <a:rPr lang="ru-RU" dirty="0"/>
            </a:br>
            <a:r>
              <a:rPr lang="ru-RU" dirty="0"/>
              <a:t>Есть целый мир в душе твоей</a:t>
            </a:r>
            <a:br>
              <a:rPr lang="ru-RU" dirty="0"/>
            </a:br>
            <a:r>
              <a:rPr lang="ru-RU" dirty="0"/>
              <a:t>Таинственно-волшебных дум;</a:t>
            </a:r>
            <a:br>
              <a:rPr lang="ru-RU" dirty="0"/>
            </a:br>
            <a:r>
              <a:rPr lang="ru-RU" dirty="0"/>
              <a:t>Их оглушит наружный шум,</a:t>
            </a:r>
            <a:br>
              <a:rPr lang="ru-RU" dirty="0"/>
            </a:br>
            <a:r>
              <a:rPr lang="ru-RU" dirty="0"/>
              <a:t>Дневные разгонят лучи,-</a:t>
            </a:r>
            <a:br>
              <a:rPr lang="ru-RU" dirty="0"/>
            </a:br>
            <a:r>
              <a:rPr lang="ru-RU" dirty="0"/>
              <a:t>Внимай их пенью — и молчи</a:t>
            </a:r>
            <a:r>
              <a:rPr lang="ru-RU" dirty="0" smtClean="0"/>
              <a:t>!..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7078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Федор Тютчев — </a:t>
            </a:r>
            <a:r>
              <a:rPr lang="en-US" sz="3100" dirty="0" err="1"/>
              <a:t>Silentium</a:t>
            </a:r>
            <a:r>
              <a:rPr lang="en-US" sz="4000" dirty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Есть в осени первоначальной</a:t>
            </a:r>
            <a:br>
              <a:rPr lang="ru-RU" dirty="0"/>
            </a:br>
            <a:r>
              <a:rPr lang="ru-RU" dirty="0"/>
              <a:t>Короткая, но дивная пора —</a:t>
            </a:r>
            <a:br>
              <a:rPr lang="ru-RU" dirty="0"/>
            </a:br>
            <a:r>
              <a:rPr lang="ru-RU" dirty="0"/>
              <a:t>Весь день стоит как бы хрустальный,</a:t>
            </a:r>
            <a:br>
              <a:rPr lang="ru-RU" dirty="0"/>
            </a:br>
            <a:r>
              <a:rPr lang="ru-RU" dirty="0"/>
              <a:t>И лучезарны вечера…</a:t>
            </a:r>
          </a:p>
          <a:p>
            <a:r>
              <a:rPr lang="ru-RU" dirty="0"/>
              <a:t>Где бодрый серп гулял и падал колос,</a:t>
            </a:r>
            <a:br>
              <a:rPr lang="ru-RU" dirty="0"/>
            </a:br>
            <a:r>
              <a:rPr lang="ru-RU" dirty="0"/>
              <a:t>Теперь уж пусто всё — простор везде,-</a:t>
            </a:r>
            <a:br>
              <a:rPr lang="ru-RU" dirty="0"/>
            </a:br>
            <a:r>
              <a:rPr lang="ru-RU" dirty="0"/>
              <a:t>Лишь паутины тонкий волос</a:t>
            </a:r>
            <a:br>
              <a:rPr lang="ru-RU" dirty="0"/>
            </a:br>
            <a:r>
              <a:rPr lang="ru-RU" dirty="0"/>
              <a:t>Блестит на праздной борозде.</a:t>
            </a:r>
          </a:p>
          <a:p>
            <a:r>
              <a:rPr lang="ru-RU" dirty="0"/>
              <a:t>Пустеет воздух, птиц не слышно боле,</a:t>
            </a:r>
            <a:br>
              <a:rPr lang="ru-RU" dirty="0"/>
            </a:br>
            <a:r>
              <a:rPr lang="ru-RU" dirty="0"/>
              <a:t>Но далеко ещё до первых зимних бурь —</a:t>
            </a:r>
            <a:br>
              <a:rPr lang="ru-RU" dirty="0"/>
            </a:br>
            <a:r>
              <a:rPr lang="ru-RU" dirty="0"/>
              <a:t>И льётся чистая и тёплая лазурь</a:t>
            </a:r>
            <a:br>
              <a:rPr lang="ru-RU" dirty="0"/>
            </a:br>
            <a:r>
              <a:rPr lang="ru-RU" dirty="0"/>
              <a:t>На отдыхающее поле…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Федор Тютчев — Есть в осени первоначальной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Шепот, робкое дыханье,</a:t>
            </a:r>
            <a:br>
              <a:rPr lang="ru-RU" dirty="0"/>
            </a:br>
            <a:r>
              <a:rPr lang="ru-RU" dirty="0"/>
              <a:t>Трели соловья,</a:t>
            </a:r>
            <a:br>
              <a:rPr lang="ru-RU" dirty="0"/>
            </a:br>
            <a:r>
              <a:rPr lang="ru-RU" dirty="0"/>
              <a:t>Серебро и колыханье</a:t>
            </a:r>
            <a:br>
              <a:rPr lang="ru-RU" dirty="0"/>
            </a:br>
            <a:r>
              <a:rPr lang="ru-RU" dirty="0"/>
              <a:t>Сонного ручья,</a:t>
            </a:r>
          </a:p>
          <a:p>
            <a:r>
              <a:rPr lang="ru-RU" dirty="0"/>
              <a:t>Свет ночной, ночные тени,</a:t>
            </a:r>
            <a:br>
              <a:rPr lang="ru-RU" dirty="0"/>
            </a:br>
            <a:r>
              <a:rPr lang="ru-RU" dirty="0"/>
              <a:t>Тени без конца,</a:t>
            </a:r>
            <a:br>
              <a:rPr lang="ru-RU" dirty="0"/>
            </a:br>
            <a:r>
              <a:rPr lang="ru-RU" dirty="0"/>
              <a:t>Ряд волшебных изменений</a:t>
            </a:r>
            <a:br>
              <a:rPr lang="ru-RU" dirty="0"/>
            </a:br>
            <a:r>
              <a:rPr lang="ru-RU" dirty="0"/>
              <a:t>Милого лица,</a:t>
            </a:r>
          </a:p>
          <a:p>
            <a:r>
              <a:rPr lang="ru-RU" dirty="0"/>
              <a:t>В дымных тучках пурпур розы,</a:t>
            </a:r>
            <a:br>
              <a:rPr lang="ru-RU" dirty="0"/>
            </a:br>
            <a:r>
              <a:rPr lang="ru-RU" dirty="0"/>
              <a:t>Отблеск янтаря,</a:t>
            </a:r>
            <a:br>
              <a:rPr lang="ru-RU" dirty="0"/>
            </a:br>
            <a:r>
              <a:rPr lang="ru-RU" dirty="0"/>
              <a:t>И лобзания, и слезы,</a:t>
            </a:r>
            <a:br>
              <a:rPr lang="ru-RU" dirty="0"/>
            </a:br>
            <a:r>
              <a:rPr lang="ru-RU" dirty="0"/>
              <a:t>И заря, заря!..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Афанасий Фет — Шепот, робкое дыханье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Это утро, радость эта,</a:t>
            </a:r>
            <a:br>
              <a:rPr lang="ru-RU" dirty="0"/>
            </a:br>
            <a:r>
              <a:rPr lang="ru-RU" dirty="0"/>
              <a:t>Эта мощь и дня и света,</a:t>
            </a:r>
          </a:p>
          <a:p>
            <a:r>
              <a:rPr lang="ru-RU" dirty="0"/>
              <a:t>Этот синий свод,</a:t>
            </a:r>
            <a:br>
              <a:rPr lang="ru-RU" dirty="0"/>
            </a:br>
            <a:r>
              <a:rPr lang="ru-RU" dirty="0"/>
              <a:t>Этот крик и вереницы,</a:t>
            </a:r>
            <a:br>
              <a:rPr lang="ru-RU" dirty="0"/>
            </a:br>
            <a:r>
              <a:rPr lang="ru-RU" dirty="0"/>
              <a:t>Эти стаи, эти птицы,</a:t>
            </a:r>
            <a:br>
              <a:rPr lang="ru-RU" dirty="0"/>
            </a:br>
            <a:r>
              <a:rPr lang="ru-RU" dirty="0"/>
              <a:t>Этот говор вод,</a:t>
            </a:r>
          </a:p>
          <a:p>
            <a:r>
              <a:rPr lang="ru-RU" dirty="0"/>
              <a:t>Эти ивы и березы,</a:t>
            </a:r>
            <a:br>
              <a:rPr lang="ru-RU" dirty="0"/>
            </a:br>
            <a:r>
              <a:rPr lang="ru-RU" dirty="0"/>
              <a:t>Эти капли — эти слезы,</a:t>
            </a:r>
          </a:p>
          <a:p>
            <a:r>
              <a:rPr lang="ru-RU" dirty="0"/>
              <a:t>Этот пух — не лист,</a:t>
            </a:r>
            <a:br>
              <a:rPr lang="ru-RU" dirty="0"/>
            </a:br>
            <a:r>
              <a:rPr lang="ru-RU" dirty="0"/>
              <a:t>Эти горы, эти долы,</a:t>
            </a:r>
            <a:br>
              <a:rPr lang="ru-RU" dirty="0"/>
            </a:br>
            <a:r>
              <a:rPr lang="ru-RU" dirty="0"/>
              <a:t>Эти мошки, эти пчелы,</a:t>
            </a:r>
            <a:br>
              <a:rPr lang="ru-RU" dirty="0"/>
            </a:br>
            <a:r>
              <a:rPr lang="ru-RU" dirty="0"/>
              <a:t>Этот зык и свист,</a:t>
            </a:r>
          </a:p>
          <a:p>
            <a:r>
              <a:rPr lang="ru-RU" dirty="0"/>
              <a:t>Эти зори без затменья,</a:t>
            </a:r>
            <a:br>
              <a:rPr lang="ru-RU" dirty="0"/>
            </a:br>
            <a:r>
              <a:rPr lang="ru-RU" dirty="0"/>
              <a:t>Этот вздох ночной селенья,</a:t>
            </a:r>
          </a:p>
          <a:p>
            <a:r>
              <a:rPr lang="ru-RU" dirty="0"/>
              <a:t>Эта ночь без сна,</a:t>
            </a:r>
            <a:br>
              <a:rPr lang="ru-RU" dirty="0"/>
            </a:br>
            <a:r>
              <a:rPr lang="ru-RU" dirty="0"/>
              <a:t>Эта мгла и жар постели,</a:t>
            </a:r>
            <a:br>
              <a:rPr lang="ru-RU" dirty="0"/>
            </a:br>
            <a:r>
              <a:rPr lang="ru-RU" dirty="0"/>
              <a:t>Эта дробь и эти трели,</a:t>
            </a:r>
            <a:br>
              <a:rPr lang="ru-RU" dirty="0"/>
            </a:br>
            <a:r>
              <a:rPr lang="ru-RU" dirty="0"/>
              <a:t>Это всё — весна.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Афанасий Фет — Это утро, радость эта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Это ли? Нет ли?</a:t>
            </a:r>
            <a:br>
              <a:rPr lang="ru-RU" dirty="0"/>
            </a:br>
            <a:r>
              <a:rPr lang="ru-RU" dirty="0"/>
              <a:t>Хвои </a:t>
            </a:r>
            <a:r>
              <a:rPr lang="ru-RU" dirty="0" err="1"/>
              <a:t>шуят</a:t>
            </a:r>
            <a:r>
              <a:rPr lang="ru-RU" dirty="0"/>
              <a:t>, — </a:t>
            </a:r>
            <a:r>
              <a:rPr lang="ru-RU" dirty="0" err="1"/>
              <a:t>шуят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Анна — Мария, Лиза, — нет?</a:t>
            </a:r>
            <a:br>
              <a:rPr lang="ru-RU" dirty="0"/>
            </a:br>
            <a:r>
              <a:rPr lang="ru-RU" dirty="0"/>
              <a:t>Это ли? — Озеро ли?</a:t>
            </a:r>
          </a:p>
          <a:p>
            <a:r>
              <a:rPr lang="ru-RU" dirty="0" err="1"/>
              <a:t>Лулла</a:t>
            </a:r>
            <a:r>
              <a:rPr lang="ru-RU" dirty="0"/>
              <a:t>, </a:t>
            </a:r>
            <a:r>
              <a:rPr lang="ru-RU" dirty="0" err="1"/>
              <a:t>лолла</a:t>
            </a:r>
            <a:r>
              <a:rPr lang="ru-RU" dirty="0"/>
              <a:t>, </a:t>
            </a:r>
            <a:r>
              <a:rPr lang="ru-RU" dirty="0" err="1"/>
              <a:t>лалла-лу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Лиза, </a:t>
            </a:r>
            <a:r>
              <a:rPr lang="ru-RU" dirty="0" err="1"/>
              <a:t>лолла</a:t>
            </a:r>
            <a:r>
              <a:rPr lang="ru-RU" dirty="0"/>
              <a:t>, </a:t>
            </a:r>
            <a:r>
              <a:rPr lang="ru-RU" dirty="0" err="1"/>
              <a:t>лулла</a:t>
            </a:r>
            <a:r>
              <a:rPr lang="ru-RU" dirty="0"/>
              <a:t>-ли.</a:t>
            </a:r>
            <a:br>
              <a:rPr lang="ru-RU" dirty="0"/>
            </a:br>
            <a:r>
              <a:rPr lang="ru-RU" dirty="0"/>
              <a:t>Хвои </a:t>
            </a:r>
            <a:r>
              <a:rPr lang="ru-RU" dirty="0" err="1"/>
              <a:t>шуят</a:t>
            </a:r>
            <a:r>
              <a:rPr lang="ru-RU" dirty="0"/>
              <a:t>, </a:t>
            </a:r>
            <a:r>
              <a:rPr lang="ru-RU" dirty="0" err="1"/>
              <a:t>шуят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ти</a:t>
            </a:r>
            <a:r>
              <a:rPr lang="ru-RU" dirty="0"/>
              <a:t>-и-и, </a:t>
            </a:r>
            <a:r>
              <a:rPr lang="ru-RU" dirty="0" err="1"/>
              <a:t>ти</a:t>
            </a:r>
            <a:r>
              <a:rPr lang="ru-RU" dirty="0"/>
              <a:t>-и-у-у.</a:t>
            </a:r>
          </a:p>
          <a:p>
            <a:r>
              <a:rPr lang="ru-RU" dirty="0"/>
              <a:t>Лес ли, — озеро ли?</a:t>
            </a:r>
            <a:br>
              <a:rPr lang="ru-RU" dirty="0"/>
            </a:br>
            <a:r>
              <a:rPr lang="ru-RU" dirty="0"/>
              <a:t>Это ли?</a:t>
            </a:r>
          </a:p>
          <a:p>
            <a:r>
              <a:rPr lang="ru-RU" dirty="0"/>
              <a:t>Эх, Анна, Мария, Лиза,</a:t>
            </a:r>
            <a:br>
              <a:rPr lang="ru-RU" dirty="0"/>
            </a:br>
            <a:r>
              <a:rPr lang="ru-RU" dirty="0" err="1"/>
              <a:t>Хей</a:t>
            </a:r>
            <a:r>
              <a:rPr lang="ru-RU" dirty="0"/>
              <a:t>-тара!</a:t>
            </a:r>
            <a:br>
              <a:rPr lang="ru-RU" dirty="0"/>
            </a:br>
            <a:r>
              <a:rPr lang="ru-RU" dirty="0" err="1"/>
              <a:t>Тере</a:t>
            </a:r>
            <a:r>
              <a:rPr lang="ru-RU" dirty="0"/>
              <a:t>-дере-дере….Ху!</a:t>
            </a:r>
            <a:br>
              <a:rPr lang="ru-RU" dirty="0"/>
            </a:br>
            <a:r>
              <a:rPr lang="ru-RU" dirty="0"/>
              <a:t>Холе-</a:t>
            </a:r>
            <a:r>
              <a:rPr lang="ru-RU" dirty="0" err="1"/>
              <a:t>кулэ</a:t>
            </a:r>
            <a:r>
              <a:rPr lang="ru-RU" dirty="0"/>
              <a:t>-</a:t>
            </a:r>
            <a:r>
              <a:rPr lang="ru-RU" dirty="0" err="1"/>
              <a:t>нэээ</a:t>
            </a:r>
            <a:r>
              <a:rPr lang="ru-RU" dirty="0"/>
              <a:t>.</a:t>
            </a:r>
          </a:p>
          <a:p>
            <a:r>
              <a:rPr lang="ru-RU" dirty="0"/>
              <a:t>Озеро ли?-Лес ли?</a:t>
            </a:r>
            <a:br>
              <a:rPr lang="ru-RU" dirty="0"/>
            </a:br>
            <a:r>
              <a:rPr lang="ru-RU" dirty="0"/>
              <a:t>Тио-и</a:t>
            </a:r>
            <a:br>
              <a:rPr lang="ru-RU" dirty="0"/>
            </a:br>
            <a:r>
              <a:rPr lang="ru-RU" dirty="0" err="1"/>
              <a:t>ви</a:t>
            </a:r>
            <a:r>
              <a:rPr lang="ru-RU" dirty="0"/>
              <a:t>-и… 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Елена </a:t>
            </a:r>
            <a:r>
              <a:rPr lang="ru-RU" sz="2800" dirty="0" err="1"/>
              <a:t>Гуро</a:t>
            </a:r>
            <a:r>
              <a:rPr lang="ru-RU" sz="2800" dirty="0"/>
              <a:t> — Финляндия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/>
              <a:t>У кота от лени и тепла разошлись ушки.</a:t>
            </a:r>
            <a:br>
              <a:rPr lang="ru-RU" dirty="0"/>
            </a:br>
            <a:r>
              <a:rPr lang="ru-RU" dirty="0"/>
              <a:t>Разъехались бархатные ушки.</a:t>
            </a:r>
            <a:br>
              <a:rPr lang="ru-RU" dirty="0"/>
            </a:br>
            <a:r>
              <a:rPr lang="ru-RU" dirty="0"/>
              <a:t>А кот </a:t>
            </a:r>
            <a:r>
              <a:rPr lang="ru-RU" dirty="0" err="1"/>
              <a:t>раски</a:t>
            </a:r>
            <a:r>
              <a:rPr lang="ru-RU" dirty="0"/>
              <a:t> — </a:t>
            </a:r>
            <a:r>
              <a:rPr lang="ru-RU" dirty="0" err="1"/>
              <a:t>ис</a:t>
            </a:r>
            <a:r>
              <a:rPr lang="ru-RU" dirty="0"/>
              <a:t>…</a:t>
            </a:r>
          </a:p>
          <a:p>
            <a:pPr marL="109728" indent="0">
              <a:buNone/>
            </a:pPr>
            <a:r>
              <a:rPr lang="ru-RU" dirty="0"/>
              <a:t>На болоте качались </a:t>
            </a:r>
            <a:r>
              <a:rPr lang="ru-RU" dirty="0" err="1"/>
              <a:t>беловатики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Жил был</a:t>
            </a:r>
            <a:br>
              <a:rPr lang="ru-RU" dirty="0"/>
            </a:br>
            <a:r>
              <a:rPr lang="ru-RU" i="1" dirty="0"/>
              <a:t>Ботик—животик</a:t>
            </a:r>
            <a:r>
              <a:rPr lang="ru-RU" dirty="0"/>
              <a:t>:</a:t>
            </a:r>
          </a:p>
          <a:p>
            <a:pPr marL="109728" indent="0">
              <a:buNone/>
            </a:pPr>
            <a:r>
              <a:rPr lang="ru-RU" dirty="0" err="1"/>
              <a:t>Воркотик</a:t>
            </a:r>
            <a:endParaRPr lang="ru-RU" dirty="0"/>
          </a:p>
          <a:p>
            <a:pPr marL="109728" indent="0">
              <a:buNone/>
            </a:pPr>
            <a:r>
              <a:rPr lang="ru-RU" dirty="0" err="1"/>
              <a:t>Дуратик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Котик — </a:t>
            </a:r>
            <a:r>
              <a:rPr lang="ru-RU" dirty="0" err="1"/>
              <a:t>пушатик</a:t>
            </a:r>
            <a:r>
              <a:rPr lang="ru-RU" dirty="0"/>
              <a:t>.</a:t>
            </a:r>
          </a:p>
          <a:p>
            <a:pPr marL="109728" indent="0">
              <a:buNone/>
            </a:pPr>
            <a:r>
              <a:rPr lang="ru-RU" dirty="0" err="1"/>
              <a:t>Пушончик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 err="1"/>
              <a:t>Беловатик</a:t>
            </a:r>
            <a:r>
              <a:rPr lang="ru-RU" dirty="0"/>
              <a:t>,</a:t>
            </a:r>
          </a:p>
          <a:p>
            <a:pPr marL="109728" indent="0">
              <a:buNone/>
            </a:pPr>
            <a:r>
              <a:rPr lang="ru-RU" dirty="0" err="1"/>
              <a:t>Кошуратик</a:t>
            </a:r>
            <a:r>
              <a:rPr lang="ru-RU" dirty="0"/>
              <a:t> —</a:t>
            </a:r>
          </a:p>
          <a:p>
            <a:pPr marL="109728" indent="0">
              <a:buNone/>
            </a:pPr>
            <a:r>
              <a:rPr lang="ru-RU" i="1" dirty="0" err="1"/>
              <a:t>Потасик</a:t>
            </a:r>
            <a:r>
              <a:rPr lang="ru-RU" dirty="0"/>
              <a:t>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Елена </a:t>
            </a:r>
            <a:r>
              <a:rPr lang="ru-RU" sz="2800" dirty="0" err="1"/>
              <a:t>Гуро</a:t>
            </a:r>
            <a:r>
              <a:rPr lang="ru-RU" sz="2800" dirty="0"/>
              <a:t> — Слова любви и тепла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Импрессионизм возник во французской живописи второй половины </a:t>
            </a:r>
            <a:r>
              <a:rPr lang="en-US" dirty="0"/>
              <a:t>XIX</a:t>
            </a:r>
            <a:r>
              <a:rPr lang="ru-RU" dirty="0"/>
              <a:t> века. Название течения </a:t>
            </a:r>
            <a:r>
              <a:rPr lang="ru-RU" dirty="0" err="1"/>
              <a:t>проиходит</a:t>
            </a:r>
            <a:r>
              <a:rPr lang="ru-RU" dirty="0"/>
              <a:t> от французского слова </a:t>
            </a:r>
            <a:r>
              <a:rPr lang="ru-RU" dirty="0" err="1"/>
              <a:t>impression</a:t>
            </a:r>
            <a:r>
              <a:rPr lang="ru-RU" dirty="0"/>
              <a:t> («впечатление»). Так называлась работа Клода Моне «</a:t>
            </a:r>
            <a:r>
              <a:rPr lang="ru-RU" dirty="0" err="1"/>
              <a:t>Impression</a:t>
            </a:r>
            <a:r>
              <a:rPr lang="ru-RU" dirty="0"/>
              <a:t>, </a:t>
            </a:r>
            <a:r>
              <a:rPr lang="ru-RU" dirty="0" err="1"/>
              <a:t>soleil</a:t>
            </a:r>
            <a:r>
              <a:rPr lang="ru-RU" dirty="0"/>
              <a:t> </a:t>
            </a:r>
            <a:r>
              <a:rPr lang="ru-RU" dirty="0" err="1"/>
              <a:t>levant</a:t>
            </a:r>
            <a:r>
              <a:rPr lang="ru-RU" dirty="0"/>
              <a:t>» («Впечатление, восход солнца»), написанной в 1872 году. </a:t>
            </a:r>
            <a:endParaRPr lang="ru-RU" dirty="0" smtClean="0"/>
          </a:p>
          <a:p>
            <a:r>
              <a:rPr lang="ru-RU" dirty="0" smtClean="0"/>
              <a:t>Возможно</a:t>
            </a:r>
            <a:r>
              <a:rPr lang="ru-RU" dirty="0"/>
              <a:t>, рождению термина поспособствовал сатирический отклик критика Луи </a:t>
            </a:r>
            <a:r>
              <a:rPr lang="ru-RU" dirty="0" err="1"/>
              <a:t>Леруа</a:t>
            </a:r>
            <a:r>
              <a:rPr lang="ru-RU" dirty="0"/>
              <a:t>, опубликованный в парижской газете «</a:t>
            </a:r>
            <a:r>
              <a:rPr lang="ru-RU" dirty="0" err="1"/>
              <a:t>Le</a:t>
            </a:r>
            <a:r>
              <a:rPr lang="ru-RU" dirty="0"/>
              <a:t> </a:t>
            </a:r>
            <a:r>
              <a:rPr lang="ru-RU" dirty="0" err="1"/>
              <a:t>Charivari</a:t>
            </a:r>
            <a:r>
              <a:rPr lang="ru-RU" dirty="0"/>
              <a:t>».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r>
              <a:rPr lang="ru-RU" dirty="0"/>
              <a:t>Предшественниками нового направления были работы романтика </a:t>
            </a:r>
            <a:r>
              <a:rPr lang="ru-RU" dirty="0" err="1"/>
              <a:t>Эжена</a:t>
            </a:r>
            <a:r>
              <a:rPr lang="ru-RU" dirty="0"/>
              <a:t> Делакруа, реалиста Густава Курбе и представителя барбизонской школы Теодора Руссо. К числу художников импрессионистов принадлежат Э. Мане, К. Моне, Э. Дега, О. Ренуар, А. </a:t>
            </a:r>
            <a:r>
              <a:rPr lang="ru-RU" dirty="0" err="1"/>
              <a:t>Сислей</a:t>
            </a:r>
            <a:r>
              <a:rPr lang="ru-RU" dirty="0"/>
              <a:t>, К. </a:t>
            </a:r>
            <a:r>
              <a:rPr lang="ru-RU" dirty="0" err="1"/>
              <a:t>Писсарро</a:t>
            </a:r>
            <a:r>
              <a:rPr lang="ru-RU" dirty="0"/>
              <a:t>. В русской живописи влияние импрессионизма испытали К. Коровин и </a:t>
            </a:r>
            <a:r>
              <a:rPr lang="ru-RU" dirty="0" err="1"/>
              <a:t>И</a:t>
            </a:r>
            <a:r>
              <a:rPr lang="ru-RU" dirty="0"/>
              <a:t>. Грабарь.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Импрессионизм в живописи: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Первым значимым выступлением импрессионистов была выставка 1874 года, открытая в фотоателье </a:t>
            </a:r>
            <a:r>
              <a:rPr lang="ru-RU" dirty="0" err="1"/>
              <a:t>Надара</a:t>
            </a:r>
            <a:r>
              <a:rPr lang="ru-RU" dirty="0"/>
              <a:t> на бульваре Капуцинок в Париже. Там было представлено более ста пятидесяти работ около тридцати художников.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/>
              <a:t>1886 года (дата завершения работы импрессионистов) состоялось 8 художественных выставок представителей течения. </a:t>
            </a:r>
            <a:r>
              <a:rPr lang="ru-RU" dirty="0" smtClean="0"/>
              <a:t>Причина </a:t>
            </a:r>
            <a:r>
              <a:rPr lang="ru-RU" dirty="0"/>
              <a:t>завершения – внутренние разногласия художников, расширение круга авторов.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Начало и завершение: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— изменение в содержании относительно классической живописи (предметом изображения становится не мир, а реакция на его);</a:t>
            </a:r>
          </a:p>
          <a:p>
            <a:pPr marL="109728" indent="0">
              <a:buNone/>
            </a:pPr>
            <a:r>
              <a:rPr lang="ru-RU" dirty="0"/>
              <a:t>— изменение в технике (мазки наносятся без основы, цвета не смешиваются на палитре; отказ от контура и четкого рисунка);</a:t>
            </a:r>
          </a:p>
          <a:p>
            <a:pPr marL="109728" indent="0">
              <a:buNone/>
            </a:pPr>
            <a:r>
              <a:rPr lang="ru-RU" dirty="0"/>
              <a:t>— внимание к свету (цвета чистые – минимальное смешение цветов);</a:t>
            </a:r>
          </a:p>
          <a:p>
            <a:pPr marL="109728" indent="0">
              <a:buNone/>
            </a:pPr>
            <a:r>
              <a:rPr lang="ru-RU" dirty="0"/>
              <a:t>— субъективное видение мира;</a:t>
            </a:r>
          </a:p>
          <a:p>
            <a:pPr marL="109728" indent="0">
              <a:buNone/>
            </a:pPr>
            <a:r>
              <a:rPr lang="ru-RU" dirty="0"/>
              <a:t>— стремление передать динамику, изменчивость мира;</a:t>
            </a:r>
          </a:p>
          <a:p>
            <a:pPr marL="109728" indent="0">
              <a:buNone/>
            </a:pPr>
            <a:r>
              <a:rPr lang="ru-RU" dirty="0"/>
              <a:t>— работа на природе (пленэр).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Черты импрессионизма в живописи: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Импрессионизм в музыке — это «Облака», «Эстампы», «Образы» К. Дебюсси, музыка М. Равеля, Э. Сати. К. Дебюсси, которого считают едва ли не главным музыкантом-импрессионистом, не признавал термин, обозначивший собой это течение. Точкой отсчёта «импрессионизма» в музыке был 1886 год, когда в Париже были опубликованы первые </a:t>
            </a:r>
            <a:r>
              <a:rPr lang="ru-RU" dirty="0" smtClean="0"/>
              <a:t>импрессионистические </a:t>
            </a:r>
            <a:r>
              <a:rPr lang="ru-RU" dirty="0"/>
              <a:t>опусы Эрика Сати («Сильвия», «Ангелы» и «Три сарабанды»). </a:t>
            </a:r>
          </a:p>
          <a:p>
            <a:pPr lvl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4000" dirty="0" smtClean="0"/>
              <a:t>Импрессионизм в музыке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— стремление передать настроение, эмоцию; </a:t>
            </a:r>
          </a:p>
          <a:p>
            <a:pPr marL="109728" indent="0">
              <a:buNone/>
            </a:pPr>
            <a:r>
              <a:rPr lang="ru-RU" dirty="0"/>
              <a:t>— обилие выразительных средств, тембров;</a:t>
            </a:r>
          </a:p>
          <a:p>
            <a:pPr marL="109728" indent="0">
              <a:buNone/>
            </a:pPr>
            <a:r>
              <a:rPr lang="ru-RU" dirty="0"/>
              <a:t>— отсутствие конфликта;</a:t>
            </a:r>
          </a:p>
          <a:p>
            <a:pPr marL="109728" indent="0">
              <a:buNone/>
            </a:pPr>
            <a:r>
              <a:rPr lang="ru-RU" dirty="0"/>
              <a:t>— уменьшение размеров оркестра; </a:t>
            </a:r>
          </a:p>
          <a:p>
            <a:pPr marL="109728" indent="0">
              <a:buNone/>
            </a:pPr>
            <a:r>
              <a:rPr lang="ru-RU" dirty="0"/>
              <a:t>— предпочитаемые инструменты — арфа и флейта,</a:t>
            </a:r>
          </a:p>
          <a:p>
            <a:pPr marL="109728" indent="0">
              <a:buNone/>
            </a:pPr>
            <a:r>
              <a:rPr lang="ru-RU" dirty="0"/>
              <a:t>— ведущие жанры — миниатюры, сюитные циклы.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400" dirty="0" smtClean="0"/>
              <a:t> </a:t>
            </a:r>
            <a:r>
              <a:rPr lang="ru-RU" dirty="0">
                <a:effectLst/>
              </a:rPr>
              <a:t>Черты импрессионизма в музыке: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800" dirty="0"/>
              <a:t>—  отказ от идейного содержания искусства; </a:t>
            </a:r>
          </a:p>
          <a:p>
            <a:pPr marL="109728" indent="0">
              <a:buNone/>
            </a:pPr>
            <a:r>
              <a:rPr lang="ru-RU" sz="2800" dirty="0"/>
              <a:t>— фрагментарность; </a:t>
            </a:r>
          </a:p>
          <a:p>
            <a:pPr marL="109728" indent="0">
              <a:buNone/>
            </a:pPr>
            <a:r>
              <a:rPr lang="ru-RU" sz="2800" dirty="0"/>
              <a:t>— ассоциативный принцип построения текста; </a:t>
            </a:r>
          </a:p>
          <a:p>
            <a:pPr marL="109728" indent="0">
              <a:buNone/>
            </a:pPr>
            <a:r>
              <a:rPr lang="ru-RU" sz="2800" dirty="0"/>
              <a:t>— ослабление фабулы;</a:t>
            </a:r>
          </a:p>
          <a:p>
            <a:pPr marL="109728" indent="0">
              <a:buNone/>
            </a:pPr>
            <a:r>
              <a:rPr lang="ru-RU" sz="2800" dirty="0"/>
              <a:t>— повествовательная техника «потока сознания»; </a:t>
            </a:r>
          </a:p>
          <a:p>
            <a:pPr marL="109728" indent="0">
              <a:buNone/>
            </a:pPr>
            <a:r>
              <a:rPr lang="ru-RU" sz="2800" dirty="0"/>
              <a:t>— повествование в настоящем времени;</a:t>
            </a:r>
          </a:p>
          <a:p>
            <a:pPr marL="109728" indent="0">
              <a:buNone/>
            </a:pPr>
            <a:r>
              <a:rPr lang="ru-RU" sz="2800" dirty="0"/>
              <a:t>— синестезия;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effectLst/>
              </a:rPr>
              <a:t>Импрессионизм в </a:t>
            </a:r>
            <a:r>
              <a:rPr lang="ru-RU" sz="3600" dirty="0" smtClean="0">
                <a:effectLst/>
              </a:rPr>
              <a:t>литературе: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2400" dirty="0"/>
              <a:t>— тема человека и природы; </a:t>
            </a:r>
          </a:p>
          <a:p>
            <a:pPr marL="109728" indent="0">
              <a:buNone/>
            </a:pPr>
            <a:r>
              <a:rPr lang="ru-RU" sz="2400" dirty="0"/>
              <a:t>— внимание к частному и субъективному; </a:t>
            </a:r>
          </a:p>
          <a:p>
            <a:pPr marL="109728" indent="0">
              <a:buNone/>
            </a:pPr>
            <a:r>
              <a:rPr lang="ru-RU" sz="2400" dirty="0"/>
              <a:t>— в ряде случаев — отказ от логики;</a:t>
            </a:r>
          </a:p>
          <a:p>
            <a:pPr marL="109728" indent="0">
              <a:buNone/>
            </a:pPr>
            <a:r>
              <a:rPr lang="ru-RU" sz="2400" dirty="0"/>
              <a:t>— «культ мгновения»; </a:t>
            </a:r>
          </a:p>
          <a:p>
            <a:pPr marL="109728" indent="0">
              <a:buNone/>
            </a:pPr>
            <a:r>
              <a:rPr lang="ru-RU" sz="2400" dirty="0"/>
              <a:t>— повышенное внимание к музыкальной стороне стиха;</a:t>
            </a:r>
          </a:p>
          <a:p>
            <a:pPr marL="109728" indent="0">
              <a:buNone/>
            </a:pPr>
            <a:r>
              <a:rPr lang="ru-RU" sz="2400" dirty="0"/>
              <a:t>— декоративность эпитетов и сравнений;</a:t>
            </a:r>
          </a:p>
          <a:p>
            <a:pPr marL="109728" indent="0">
              <a:buNone/>
            </a:pPr>
            <a:r>
              <a:rPr lang="ru-RU" sz="2400" dirty="0"/>
              <a:t>— обилие прилагательных, в том числе сложных, причастий и деепричастий — для демонстрации изменчивости мира;</a:t>
            </a:r>
          </a:p>
          <a:p>
            <a:pPr marL="109728" indent="0">
              <a:buNone/>
            </a:pPr>
            <a:r>
              <a:rPr lang="ru-RU" sz="2400" dirty="0"/>
              <a:t>— создание новых слов для передачи изменчивости мира;</a:t>
            </a:r>
          </a:p>
          <a:p>
            <a:pPr marL="109728" indent="0">
              <a:buNone/>
            </a:pPr>
            <a:r>
              <a:rPr lang="ru-RU" sz="2400" dirty="0"/>
              <a:t>— жанровые эксперименты.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45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705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Lucida Sans Unicode</vt:lpstr>
      <vt:lpstr>Verdana</vt:lpstr>
      <vt:lpstr>Wingdings 2</vt:lpstr>
      <vt:lpstr>Wingdings 3</vt:lpstr>
      <vt:lpstr>Открытая</vt:lpstr>
      <vt:lpstr>    Проблема синтеза искусств    </vt:lpstr>
      <vt:lpstr>Термин</vt:lpstr>
      <vt:lpstr>Импрессионизм в живописи:</vt:lpstr>
      <vt:lpstr>Начало и завершение:</vt:lpstr>
      <vt:lpstr>Черты импрессионизма в живописи:</vt:lpstr>
      <vt:lpstr> Импрессионизм в музыке </vt:lpstr>
      <vt:lpstr>  Черты импрессионизма в музыке: </vt:lpstr>
      <vt:lpstr>Импрессионизм в литературе:</vt:lpstr>
      <vt:lpstr>Презентация PowerPoint</vt:lpstr>
      <vt:lpstr>Представители:</vt:lpstr>
      <vt:lpstr>«Чистое искусство»</vt:lpstr>
      <vt:lpstr>Презентация PowerPoint</vt:lpstr>
      <vt:lpstr>Черты «чистого искусства»:</vt:lpstr>
      <vt:lpstr>Федор Тютчев — Silentium  </vt:lpstr>
      <vt:lpstr>Федор Тютчев — Есть в осени первоначальной</vt:lpstr>
      <vt:lpstr> Афанасий Фет — Шепот, робкое дыханье</vt:lpstr>
      <vt:lpstr>Афанасий Фет — Это утро, радость эта</vt:lpstr>
      <vt:lpstr>Елена Гуро — Финляндия</vt:lpstr>
      <vt:lpstr>Елена Гуро — Слова любви и тепла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проблемы филологии. Критерии современности. Филология как наука </dc:title>
  <dc:creator>Таня</dc:creator>
  <cp:lastModifiedBy>Kafedra</cp:lastModifiedBy>
  <cp:revision>56</cp:revision>
  <dcterms:created xsi:type="dcterms:W3CDTF">2023-02-13T13:35:05Z</dcterms:created>
  <dcterms:modified xsi:type="dcterms:W3CDTF">2023-03-28T07:37:12Z</dcterms:modified>
</cp:coreProperties>
</file>