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60" r:id="rId2"/>
    <p:sldId id="299" r:id="rId3"/>
    <p:sldId id="297" r:id="rId4"/>
    <p:sldId id="306" r:id="rId5"/>
    <p:sldId id="308" r:id="rId6"/>
    <p:sldId id="307" r:id="rId7"/>
    <p:sldId id="309" r:id="rId8"/>
    <p:sldId id="269" r:id="rId9"/>
    <p:sldId id="300" r:id="rId10"/>
    <p:sldId id="305" r:id="rId11"/>
    <p:sldId id="301" r:id="rId12"/>
    <p:sldId id="302" r:id="rId13"/>
    <p:sldId id="303" r:id="rId14"/>
    <p:sldId id="30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592"/>
    <a:srgbClr val="DFEEF9"/>
    <a:srgbClr val="3A5896"/>
    <a:srgbClr val="173A8D"/>
    <a:srgbClr val="003374"/>
    <a:srgbClr val="DDDDDD"/>
    <a:srgbClr val="EAEAEA"/>
    <a:srgbClr val="332319"/>
    <a:srgbClr val="C9A09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24" autoAdjust="0"/>
    <p:restoredTop sz="94660"/>
  </p:normalViewPr>
  <p:slideViewPr>
    <p:cSldViewPr snapToGrid="0">
      <p:cViewPr varScale="1">
        <p:scale>
          <a:sx n="96" d="100"/>
          <a:sy n="96" d="100"/>
        </p:scale>
        <p:origin x="4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8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3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2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7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7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7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B0A0DC-7A51-4FA6-A4C2-8AA95F4168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2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Slide title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2652" y="1273619"/>
            <a:ext cx="688201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Механизм внимания </a:t>
            </a:r>
          </a:p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рекуррентных </a:t>
            </a:r>
          </a:p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нейронных сетях</a:t>
            </a:r>
            <a:endParaRPr lang="ru-RU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F47F5-0A85-4F6C-BDEC-249797DB9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247" y="234859"/>
            <a:ext cx="7772400" cy="7292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работает двунаправленная RNN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BEC1FE-8290-4EF4-B2A4-496AC605A71A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3" b="9271"/>
          <a:stretch/>
        </p:blipFill>
        <p:spPr bwMode="auto">
          <a:xfrm>
            <a:off x="2872410" y="1478764"/>
            <a:ext cx="5854148" cy="1950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D1197-96E5-4314-AB2C-16190B8AEE6F}"/>
              </a:ext>
            </a:extLst>
          </p:cNvPr>
          <p:cNvSpPr txBox="1"/>
          <p:nvPr/>
        </p:nvSpPr>
        <p:spPr>
          <a:xfrm>
            <a:off x="1480930" y="1043322"/>
            <a:ext cx="9670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Добавляем еще один скрытый слой нейронов, назовем его B.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D9A260-0B15-4DC4-B645-28A66295D91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10" y="4448423"/>
            <a:ext cx="6067425" cy="19964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2E7AA1-A2A2-45C7-BD57-7143900D222E}"/>
              </a:ext>
            </a:extLst>
          </p:cNvPr>
          <p:cNvSpPr txBox="1"/>
          <p:nvPr/>
        </p:nvSpPr>
        <p:spPr>
          <a:xfrm>
            <a:off x="1948069" y="3615546"/>
            <a:ext cx="854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Слой B тоже выдает предсказания, но передает контекст справа налево: B4 </a:t>
            </a:r>
            <a:r>
              <a:rPr lang="ru-RU" sz="1800" dirty="0">
                <a:solidFill>
                  <a:srgbClr val="14141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B3 </a:t>
            </a:r>
            <a:r>
              <a:rPr lang="ru-RU" sz="1800" dirty="0">
                <a:solidFill>
                  <a:srgbClr val="14141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B2 </a:t>
            </a:r>
            <a:r>
              <a:rPr lang="ru-RU" sz="1800" dirty="0">
                <a:solidFill>
                  <a:srgbClr val="14141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B1.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12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225EE5-2BD0-4FF3-8ADD-C9468DBB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работает двунаправленная RNN (продолжение)</a:t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8EA747-0210-4101-A3F6-5BDDBB8987BF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9"/>
          <a:stretch/>
        </p:blipFill>
        <p:spPr bwMode="auto">
          <a:xfrm>
            <a:off x="2812774" y="1730719"/>
            <a:ext cx="6182139" cy="263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C6E8BB-98BF-484B-B36F-943B3938D126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" b="8358"/>
          <a:stretch/>
        </p:blipFill>
        <p:spPr bwMode="auto">
          <a:xfrm>
            <a:off x="3277013" y="4938245"/>
            <a:ext cx="5249102" cy="17890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5AEC2A-60EA-4C9F-946E-284E14EFAA3F}"/>
              </a:ext>
            </a:extLst>
          </p:cNvPr>
          <p:cNvSpPr txBox="1"/>
          <p:nvPr/>
        </p:nvSpPr>
        <p:spPr>
          <a:xfrm>
            <a:off x="665922" y="1025233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Предсказания слоя B обозначим как h(B). Выпишем каждое предсказание h и h(B) подряд и «склеим» их (конкатенируем). Результат назовем Y.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59E55F-7216-4ECD-AD28-8D6D00D576CF}"/>
              </a:ext>
            </a:extLst>
          </p:cNvPr>
          <p:cNvSpPr txBox="1"/>
          <p:nvPr/>
        </p:nvSpPr>
        <p:spPr>
          <a:xfrm>
            <a:off x="2370276" y="4385507"/>
            <a:ext cx="7106891" cy="372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убрать с картинки лишние детали, получится так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0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0439-DE0A-453D-8F9A-730B9C33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689"/>
            <a:ext cx="10515600" cy="643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Идея механизма внимания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754748-73DC-43F0-BA85-E1837D8159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35" y="2832652"/>
            <a:ext cx="5552661" cy="403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D2F500-6E1F-47F9-AFFE-A061C69BC32A}"/>
              </a:ext>
            </a:extLst>
          </p:cNvPr>
          <p:cNvSpPr txBox="1"/>
          <p:nvPr/>
        </p:nvSpPr>
        <p:spPr>
          <a:xfrm>
            <a:off x="672547" y="855012"/>
            <a:ext cx="114034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Рассмотрим архитектуру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энкодер-декодор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энкодер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двунаправленная </a:t>
            </a:r>
            <a:r>
              <a:rPr lang="en-US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RNN, 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декодер – однонаправленная </a:t>
            </a:r>
            <a:r>
              <a:rPr lang="en-US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RNN </a:t>
            </a:r>
            <a:r>
              <a:rPr lang="ru-RU" dirty="0">
                <a:solidFill>
                  <a:srgbClr val="14141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архитектуры вектор-вектор.</a:t>
            </a:r>
          </a:p>
          <a:p>
            <a:r>
              <a:rPr lang="en-US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вкратце — это умножение выходов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энкодера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 веса. Если слово важное — множители будут большими и вектор слова «выделится» среди соседей.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вход декодеру передается сумма всех выходов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энкодера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умноженных на вес</a:t>
            </a:r>
            <a:r>
              <a:rPr lang="ru-RU" dirty="0">
                <a:solidFill>
                  <a:srgbClr val="14141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V</a:t>
            </a:r>
            <a:r>
              <a:rPr lang="ru-RU" sz="14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ru-RU" sz="14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ru-RU" sz="14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4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…. +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10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0439-DE0A-453D-8F9A-730B9C33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Идея механизма внимания</a:t>
            </a:r>
            <a:r>
              <a:rPr lang="en-US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взять веса</a:t>
            </a:r>
            <a:r>
              <a:rPr lang="en-US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br>
              <a:rPr lang="ru-RU" dirty="0"/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81FCEF-B4E2-43FC-A15F-B354664211B9}"/>
              </a:ext>
            </a:extLst>
          </p:cNvPr>
          <p:cNvSpPr/>
          <p:nvPr/>
        </p:nvSpPr>
        <p:spPr>
          <a:xfrm>
            <a:off x="2414338" y="4429961"/>
            <a:ext cx="7972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F8274D-91A6-45D3-B69D-813CFC72F8E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73" y="2584351"/>
            <a:ext cx="4994827" cy="40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99F650-B196-4EBD-AA05-B662D7F3742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02" y="3821075"/>
            <a:ext cx="3248025" cy="1956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2B3815-7BF5-48E0-9FB8-B8A57FBD6AA2}"/>
              </a:ext>
            </a:extLst>
          </p:cNvPr>
          <p:cNvSpPr txBox="1"/>
          <p:nvPr/>
        </p:nvSpPr>
        <p:spPr>
          <a:xfrm>
            <a:off x="119271" y="829699"/>
            <a:ext cx="114498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Важность конкретного слова зависит от реакции на него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энкодера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 последней активации декодера</a:t>
            </a:r>
            <a:r>
              <a:rPr lang="en-US" dirty="0">
                <a:solidFill>
                  <a:srgbClr val="14141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есть зависимость — есть функция. Она принимает переменные </a:t>
            </a:r>
            <a:r>
              <a:rPr lang="en-US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выдает веса внимания, и эту функцию никто точно не знает. Нейросети как раз нужны для того, чтобы моделировать неизвестные функции. Пусть нейросеть предсказывает, как из активации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энкодера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 декодер получить вес внимания!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50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D2ED9-7AB1-49FC-81CE-2D689F40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2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Идея механизма внимания</a:t>
            </a:r>
            <a:r>
              <a:rPr lang="en-US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итог)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A3AE1A-D998-471A-80D1-0D80A364AE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83" y="1468754"/>
            <a:ext cx="6629400" cy="5203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83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4F5230-DAA3-4AC9-8F91-4162C19A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 1: RNN работает недостаточно эффективно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CBD3F8-0B8F-4806-B2CE-68C9D4E122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64" y="1769165"/>
            <a:ext cx="7036905" cy="191501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0A661-61A4-4071-AD87-332C632D72F6}"/>
              </a:ext>
            </a:extLst>
          </p:cNvPr>
          <p:cNvSpPr txBox="1"/>
          <p:nvPr/>
        </p:nvSpPr>
        <p:spPr>
          <a:xfrm>
            <a:off x="1779105" y="4064214"/>
            <a:ext cx="8955156" cy="191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4141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данные передаются по цепочке, значит, следующие вычисления не начнутся, пока не закончатся прошлые. Причина — следующий шаг принимает результат предыдущего как переменную.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Ждать, пока закончится старая операция, чтобы начать новую — долго, распараллелить этот процесс не получится. Иными словами,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рекуррентность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 дает загрузить компьютер на полную мощность.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02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B4FE3-CA50-408D-93D1-71B7A325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335" y="85834"/>
            <a:ext cx="8482847" cy="132556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 2: RNN учитывает только прошлый контекст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1AC30-C8F8-4CC7-A90A-C95D354F055B}"/>
              </a:ext>
            </a:extLst>
          </p:cNvPr>
          <p:cNvSpPr txBox="1"/>
          <p:nvPr/>
        </p:nvSpPr>
        <p:spPr>
          <a:xfrm>
            <a:off x="1510747" y="1857672"/>
            <a:ext cx="9859617" cy="3439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два предложения: «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Teddy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Roosevelt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president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(он сказал, что Тед Рузвельт — отличный президент) и «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Teddy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bear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(он сказал, что плюшевый мишка — дорогой). Предположим, нейросеть должна определять, где в предложении стоят имена собственные и присваивать словам значения: 1 каждому имени собственному, 0 каждому другому слову.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Нейросеть дошла до слова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Teddy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Ей нужно решить, означает ли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Teddy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имя Рузвельта или слово «плюшевый». У RNN есть только вектор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Teddy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 «след» прошлых слов (вектор контекста): в нем закодировано, что раньше было написано «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«он сказал». Надо заглянуть вперед, за нынешнее слово: тогда станет ясно, что в одном случае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Teddy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Roosevelt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 в другом — мишка.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2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B4FE3-CA50-408D-93D1-71B7A325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283" y="155408"/>
            <a:ext cx="8294004" cy="99530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 3: в RNN контекст размывается со временем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AAAA65-AC97-4433-8DC3-CE02B6EC39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1" y="1150710"/>
            <a:ext cx="5267947" cy="246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157AE6-16E1-4301-A26B-4FD81EC11505}"/>
              </a:ext>
            </a:extLst>
          </p:cNvPr>
          <p:cNvSpPr txBox="1"/>
          <p:nvPr/>
        </p:nvSpPr>
        <p:spPr>
          <a:xfrm>
            <a:off x="1639957" y="3642236"/>
            <a:ext cx="9253330" cy="274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длиннее путь слова, тем сильнее оно «размывается» в рекуррентной сети, даже если передавать по цепочке не весь контекст, а только важные части (как в LSTM). А отдаленные слова бывают важны. Вот предложение: «Кошка съела рыбу, котлету, сосиску и два блинчика, но все еще </a:t>
            </a:r>
            <a:r>
              <a:rPr lang="ru-RU" sz="1800" u="sng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голодна». Чтобы правильно угадать слово «была» (а не «был»), нужно помнить, что в контексте стоит вектор слова «кошка», а не «кот». В нейросети без внимания к вектору «кошки» примешивается вектор «котлеты», «сосиски» и «блинчиков», и к концу предложения уже трудно разобрать, что там стояло в начале.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7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B4FE3-CA50-408D-93D1-71B7A325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05" y="115652"/>
            <a:ext cx="12026782" cy="99530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рекуррентных архитектур</a:t>
            </a:r>
            <a:r>
              <a:rPr lang="ru-RU" sz="2000" b="1" spc="-10" dirty="0">
                <a:solidFill>
                  <a:srgbClr val="14141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Архитектура «вектор 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вектор»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C556A7-D6DE-473D-A13D-E5F62A4F1C11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1" b="8988"/>
          <a:stretch/>
        </p:blipFill>
        <p:spPr bwMode="auto">
          <a:xfrm>
            <a:off x="2655513" y="1213817"/>
            <a:ext cx="7045078" cy="2443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6D3758-16A7-4CD9-96A0-AA62D48F30DC}"/>
              </a:ext>
            </a:extLst>
          </p:cNvPr>
          <p:cNvSpPr txBox="1"/>
          <p:nvPr/>
        </p:nvSpPr>
        <p:spPr>
          <a:xfrm>
            <a:off x="1734796" y="4130212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входных векторов совпадает с количеством выходных. </a:t>
            </a:r>
            <a:endParaRPr lang="ru-RU" dirty="0">
              <a:solidFill>
                <a:srgbClr val="141414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41414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 бывает, когда каждому входному слову нужно присвоить какую-то метку, например, 1 — если слово — имя собственное, 0 — если 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13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3F36B51-B971-4151-99D4-E9E32F34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5" y="113361"/>
            <a:ext cx="10903171" cy="132556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рекуррентных архитектур</a:t>
            </a:r>
            <a:r>
              <a:rPr lang="ru-RU" sz="2000" b="1" spc="-10" dirty="0">
                <a:solidFill>
                  <a:srgbClr val="14141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Архитектура «вектор 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последовательность»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CABF58-AC82-46BC-A2BD-B4DAFC612BFC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61" y="1302026"/>
            <a:ext cx="6957391" cy="26656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852CE5-D434-4B64-8481-C592C13BE801}"/>
              </a:ext>
            </a:extLst>
          </p:cNvPr>
          <p:cNvSpPr txBox="1"/>
          <p:nvPr/>
        </p:nvSpPr>
        <p:spPr>
          <a:xfrm>
            <a:off x="1605169" y="4158814"/>
            <a:ext cx="9670774" cy="155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Такая модель на каждом шаге, кроме первого, принимает на вход только результат своей предыдущей работы. Пример — генерация музыки: на входе нейросети может быть только число, означающее жанр, или какое-то случайное «зерно» X. «Зерно» закодируется в вектор и превратится в ряд векторов, каждый из которых станет одной нотой.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0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07C6A-8E3D-4C27-AF9A-3418FE5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86221"/>
            <a:ext cx="11049000" cy="132556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рекуррентных архитектур</a:t>
            </a:r>
            <a:r>
              <a:rPr lang="ru-RU" sz="2000" b="1" spc="-10" dirty="0">
                <a:solidFill>
                  <a:srgbClr val="14141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Архитектура «последовательность 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вектор»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3FBBD8-4791-4D38-A4E2-F478B54A9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CDD1DD-0488-4128-92AB-40C437BDA0EA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83" y="1433400"/>
            <a:ext cx="6967330" cy="2502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D07943-25E7-4526-916C-23BDA6DBF5FE}"/>
              </a:ext>
            </a:extLst>
          </p:cNvPr>
          <p:cNvSpPr txBox="1"/>
          <p:nvPr/>
        </p:nvSpPr>
        <p:spPr>
          <a:xfrm>
            <a:off x="1421296" y="4261427"/>
            <a:ext cx="103267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такой архитектуре из всех предсказанных для данного фрагмента  значений сохраняется только самое последнее.</a:t>
            </a:r>
          </a:p>
          <a:p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чтобы понять тональность текста: на входе — последовательность векторов слов X, а на выходе — единственный вектор Y. Его элементы показывают вероятности, что тональность текста — радость, печаль, агрессия, скука.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72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D8B37-CC54-4C16-A476-FBA09EE9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3" y="508678"/>
            <a:ext cx="11022495" cy="1427575"/>
          </a:xfrm>
        </p:spPr>
        <p:txBody>
          <a:bodyPr>
            <a:normAutofit fontScale="90000"/>
          </a:bodyPr>
          <a:lstStyle/>
          <a:p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рекуррентных архитектур</a:t>
            </a:r>
            <a:r>
              <a:rPr lang="ru-RU" sz="2200" b="1" spc="-10" dirty="0">
                <a:solidFill>
                  <a:srgbClr val="14141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Архитектура</a:t>
            </a:r>
            <a:b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«последовательность </a:t>
            </a:r>
            <a:r>
              <a:rPr lang="ru-RU" sz="2200" b="1" spc="-1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последовательность»</a:t>
            </a:r>
            <a:r>
              <a:rPr lang="ru-RU" sz="2200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spc="-10" dirty="0" err="1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энкодер</a:t>
            </a:r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—</a:t>
            </a:r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декодер</a:t>
            </a:r>
            <a:r>
              <a:rPr lang="ru-RU" sz="22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/>
            </a:br>
            <a:endParaRPr lang="ru-RU" b="1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0EC6BC-07A5-4BF4-A71E-1DE662084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5B9D496-6E97-4168-8927-864A073AD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8009"/>
            <a:ext cx="2167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latin typeface="Arial" panose="020B0604020202020204" pitchFamily="34" charset="0"/>
              </a:rPr>
              <a:t> 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0771DF-D777-4291-81C2-61F518CA41AA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5" y="1222465"/>
            <a:ext cx="5645427" cy="37967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C2BB3-4AF8-4C31-AB96-BBF52553E076}"/>
              </a:ext>
            </a:extLst>
          </p:cNvPr>
          <p:cNvSpPr txBox="1"/>
          <p:nvPr/>
        </p:nvSpPr>
        <p:spPr>
          <a:xfrm>
            <a:off x="1426264" y="5090714"/>
            <a:ext cx="10157791" cy="155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Вкратце: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энокдер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зашифрует последовательность в виде вектора (превратит входной текст в набор абстрактных чисел, которые условно кодируют смысл), а потом декодер расшифрует этот вектор в другую последовательность (например, на другом языке). Длины входной и выходной последовательностей могут не совпадать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4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1800E-8FCC-4C21-89C4-93489598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186221"/>
            <a:ext cx="10515600" cy="1042256"/>
          </a:xfrm>
        </p:spPr>
        <p:txBody>
          <a:bodyPr>
            <a:normAutofit/>
          </a:bodyPr>
          <a:lstStyle/>
          <a:p>
            <a:pPr algn="ctr"/>
            <a:r>
              <a:rPr lang="ru-RU" sz="2000" b="1" spc="-10" dirty="0" err="1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Энкодер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—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14141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декодер- универсальная архитектура</a:t>
            </a:r>
            <a:endParaRPr lang="ru-RU" sz="2000" b="1" dirty="0">
              <a:solidFill>
                <a:srgbClr val="38559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4AA446-BEA3-4238-81E3-7BFF6EA7F2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56" y="1129085"/>
            <a:ext cx="5571295" cy="4069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37A13C-1E8C-4DB1-A65F-0CB27666F498}"/>
              </a:ext>
            </a:extLst>
          </p:cNvPr>
          <p:cNvSpPr txBox="1"/>
          <p:nvPr/>
        </p:nvSpPr>
        <p:spPr>
          <a:xfrm>
            <a:off x="1520687" y="5285465"/>
            <a:ext cx="931296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кодирующую часть составить из </a:t>
            </a:r>
            <a:r>
              <a:rPr lang="ru-RU" sz="1800" dirty="0" err="1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сверточных</a:t>
            </a:r>
            <a:r>
              <a:rPr lang="ru-RU" sz="1800" dirty="0">
                <a:solidFill>
                  <a:srgbClr val="141414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слоев, представляющих картинку в виде вектора, а декодирующую — в виде рекуррентного «генератора», можно сделать автоматическую подпись субтитров к изображениям или видео — были бы только данные для обучения.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0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1831</TotalTime>
  <Words>895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Verdana</vt:lpstr>
      <vt:lpstr>Office Theme</vt:lpstr>
      <vt:lpstr>Slide title</vt:lpstr>
      <vt:lpstr>Проблема 1: RNN работает недостаточно эффективно</vt:lpstr>
      <vt:lpstr>Проблема 2: RNN учитывает только прошлый контекст</vt:lpstr>
      <vt:lpstr>Проблема 3: в RNN контекст размывается со временем</vt:lpstr>
      <vt:lpstr>Типы рекуррентных архитектур. Архитектура «вектор → вектор»</vt:lpstr>
      <vt:lpstr>Типы рекуррентных архитектур. Архитектура «вектор → последовательность»</vt:lpstr>
      <vt:lpstr>Типы рекуррентных архитектур. Архитектура «последовательность → вектор»</vt:lpstr>
      <vt:lpstr>Типы рекуррентных архитектур.  Архитектура «последовательность → последовательность» (энкодер — декодер)  </vt:lpstr>
      <vt:lpstr>Энкодер — декодер- универсальная архитектура</vt:lpstr>
      <vt:lpstr>Как работает двунаправленная RNN</vt:lpstr>
      <vt:lpstr>Как работает двунаправленная RNN (продолжение) </vt:lpstr>
      <vt:lpstr>Идея механизма внимания </vt:lpstr>
      <vt:lpstr>Идея механизма внимания (где взять веса?) </vt:lpstr>
      <vt:lpstr>Идея механизма внимания (итог)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Каширина</cp:lastModifiedBy>
  <cp:revision>141</cp:revision>
  <dcterms:created xsi:type="dcterms:W3CDTF">2016-11-18T14:12:19Z</dcterms:created>
  <dcterms:modified xsi:type="dcterms:W3CDTF">2023-11-24T10:43:17Z</dcterms:modified>
</cp:coreProperties>
</file>