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4"/>
  </p:handoutMasterIdLst>
  <p:sldIdLst>
    <p:sldId id="260" r:id="rId2"/>
    <p:sldId id="299" r:id="rId3"/>
    <p:sldId id="311" r:id="rId4"/>
    <p:sldId id="308" r:id="rId5"/>
    <p:sldId id="297" r:id="rId6"/>
    <p:sldId id="305" r:id="rId7"/>
    <p:sldId id="306" r:id="rId8"/>
    <p:sldId id="307" r:id="rId9"/>
    <p:sldId id="309" r:id="rId10"/>
    <p:sldId id="269" r:id="rId11"/>
    <p:sldId id="300" r:id="rId12"/>
    <p:sldId id="31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592"/>
    <a:srgbClr val="DFEEF9"/>
    <a:srgbClr val="3A5896"/>
    <a:srgbClr val="173A8D"/>
    <a:srgbClr val="003374"/>
    <a:srgbClr val="DDDDDD"/>
    <a:srgbClr val="EAEAEA"/>
    <a:srgbClr val="332319"/>
    <a:srgbClr val="C9A093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9" autoAdjust="0"/>
    <p:restoredTop sz="94660"/>
  </p:normalViewPr>
  <p:slideViewPr>
    <p:cSldViewPr snapToGrid="0">
      <p:cViewPr varScale="1">
        <p:scale>
          <a:sx n="95" d="100"/>
          <a:sy n="95" d="100"/>
        </p:scale>
        <p:origin x="84" y="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87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3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1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2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1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7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2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6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72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7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B0A0DC-7A51-4FA6-A4C2-8AA95F4168A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2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Slide title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52652" y="1273619"/>
            <a:ext cx="49808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Трансформеры</a:t>
            </a:r>
            <a:endParaRPr lang="ru-RU" sz="4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D8B37-CC54-4C16-A476-FBA09EE98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20" y="68195"/>
            <a:ext cx="5425709" cy="1284952"/>
          </a:xfrm>
        </p:spPr>
        <p:txBody>
          <a:bodyPr>
            <a:normAutofit fontScale="90000"/>
          </a:bodyPr>
          <a:lstStyle/>
          <a:p>
            <a:r>
              <a:rPr lang="ru-RU" sz="22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Архитектура</a:t>
            </a:r>
            <a:r>
              <a:rPr lang="ru-RU" sz="2200" b="1" spc="-10" dirty="0">
                <a:solidFill>
                  <a:srgbClr val="14141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трансформера целиком</a:t>
            </a:r>
            <a:b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50EC6BC-07A5-4BF4-A71E-1DE662084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5B9D496-6E97-4168-8927-864A073AD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8009"/>
            <a:ext cx="21672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>
                <a:latin typeface="Arial" panose="020B0604020202020204" pitchFamily="34" charset="0"/>
              </a:rPr>
              <a:t> </a:t>
            </a: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24E342D-37AE-49AA-A726-AF5A4C635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699" y="0"/>
            <a:ext cx="5425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98E777-ABEC-4C6C-8B2C-4E479B5F8FB9}"/>
              </a:ext>
            </a:extLst>
          </p:cNvPr>
          <p:cNvSpPr txBox="1"/>
          <p:nvPr/>
        </p:nvSpPr>
        <p:spPr>
          <a:xfrm>
            <a:off x="396891" y="782344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rgbClr val="141414"/>
                </a:solidFill>
                <a:effectLst/>
                <a:latin typeface="Georgia" panose="02040502050405020303" pitchFamily="18" charset="0"/>
              </a:rPr>
              <a:t>Что такое маскировка значений и зачем она нужна?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12B90B-DCCE-48CF-81D1-0C24E5F5F656}"/>
              </a:ext>
            </a:extLst>
          </p:cNvPr>
          <p:cNvSpPr txBox="1"/>
          <p:nvPr/>
        </p:nvSpPr>
        <p:spPr>
          <a:xfrm>
            <a:off x="396891" y="1150606"/>
            <a:ext cx="59436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Если декодер уже успел что-нибудь сгенерировать, включается слой внимания декодера «на себя». Декодер генерирует по слову за раз, но мы знаем, что на входе трансформер не работает с одним словом и его вектором — вместо этого на вход </a:t>
            </a:r>
            <a:r>
              <a:rPr lang="ru-RU" sz="1400" b="0" i="0" dirty="0" err="1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энкодеру</a:t>
            </a:r>
            <a:r>
              <a:rPr lang="ru-RU" sz="1400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 и декодеру подается по матрице, где спрятаны все слова входного предложения и все уже известные — выходного. </a:t>
            </a:r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70B7FD-DFCE-4DB6-A634-24D6E23B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662" y="3089598"/>
            <a:ext cx="4213176" cy="37002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849ADAB-0F66-4FAE-9530-6A969F83AD4C}"/>
              </a:ext>
            </a:extLst>
          </p:cNvPr>
          <p:cNvSpPr txBox="1"/>
          <p:nvPr/>
        </p:nvSpPr>
        <p:spPr>
          <a:xfrm>
            <a:off x="493235" y="2751044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rgbClr val="141414"/>
                </a:solidFill>
                <a:effectLst/>
                <a:latin typeface="Georgia" panose="02040502050405020303" pitchFamily="18" charset="0"/>
              </a:rPr>
              <a:t>Что такое</a:t>
            </a:r>
            <a:r>
              <a:rPr lang="en-US" sz="1600" b="1" dirty="0">
                <a:solidFill>
                  <a:srgbClr val="141414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>
                <a:solidFill>
                  <a:srgbClr val="141414"/>
                </a:solidFill>
                <a:latin typeface="Georgia" panose="02040502050405020303" pitchFamily="18" charset="0"/>
              </a:rPr>
              <a:t>внимание на </a:t>
            </a:r>
            <a:r>
              <a:rPr lang="ru-RU" sz="1600" b="1" dirty="0" err="1">
                <a:solidFill>
                  <a:srgbClr val="141414"/>
                </a:solidFill>
                <a:latin typeface="Georgia" panose="02040502050405020303" pitchFamily="18" charset="0"/>
              </a:rPr>
              <a:t>энкодер</a:t>
            </a:r>
            <a:r>
              <a:rPr lang="ru-RU" sz="1600" b="1" i="0" dirty="0">
                <a:solidFill>
                  <a:srgbClr val="141414"/>
                </a:solidFill>
                <a:effectLst/>
                <a:latin typeface="Georgia" panose="02040502050405020303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91446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1800E-8FCC-4C21-89C4-93489598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09" y="186221"/>
            <a:ext cx="10515600" cy="1042256"/>
          </a:xfrm>
        </p:spPr>
        <p:txBody>
          <a:bodyPr>
            <a:normAutofit/>
          </a:bodyPr>
          <a:lstStyle/>
          <a:p>
            <a:pPr algn="ctr"/>
            <a:r>
              <a:rPr lang="ru-RU" sz="2000" b="1" spc="-10" dirty="0">
                <a:solidFill>
                  <a:srgbClr val="14141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после</a:t>
            </a:r>
            <a:r>
              <a:rPr lang="en-US" sz="2000" b="1" spc="-10" dirty="0">
                <a:solidFill>
                  <a:srgbClr val="14141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rgbClr val="14141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декодера</a:t>
            </a:r>
            <a:r>
              <a:rPr lang="en-US" sz="2000" b="1" spc="-10" dirty="0">
                <a:solidFill>
                  <a:srgbClr val="14141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b="1" dirty="0">
              <a:solidFill>
                <a:srgbClr val="385592"/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B142556-3C47-4885-8E9C-BF1149A38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66" y="1641217"/>
            <a:ext cx="6732088" cy="434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48B108-D3BF-4DD0-86D8-E2160EB2FE57}"/>
              </a:ext>
            </a:extLst>
          </p:cNvPr>
          <p:cNvSpPr txBox="1"/>
          <p:nvPr/>
        </p:nvSpPr>
        <p:spPr>
          <a:xfrm>
            <a:off x="7544022" y="1462933"/>
            <a:ext cx="43110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Стек декодеров на выходе возвращает вектор чисел с плавающей точкой. Как можно получить из этого вектора слово? За это отвечает линейный слой и следующий за ним слой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софтмакс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.</a:t>
            </a:r>
          </a:p>
          <a:p>
            <a:pPr algn="just"/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Линейный слой – это простая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полносвязная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нейронная сеть, которая переводит вектор, созданный стеком декодеров, в значительно больший вектор, называемый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логит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вектором.</a:t>
            </a:r>
          </a:p>
          <a:p>
            <a:pPr algn="just"/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Пусть выходной словарь» нашей модели  составляет 10 тысяч уникальных слов. Это означает, что наш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логит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вектор будет иметь 10000 ячеек– каждая ячейка соответствует коэффициенту одного слова. Слой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-apple-system"/>
              </a:rPr>
              <a:t>софтмакс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переводит эт</a:t>
            </a:r>
            <a:r>
              <a:rPr lang="ru-RU" sz="1600" dirty="0">
                <a:solidFill>
                  <a:srgbClr val="333333"/>
                </a:solidFill>
                <a:latin typeface="-apple-system"/>
              </a:rPr>
              <a:t>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-apple-system"/>
              </a:rPr>
              <a:t> значения в вероятности. Выбирается ячейка с наиболее высокой вероятностью и на выход данного временного отрезка подается соответствующее слово.</a:t>
            </a:r>
          </a:p>
        </p:txBody>
      </p:sp>
    </p:spTree>
    <p:extLst>
      <p:ext uri="{BB962C8B-B14F-4D97-AF65-F5344CB8AC3E}">
        <p14:creationId xmlns:p14="http://schemas.microsoft.com/office/powerpoint/2010/main" val="870107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1800E-8FCC-4C21-89C4-93489598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09" y="186221"/>
            <a:ext cx="10515600" cy="1042256"/>
          </a:xfrm>
        </p:spPr>
        <p:txBody>
          <a:bodyPr>
            <a:normAutofit/>
          </a:bodyPr>
          <a:lstStyle/>
          <a:p>
            <a:pPr algn="ctr"/>
            <a:r>
              <a:rPr lang="ru-RU" sz="2000" b="1" spc="-10" dirty="0">
                <a:solidFill>
                  <a:srgbClr val="14141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после</a:t>
            </a:r>
            <a:r>
              <a:rPr lang="en-US" sz="2000" b="1" spc="-10" dirty="0">
                <a:solidFill>
                  <a:srgbClr val="14141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rgbClr val="14141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декодера</a:t>
            </a:r>
            <a:r>
              <a:rPr lang="en-US" sz="2000" b="1" spc="-10" dirty="0">
                <a:solidFill>
                  <a:srgbClr val="14141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b="1" dirty="0">
              <a:solidFill>
                <a:srgbClr val="38559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48B108-D3BF-4DD0-86D8-E2160EB2FE57}"/>
              </a:ext>
            </a:extLst>
          </p:cNvPr>
          <p:cNvSpPr txBox="1"/>
          <p:nvPr/>
        </p:nvSpPr>
        <p:spPr>
          <a:xfrm>
            <a:off x="6830368" y="1545955"/>
            <a:ext cx="479484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0" i="0" u="none" strike="noStrike" baseline="0" dirty="0">
                <a:solidFill>
                  <a:srgbClr val="333333"/>
                </a:solidFill>
                <a:latin typeface="ArialMT"/>
              </a:rPr>
              <a:t>Исходя из того, что модель генерирует один выходной элемент за раз, мы можем полагать, что модель выбирает слово с наибольшей вероятностью. Это один из способов, называемый жадным декодированием (</a:t>
            </a:r>
            <a:r>
              <a:rPr lang="ru-RU" sz="1400" b="0" i="0" u="none" strike="noStrike" baseline="0" dirty="0" err="1">
                <a:solidFill>
                  <a:srgbClr val="333333"/>
                </a:solidFill>
                <a:latin typeface="ArialMT"/>
              </a:rPr>
              <a:t>greedy</a:t>
            </a:r>
            <a:r>
              <a:rPr lang="ru-RU" sz="1400" dirty="0">
                <a:solidFill>
                  <a:srgbClr val="333333"/>
                </a:solidFill>
                <a:latin typeface="ArialMT"/>
              </a:rPr>
              <a:t> </a:t>
            </a:r>
            <a:r>
              <a:rPr lang="ru-RU" sz="1400" b="0" i="0" u="none" strike="noStrike" baseline="0" dirty="0" err="1">
                <a:solidFill>
                  <a:srgbClr val="333333"/>
                </a:solidFill>
                <a:latin typeface="ArialMT"/>
              </a:rPr>
              <a:t>decoding</a:t>
            </a:r>
            <a:r>
              <a:rPr lang="ru-RU" sz="1400" b="0" i="0" u="none" strike="noStrike" baseline="0" dirty="0">
                <a:solidFill>
                  <a:srgbClr val="333333"/>
                </a:solidFill>
                <a:latin typeface="ArialMT"/>
              </a:rPr>
              <a:t>). Другой способ –«лучевой поиск» (</a:t>
            </a:r>
            <a:r>
              <a:rPr lang="ru-RU" sz="1400" b="0" i="0" u="none" strike="noStrike" baseline="0" dirty="0" err="1">
                <a:solidFill>
                  <a:srgbClr val="333333"/>
                </a:solidFill>
                <a:latin typeface="ArialMT"/>
              </a:rPr>
              <a:t>beam</a:t>
            </a:r>
            <a:r>
              <a:rPr lang="ru-RU" sz="1400" dirty="0">
                <a:solidFill>
                  <a:srgbClr val="333333"/>
                </a:solidFill>
                <a:latin typeface="ArialMT"/>
              </a:rPr>
              <a:t> </a:t>
            </a:r>
            <a:r>
              <a:rPr lang="ru-RU" sz="1400" b="0" i="0" u="none" strike="noStrike" baseline="0" dirty="0" err="1">
                <a:solidFill>
                  <a:srgbClr val="333333"/>
                </a:solidFill>
                <a:latin typeface="ArialMT"/>
              </a:rPr>
              <a:t>search</a:t>
            </a:r>
            <a:r>
              <a:rPr lang="ru-RU" sz="1400" b="0" i="0" u="none" strike="noStrike" baseline="0" dirty="0">
                <a:solidFill>
                  <a:srgbClr val="333333"/>
                </a:solidFill>
                <a:latin typeface="ArialMT"/>
              </a:rPr>
              <a:t>).</a:t>
            </a:r>
            <a:r>
              <a:rPr lang="en-US" sz="1400" b="0" i="0" u="none" strike="noStrike" baseline="0" dirty="0">
                <a:solidFill>
                  <a:srgbClr val="333333"/>
                </a:solidFill>
                <a:latin typeface="ArialMT"/>
              </a:rPr>
              <a:t> </a:t>
            </a:r>
            <a:r>
              <a:rPr lang="ru-RU" sz="1400" b="0" i="0" u="none" strike="noStrike" baseline="0" dirty="0">
                <a:solidFill>
                  <a:srgbClr val="333333"/>
                </a:solidFill>
                <a:latin typeface="ArialMT"/>
              </a:rPr>
              <a:t>В этом случае выбирается несколько наиболее вероятных токенов для каждой позиции и в итоге выводится строка, вероятность которой максимальна   </a:t>
            </a:r>
            <a:endParaRPr lang="ru-RU" sz="14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94D343-A1E5-4396-AFAA-D19A5CED7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75" y="1406142"/>
            <a:ext cx="6203489" cy="435282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8AE871E-02F4-4583-82AD-52661C86C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3" t="20805" r="25866" b="4224"/>
          <a:stretch/>
        </p:blipFill>
        <p:spPr bwMode="auto">
          <a:xfrm>
            <a:off x="7034101" y="3690556"/>
            <a:ext cx="4220308" cy="266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109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B96BE92-9E84-4F04-872F-9F20069B1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640" y="931985"/>
            <a:ext cx="8961900" cy="233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D7BF27E-D563-4DF7-A6F1-F249A7B00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06" y="3357115"/>
            <a:ext cx="5303225" cy="332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17E141F-B591-4135-9453-AB59D663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283" y="0"/>
            <a:ext cx="8294004" cy="99530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устроен трансформер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022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7E3E8-EED4-43A0-978D-912DA9FC2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7723" y="712177"/>
            <a:ext cx="6257192" cy="448407"/>
          </a:xfrm>
        </p:spPr>
        <p:txBody>
          <a:bodyPr>
            <a:normAutofit/>
          </a:bodyPr>
          <a:lstStyle/>
          <a:p>
            <a:r>
              <a:rPr lang="ru-RU" sz="2400" b="1" i="0" dirty="0" err="1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Токенизация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6A3F860-6119-406E-865E-792D9F99C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4" t="5840" r="16290" b="28431"/>
          <a:stretch/>
        </p:blipFill>
        <p:spPr bwMode="auto">
          <a:xfrm>
            <a:off x="4273061" y="4255475"/>
            <a:ext cx="4906108" cy="238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16F7FE-6258-4EDE-83AB-AB57F47AFEED}"/>
              </a:ext>
            </a:extLst>
          </p:cNvPr>
          <p:cNvSpPr txBox="1"/>
          <p:nvPr/>
        </p:nvSpPr>
        <p:spPr>
          <a:xfrm>
            <a:off x="1225061" y="1307646"/>
            <a:ext cx="1016977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Машинное обучение работает с числами, </a:t>
            </a:r>
            <a:r>
              <a:rPr lang="ru-RU" sz="1600" dirty="0">
                <a:solidFill>
                  <a:srgbClr val="212121"/>
                </a:solidFill>
                <a:latin typeface="Roboto" panose="02000000000000000000" pitchFamily="2" charset="0"/>
              </a:rPr>
              <a:t>а не </a:t>
            </a:r>
            <a:r>
              <a:rPr lang="ru-RU" sz="16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с текстом, поэтому нам необходима процедура векторизации — преобразование текста в последовательность чисел. Для этого текст разбивается на отдельные фрагменты - токены, каждый из который будет кодироваться.</a:t>
            </a:r>
          </a:p>
          <a:p>
            <a:pPr algn="just"/>
            <a:r>
              <a:rPr lang="ru-RU" sz="16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Самый простой способ, когда </a:t>
            </a:r>
            <a:r>
              <a:rPr lang="ru-RU" sz="1600" dirty="0">
                <a:solidFill>
                  <a:srgbClr val="212121"/>
                </a:solidFill>
                <a:latin typeface="Roboto" panose="02000000000000000000" pitchFamily="2" charset="0"/>
              </a:rPr>
              <a:t>токены представляют собой слова. </a:t>
            </a:r>
            <a:r>
              <a:rPr lang="ru-RU" sz="16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Но есть проблема: слов и их форм очень много (миллионы) и поэтому словарь таких слов получится чересчур большим, а это будет затруднять обучение модели. Можно разбивать текст не на слова, а на отдельные буквы, тогда в словаре будет всего несколько десятков токенов, но в таком случае уже сам текст после </a:t>
            </a:r>
            <a:r>
              <a:rPr lang="ru-RU" sz="16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токенизации</a:t>
            </a:r>
            <a:r>
              <a:rPr lang="ru-RU" sz="16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будет слишком длинным, а это тоже затрудняет обучение.</a:t>
            </a:r>
          </a:p>
          <a:p>
            <a:pPr algn="just"/>
            <a:r>
              <a:rPr lang="ru-RU" sz="1600" dirty="0">
                <a:solidFill>
                  <a:srgbClr val="212121"/>
                </a:solidFill>
                <a:latin typeface="Roboto" panose="02000000000000000000" pitchFamily="2" charset="0"/>
              </a:rPr>
              <a:t>П</a:t>
            </a:r>
            <a:r>
              <a:rPr lang="ru-RU" sz="16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редпочтительнее выбрать что-то среднее, например, можно разбивать слова на наиболее общие части и представлять их полные версии как комбинации этих фрагментов (см. картинку). Такой способ </a:t>
            </a:r>
            <a:r>
              <a:rPr lang="ru-RU" sz="16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токенизации</a:t>
            </a:r>
            <a:r>
              <a:rPr lang="ru-RU" sz="16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называется BPE (</a:t>
            </a:r>
            <a:r>
              <a:rPr lang="ru-RU" sz="16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Byte</a:t>
            </a:r>
            <a:r>
              <a:rPr lang="ru-RU" sz="16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Pair</a:t>
            </a:r>
            <a:r>
              <a:rPr lang="ru-RU" sz="16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Encoding</a:t>
            </a:r>
            <a:r>
              <a:rPr lang="ru-RU" sz="16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511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B4FE3-CA50-408D-93D1-71B7A325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405" y="115652"/>
            <a:ext cx="12026782" cy="99530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Позиционное кодирование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0FACD90-A81A-4806-9A4A-ACDF0C713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" b="9838"/>
          <a:stretch/>
        </p:blipFill>
        <p:spPr bwMode="auto">
          <a:xfrm>
            <a:off x="719722" y="5339254"/>
            <a:ext cx="6090138" cy="138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8A12FD03-0E0B-4050-842A-8B4F3CA74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6"/>
          <a:stretch/>
        </p:blipFill>
        <p:spPr bwMode="auto">
          <a:xfrm>
            <a:off x="719722" y="871535"/>
            <a:ext cx="6090138" cy="433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9E8893F6-8D53-4B1F-A5C7-E8FF7B46B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795" y="763382"/>
            <a:ext cx="4091681" cy="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C6A8DC-93E0-4008-93BA-43875534D4D5}"/>
              </a:ext>
            </a:extLst>
          </p:cNvPr>
          <p:cNvSpPr txBox="1"/>
          <p:nvPr/>
        </p:nvSpPr>
        <p:spPr>
          <a:xfrm>
            <a:off x="7095140" y="3481473"/>
            <a:ext cx="501723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700" b="0" i="0" dirty="0">
                <a:solidFill>
                  <a:srgbClr val="212529"/>
                </a:solidFill>
                <a:effectLst/>
                <a:latin typeface="-apple-system"/>
              </a:rPr>
              <a:t>Как интерпретировать позиционное кодирование?</a:t>
            </a:r>
          </a:p>
        </p:txBody>
      </p:sp>
      <p:pic>
        <p:nvPicPr>
          <p:cNvPr id="6156" name="Picture 12">
            <a:extLst>
              <a:ext uri="{FF2B5EF4-FFF2-40B4-BE49-F238E27FC236}">
                <a16:creationId xmlns:a16="http://schemas.microsoft.com/office/drawing/2014/main" id="{6356B430-43E6-45F3-B503-F8AAF0A48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t="2516" r="4217" b="10183"/>
          <a:stretch/>
        </p:blipFill>
        <p:spPr bwMode="auto">
          <a:xfrm>
            <a:off x="7503771" y="4153372"/>
            <a:ext cx="3962471" cy="22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>
            <a:extLst>
              <a:ext uri="{FF2B5EF4-FFF2-40B4-BE49-F238E27FC236}">
                <a16:creationId xmlns:a16="http://schemas.microsoft.com/office/drawing/2014/main" id="{34892480-F050-4F9B-9ED4-B6F956D759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79"/>
          <a:stretch/>
        </p:blipFill>
        <p:spPr bwMode="auto">
          <a:xfrm>
            <a:off x="9402623" y="1524090"/>
            <a:ext cx="1192107" cy="4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>
            <a:extLst>
              <a:ext uri="{FF2B5EF4-FFF2-40B4-BE49-F238E27FC236}">
                <a16:creationId xmlns:a16="http://schemas.microsoft.com/office/drawing/2014/main" id="{5F5DC864-4956-4A76-8254-DEDD4038D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r="2535"/>
          <a:stretch/>
        </p:blipFill>
        <p:spPr bwMode="auto">
          <a:xfrm>
            <a:off x="7203571" y="1971873"/>
            <a:ext cx="4900263" cy="77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>
            <a:extLst>
              <a:ext uri="{FF2B5EF4-FFF2-40B4-BE49-F238E27FC236}">
                <a16:creationId xmlns:a16="http://schemas.microsoft.com/office/drawing/2014/main" id="{68C42CC0-609E-4BD3-A34C-BF8017F01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" r="2178"/>
          <a:stretch/>
        </p:blipFill>
        <p:spPr bwMode="auto">
          <a:xfrm>
            <a:off x="7229437" y="2782668"/>
            <a:ext cx="4882938" cy="6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61AC09-1918-4806-AC71-0F6DFF98CBD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05" t="16068" r="-1" b="12891"/>
          <a:stretch/>
        </p:blipFill>
        <p:spPr>
          <a:xfrm>
            <a:off x="7564196" y="6502228"/>
            <a:ext cx="3841619" cy="2929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AC8D62-1B91-4FC3-A744-4D6ECE01C955}"/>
              </a:ext>
            </a:extLst>
          </p:cNvPr>
          <p:cNvSpPr txBox="1"/>
          <p:nvPr/>
        </p:nvSpPr>
        <p:spPr>
          <a:xfrm>
            <a:off x="7043538" y="3768379"/>
            <a:ext cx="4882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 (</a:t>
            </a:r>
            <a:r>
              <a:rPr lang="en-US" sz="18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 + k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sin (</a:t>
            </a:r>
            <a:r>
              <a:rPr lang="en-US" sz="18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pos)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cos (</a:t>
            </a:r>
            <a:r>
              <a:rPr lang="en-US" sz="18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k)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cos (</a:t>
            </a:r>
            <a:r>
              <a:rPr lang="en-US" sz="18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pos)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sin </a:t>
            </a:r>
            <a:r>
              <a:rPr lang="en-US" sz="18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135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B2AFF6F7-515B-4767-94A5-0D5B1F2F9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23" y="1304105"/>
            <a:ext cx="7195038" cy="497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3F9A2E1-6409-45E1-8521-EFCBE2CAA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47" y="340337"/>
            <a:ext cx="4029611" cy="209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1022EAEE-CA44-4E83-8541-D5FF8DC06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47" y="2678495"/>
            <a:ext cx="4120661" cy="383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D7BEDD6-4A7E-468C-BEC5-7E23B708C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3048" y="185286"/>
            <a:ext cx="8294004" cy="99530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работает </a:t>
            </a:r>
            <a:r>
              <a:rPr lang="ru-RU" sz="2000" b="1" spc="-10" dirty="0" err="1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энкодер</a:t>
            </a:r>
            <a:r>
              <a:rPr lang="ru-RU" sz="20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(кодировщик)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24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F47F5-0A85-4F6C-BDEC-249797DB9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2247" y="234859"/>
            <a:ext cx="7772400" cy="7292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работает </a:t>
            </a:r>
            <a:r>
              <a:rPr lang="ru-RU" sz="2000" b="1" spc="-10" dirty="0">
                <a:solidFill>
                  <a:srgbClr val="14141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ЭНКОДЕР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2E800B-AC52-41E8-B2F1-B99054105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476" y="1151792"/>
            <a:ext cx="8632486" cy="509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24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B4FE3-CA50-408D-93D1-71B7A325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283" y="155408"/>
            <a:ext cx="8294004" cy="995302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spc="-10" dirty="0">
                <a:solidFill>
                  <a:srgbClr val="14141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еханизм внимания в трансформерах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66FC231-F615-4DDA-A266-C281D8610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41" y="1622180"/>
            <a:ext cx="3488225" cy="361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6973AC-8AE8-4B78-961E-3DE4DD49FF9E}"/>
              </a:ext>
            </a:extLst>
          </p:cNvPr>
          <p:cNvSpPr txBox="1"/>
          <p:nvPr/>
        </p:nvSpPr>
        <p:spPr>
          <a:xfrm>
            <a:off x="1527405" y="1622180"/>
            <a:ext cx="609746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В механизме внимания трансформера вводится три новых понятия: </a:t>
            </a:r>
            <a:r>
              <a:rPr lang="ru-RU" sz="1600" b="1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запрос</a:t>
            </a:r>
            <a:r>
              <a:rPr lang="ru-RU" sz="1600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 (</a:t>
            </a:r>
            <a:r>
              <a:rPr lang="ru-RU" sz="1600" b="0" i="0" dirty="0" err="1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query</a:t>
            </a:r>
            <a:r>
              <a:rPr lang="ru-RU" sz="1600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), </a:t>
            </a:r>
            <a:r>
              <a:rPr lang="ru-RU" sz="1600" b="1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ключ</a:t>
            </a:r>
            <a:r>
              <a:rPr lang="ru-RU" sz="1600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 (</a:t>
            </a:r>
            <a:r>
              <a:rPr lang="ru-RU" sz="1600" b="0" i="0" dirty="0" err="1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key</a:t>
            </a:r>
            <a:r>
              <a:rPr lang="ru-RU" sz="1600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) и </a:t>
            </a:r>
            <a:r>
              <a:rPr lang="ru-RU" sz="1600" b="1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значение</a:t>
            </a:r>
            <a:r>
              <a:rPr lang="ru-RU" sz="1600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 (</a:t>
            </a:r>
            <a:r>
              <a:rPr lang="ru-RU" sz="1600" b="0" i="0" dirty="0" err="1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value</a:t>
            </a:r>
            <a:r>
              <a:rPr lang="ru-RU" sz="1600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).</a:t>
            </a:r>
          </a:p>
          <a:p>
            <a:pPr algn="just"/>
            <a:r>
              <a:rPr lang="ru-RU" sz="1600" dirty="0">
                <a:solidFill>
                  <a:srgbClr val="141414"/>
                </a:solidFill>
                <a:latin typeface="verdana" panose="020B0604030504040204" pitchFamily="34" charset="0"/>
              </a:rPr>
              <a:t>Рассмотрим </a:t>
            </a:r>
            <a:r>
              <a:rPr lang="ru-RU" sz="1600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 аналогию</a:t>
            </a:r>
            <a:r>
              <a:rPr lang="ru-RU" sz="1600" dirty="0">
                <a:solidFill>
                  <a:srgbClr val="141414"/>
                </a:solidFill>
                <a:latin typeface="verdana" panose="020B0604030504040204" pitchFamily="34" charset="0"/>
              </a:rPr>
              <a:t>. </a:t>
            </a:r>
            <a:r>
              <a:rPr lang="ru-RU" sz="1600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Представьте, что вы ищете видео на </a:t>
            </a:r>
            <a:r>
              <a:rPr lang="ru-RU" sz="1600" b="0" i="0" dirty="0" err="1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Ютубе</a:t>
            </a:r>
            <a:r>
              <a:rPr lang="ru-RU" sz="1600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. В базе данных </a:t>
            </a:r>
            <a:r>
              <a:rPr lang="ru-RU" sz="1600" b="0" i="0" dirty="0" err="1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Ютуба</a:t>
            </a:r>
            <a:r>
              <a:rPr lang="ru-RU" sz="1600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 хранится видео — это значение —  V . Там есть ключи K — это набор тегов к видео. Есть запрос Q — то, что вы пишете в поисковой строке. Запрос Q сопоставляется со всеми ключами (тегами) K в базе данных, находятся самые близкие к запросу ключи, а пользователь получает значения V (то есть видео), сопоставленные найденным ключам.</a:t>
            </a:r>
          </a:p>
          <a:p>
            <a:pPr algn="just"/>
            <a:r>
              <a:rPr lang="ru-RU" sz="1600" b="1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Итого:</a:t>
            </a:r>
            <a:r>
              <a:rPr lang="ru-RU" sz="1600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 дан запрос Q, ищем самые близкие к нему ключи К и выдаем соответствующие значения 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2C94F6-BA75-4CBB-A74E-1EABE6CF7179}"/>
              </a:ext>
            </a:extLst>
          </p:cNvPr>
          <p:cNvSpPr txBox="1"/>
          <p:nvPr/>
        </p:nvSpPr>
        <p:spPr>
          <a:xfrm>
            <a:off x="3479556" y="5553950"/>
            <a:ext cx="73261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41414"/>
                </a:solidFill>
                <a:latin typeface="verdana" panose="020B0604030504040204" pitchFamily="34" charset="0"/>
              </a:rPr>
              <a:t>В результате, и</a:t>
            </a:r>
            <a:r>
              <a:rPr lang="ru-RU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з входного вектора слова получились три вектора — Q, K, V. </a:t>
            </a:r>
            <a:r>
              <a:rPr lang="ru-RU" dirty="0">
                <a:solidFill>
                  <a:srgbClr val="141414"/>
                </a:solidFill>
                <a:latin typeface="verdana" panose="020B0604030504040204" pitchFamily="34" charset="0"/>
              </a:rPr>
              <a:t>Рассмотрим</a:t>
            </a:r>
            <a:r>
              <a:rPr lang="ru-RU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, что происходит дальше.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174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3F36B51-B971-4151-99D4-E9E32F34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425" y="113361"/>
            <a:ext cx="10903171" cy="1325563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Вычисление выхода слоя внимания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38844B-CF78-481E-A1B0-8773B6702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634" y="2154042"/>
            <a:ext cx="6751605" cy="15627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5C9F18-0EA0-4721-8431-F0FC2D93D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844" y="1159286"/>
            <a:ext cx="5238750" cy="952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466338-358D-4139-834C-84ADBA703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4" y="1355872"/>
            <a:ext cx="4618268" cy="48281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84C8541-7863-4BD5-A9BB-00C87F2BC9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5855" y="3922592"/>
            <a:ext cx="6396384" cy="230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05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07C6A-8E3D-4C27-AF9A-3418FE54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507" y="100249"/>
            <a:ext cx="10366131" cy="1325563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Подробное устройство одного блока </a:t>
            </a:r>
            <a:r>
              <a:rPr lang="ru-RU" sz="2000" b="1" spc="-10" dirty="0" err="1">
                <a:solidFill>
                  <a:srgbClr val="141414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энкодера</a:t>
            </a:r>
            <a:r>
              <a:rPr lang="ru-RU" sz="20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53FBBD8-4791-4D38-A4E2-F478B54A9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81BBC72-D375-468B-AF70-33DCD713F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204" y="1178045"/>
            <a:ext cx="5647592" cy="528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725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3374</TotalTime>
  <Words>630</Words>
  <Application>Microsoft Office PowerPoint</Application>
  <PresentationFormat>Широкоэкранный</PresentationFormat>
  <Paragraphs>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-apple-system</vt:lpstr>
      <vt:lpstr>Arial</vt:lpstr>
      <vt:lpstr>ArialMT</vt:lpstr>
      <vt:lpstr>Calibri</vt:lpstr>
      <vt:lpstr>Calibri Light</vt:lpstr>
      <vt:lpstr>Cambria</vt:lpstr>
      <vt:lpstr>Georgia</vt:lpstr>
      <vt:lpstr>Roboto</vt:lpstr>
      <vt:lpstr>Verdana</vt:lpstr>
      <vt:lpstr>Verdana</vt:lpstr>
      <vt:lpstr>Office Theme</vt:lpstr>
      <vt:lpstr>Slide title</vt:lpstr>
      <vt:lpstr>Как устроен трансформер</vt:lpstr>
      <vt:lpstr>Токенизация</vt:lpstr>
      <vt:lpstr>Позиционное кодирование</vt:lpstr>
      <vt:lpstr>Как работает энкодер (кодировщик)</vt:lpstr>
      <vt:lpstr>Как работает ЭНКОДЕР</vt:lpstr>
      <vt:lpstr>Механизм внимания в трансформерах</vt:lpstr>
      <vt:lpstr>Вычисление выхода слоя внимания</vt:lpstr>
      <vt:lpstr>Подробное устройство одного блока энкодера </vt:lpstr>
      <vt:lpstr>Архитектура трансформера целиком </vt:lpstr>
      <vt:lpstr>Что после декодера?</vt:lpstr>
      <vt:lpstr>Что после декодера?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Каширина</cp:lastModifiedBy>
  <cp:revision>170</cp:revision>
  <dcterms:created xsi:type="dcterms:W3CDTF">2016-11-18T14:12:19Z</dcterms:created>
  <dcterms:modified xsi:type="dcterms:W3CDTF">2023-12-14T12:16:14Z</dcterms:modified>
</cp:coreProperties>
</file>