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3" r:id="rId1"/>
  </p:sldMasterIdLst>
  <p:notesMasterIdLst>
    <p:notesMasterId r:id="rId21"/>
  </p:notesMasterIdLst>
  <p:sldIdLst>
    <p:sldId id="256" r:id="rId2"/>
    <p:sldId id="258" r:id="rId3"/>
    <p:sldId id="259" r:id="rId4"/>
    <p:sldId id="260" r:id="rId5"/>
    <p:sldId id="261" r:id="rId6"/>
    <p:sldId id="262" r:id="rId7"/>
    <p:sldId id="273" r:id="rId8"/>
    <p:sldId id="263" r:id="rId9"/>
    <p:sldId id="274" r:id="rId10"/>
    <p:sldId id="276" r:id="rId11"/>
    <p:sldId id="275" r:id="rId12"/>
    <p:sldId id="277" r:id="rId13"/>
    <p:sldId id="282" r:id="rId14"/>
    <p:sldId id="278" r:id="rId15"/>
    <p:sldId id="279" r:id="rId16"/>
    <p:sldId id="281" r:id="rId17"/>
    <p:sldId id="266" r:id="rId18"/>
    <p:sldId id="280" r:id="rId19"/>
    <p:sldId id="267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1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82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5F7970-1A39-4868-A171-E1E52D93280A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714CE3-BFF3-44ED-AC9C-6DCFE29FC6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23981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204F-B0AC-4EF4-A44C-89336C51E40B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1A9D-93B5-4D3F-B855-6C14030639C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91940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204F-B0AC-4EF4-A44C-89336C51E40B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1A9D-93B5-4D3F-B855-6C14030639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8157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204F-B0AC-4EF4-A44C-89336C51E40B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1A9D-93B5-4D3F-B855-6C14030639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5271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204F-B0AC-4EF4-A44C-89336C51E40B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1A9D-93B5-4D3F-B855-6C14030639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39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204F-B0AC-4EF4-A44C-89336C51E40B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1A9D-93B5-4D3F-B855-6C14030639C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70152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204F-B0AC-4EF4-A44C-89336C51E40B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1A9D-93B5-4D3F-B855-6C14030639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330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204F-B0AC-4EF4-A44C-89336C51E40B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1A9D-93B5-4D3F-B855-6C14030639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3551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204F-B0AC-4EF4-A44C-89336C51E40B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1A9D-93B5-4D3F-B855-6C14030639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0807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204F-B0AC-4EF4-A44C-89336C51E40B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1A9D-93B5-4D3F-B855-6C14030639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9799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DA4204F-B0AC-4EF4-A44C-89336C51E40B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2E1A9D-93B5-4D3F-B855-6C14030639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3543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204F-B0AC-4EF4-A44C-89336C51E40B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1A9D-93B5-4D3F-B855-6C14030639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5098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DA4204F-B0AC-4EF4-A44C-89336C51E40B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32E1A9D-93B5-4D3F-B855-6C14030639C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02325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xmlns="" id="{F3B3B6C5-748F-437C-AE76-DB11FEA99E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xmlns="" id="{197CEB5D-9BB2-475C-BA8D-AC88BB8C97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bg2"/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0DC5DF-A5D8-4E54-89F2-46F74C09EC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80588" y="965199"/>
            <a:ext cx="6766078" cy="4927601"/>
          </a:xfrm>
        </p:spPr>
        <p:txBody>
          <a:bodyPr anchor="ctr">
            <a:normAutofit/>
          </a:bodyPr>
          <a:lstStyle/>
          <a:p>
            <a:r>
              <a:rPr lang="ru-RU" sz="5400" dirty="0"/>
              <a:t>Предобработка данных/ Построение графиков и диаграмм.</a:t>
            </a:r>
            <a:endParaRPr lang="en-US" sz="5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C0F5D9F-636E-41E6-B017-27A718CEE3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0559" y="965198"/>
            <a:ext cx="3140636" cy="4927602"/>
          </a:xfrm>
        </p:spPr>
        <p:txBody>
          <a:bodyPr anchor="ctr">
            <a:normAutofit/>
          </a:bodyPr>
          <a:lstStyle/>
          <a:p>
            <a:pPr algn="r"/>
            <a:r>
              <a:rPr lang="en-US" sz="2800" dirty="0"/>
              <a:t>PYTHON</a:t>
            </a:r>
            <a:br>
              <a:rPr lang="en-US" sz="2800" dirty="0"/>
            </a:br>
            <a:r>
              <a:rPr lang="ru-RU" sz="2800" dirty="0"/>
              <a:t>Библиотеки</a:t>
            </a:r>
            <a:r>
              <a:rPr lang="en-US" sz="2800" dirty="0"/>
              <a:t> NumPy</a:t>
            </a:r>
            <a:r>
              <a:rPr lang="ru-RU" sz="2800" dirty="0"/>
              <a:t>/</a:t>
            </a:r>
            <a:r>
              <a:rPr lang="en-US" sz="2800" dirty="0"/>
              <a:t>Pandas/Matplotlib</a:t>
            </a:r>
            <a:r>
              <a:rPr lang="ru-RU" sz="2800" dirty="0"/>
              <a:t> </a:t>
            </a:r>
          </a:p>
          <a:p>
            <a:pPr algn="r"/>
            <a:endParaRPr lang="en-US" sz="2000" dirty="0"/>
          </a:p>
        </p:txBody>
      </p:sp>
      <p:cxnSp>
        <p:nvCxnSpPr>
          <p:cNvPr id="18" name="Straight Connector 11">
            <a:extLst>
              <a:ext uri="{FF2B5EF4-FFF2-40B4-BE49-F238E27FC236}">
                <a16:creationId xmlns:a16="http://schemas.microsoft.com/office/drawing/2014/main" xmlns="" id="{BB14AD1F-ADD5-46E7-966F-4C0290232FF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055891" y="2057399"/>
            <a:ext cx="0" cy="27432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500205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90CB87-2ABB-4BD7-97D2-1FBCEA72C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2. Библиотека </a:t>
            </a:r>
            <a:r>
              <a:rPr lang="en-US" dirty="0"/>
              <a:t>pandas</a:t>
            </a:r>
            <a:r>
              <a:rPr lang="ru-RU" dirty="0"/>
              <a:t>. Объект </a:t>
            </a:r>
            <a:r>
              <a:rPr lang="ru-RU" dirty="0" err="1"/>
              <a:t>Series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BED6AAD-7188-47FA-A89E-797018BC0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Использование функций </a:t>
            </a:r>
            <a:r>
              <a:rPr lang="ru-RU" dirty="0" err="1"/>
              <a:t>NumPy</a:t>
            </a:r>
            <a:r>
              <a:rPr lang="ru-RU" dirty="0"/>
              <a:t>, таких как фильтрация с помощью булевых массивов, умножение на скаляр или вычисление математических функций, сохраняет значения индексов: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70C0"/>
                </a:solidFill>
              </a:rPr>
              <a:t>obj2[obj2 &gt; 0]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d    4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b    7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     3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dtype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: int64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70C0"/>
                </a:solidFill>
              </a:rPr>
              <a:t>obj2 * 2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d     8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b    14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   -10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     6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dtype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: int64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D72908C-9EF2-4A85-8401-9FEDB2DA56BF}"/>
              </a:ext>
            </a:extLst>
          </p:cNvPr>
          <p:cNvSpPr txBox="1"/>
          <p:nvPr/>
        </p:nvSpPr>
        <p:spPr>
          <a:xfrm>
            <a:off x="6126480" y="2729773"/>
            <a:ext cx="527750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/>
              <a:t>Series</a:t>
            </a:r>
            <a:r>
              <a:rPr lang="ru-RU" sz="2000" dirty="0"/>
              <a:t> также может быть создан из массива numpy</a:t>
            </a:r>
            <a:endParaRPr lang="en-US" sz="2000" dirty="0"/>
          </a:p>
          <a:p>
            <a:r>
              <a:rPr lang="en-US" sz="2000" dirty="0">
                <a:solidFill>
                  <a:srgbClr val="0070C0"/>
                </a:solidFill>
              </a:rPr>
              <a:t>fruits = </a:t>
            </a:r>
            <a:r>
              <a:rPr lang="en-US" sz="2000" dirty="0" err="1">
                <a:solidFill>
                  <a:srgbClr val="0070C0"/>
                </a:solidFill>
              </a:rPr>
              <a:t>np.array</a:t>
            </a:r>
            <a:r>
              <a:rPr lang="en-US" sz="2000" dirty="0">
                <a:solidFill>
                  <a:srgbClr val="0070C0"/>
                </a:solidFill>
              </a:rPr>
              <a:t>(['</a:t>
            </a:r>
            <a:r>
              <a:rPr lang="en-US" sz="2000" dirty="0" err="1">
                <a:solidFill>
                  <a:srgbClr val="0070C0"/>
                </a:solidFill>
              </a:rPr>
              <a:t>apple','orange','mango','pear</a:t>
            </a:r>
            <a:r>
              <a:rPr lang="en-US" sz="2000" dirty="0">
                <a:solidFill>
                  <a:srgbClr val="0070C0"/>
                </a:solidFill>
              </a:rPr>
              <a:t>'])</a:t>
            </a:r>
          </a:p>
          <a:p>
            <a:r>
              <a:rPr lang="en-US" sz="2000" dirty="0">
                <a:solidFill>
                  <a:srgbClr val="0070C0"/>
                </a:solidFill>
              </a:rPr>
              <a:t>series2 = </a:t>
            </a:r>
            <a:r>
              <a:rPr lang="en-US" sz="2000" dirty="0" err="1">
                <a:solidFill>
                  <a:srgbClr val="0070C0"/>
                </a:solidFill>
              </a:rPr>
              <a:t>pd.Series</a:t>
            </a:r>
            <a:r>
              <a:rPr lang="en-US" sz="2000" dirty="0">
                <a:solidFill>
                  <a:srgbClr val="0070C0"/>
                </a:solidFill>
              </a:rPr>
              <a:t>(fruits)</a:t>
            </a:r>
          </a:p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0     apple</a:t>
            </a:r>
          </a:p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1    orange</a:t>
            </a:r>
          </a:p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2     mango</a:t>
            </a:r>
          </a:p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3      pear</a:t>
            </a:r>
          </a:p>
          <a:p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dtype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: object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593427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90CB87-2ABB-4BD7-97D2-1FBCEA72C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1337" y="286603"/>
            <a:ext cx="10696903" cy="1450757"/>
          </a:xfrm>
        </p:spPr>
        <p:txBody>
          <a:bodyPr/>
          <a:lstStyle/>
          <a:p>
            <a:r>
              <a:rPr lang="ru-RU" dirty="0"/>
              <a:t>2. Библиотека </a:t>
            </a:r>
            <a:r>
              <a:rPr lang="en-US" dirty="0"/>
              <a:t>pandas</a:t>
            </a:r>
            <a:r>
              <a:rPr lang="ru-RU" dirty="0"/>
              <a:t>. Объект </a:t>
            </a:r>
            <a:r>
              <a:rPr lang="en-US" dirty="0" err="1"/>
              <a:t>DataFrame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BED6AAD-7188-47FA-A89E-797018BC0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Создаем </a:t>
            </a:r>
            <a:r>
              <a:rPr lang="en-US" dirty="0" err="1"/>
              <a:t>DataFrame</a:t>
            </a:r>
            <a:r>
              <a:rPr lang="en-US" dirty="0"/>
              <a:t>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</a:rPr>
              <a:t>import pandas as pd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</a:rPr>
              <a:t>months = ['</a:t>
            </a:r>
            <a:r>
              <a:rPr lang="ru-RU" dirty="0">
                <a:solidFill>
                  <a:srgbClr val="0070C0"/>
                </a:solidFill>
              </a:rPr>
              <a:t>январь', 'февраль', 'март', 'апрель']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</a:rPr>
              <a:t>sales = {'</a:t>
            </a:r>
            <a:r>
              <a:rPr lang="ru-RU" dirty="0">
                <a:solidFill>
                  <a:srgbClr val="0070C0"/>
                </a:solidFill>
              </a:rPr>
              <a:t>выручка': [5000, 3500, 13800, 4800],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0070C0"/>
                </a:solidFill>
              </a:rPr>
              <a:t>         'количество продаж':  [20, 25, 52, 15]}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</a:rPr>
              <a:t>df = </a:t>
            </a:r>
            <a:r>
              <a:rPr lang="en-US" dirty="0" err="1">
                <a:solidFill>
                  <a:srgbClr val="0070C0"/>
                </a:solidFill>
              </a:rPr>
              <a:t>pd.DataFrame</a:t>
            </a:r>
            <a:r>
              <a:rPr lang="en-US" dirty="0">
                <a:solidFill>
                  <a:srgbClr val="0070C0"/>
                </a:solidFill>
              </a:rPr>
              <a:t>(data=sales, index=months)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</a:rPr>
              <a:t>df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2054" name="Picture 6" descr="https://prog-life.ru/media/uploads/2021/02/25/3.PNG">
            <a:extLst>
              <a:ext uri="{FF2B5EF4-FFF2-40B4-BE49-F238E27FC236}">
                <a16:creationId xmlns:a16="http://schemas.microsoft.com/office/drawing/2014/main" xmlns="" id="{1FC2D39E-3E5B-4ABC-ADBA-5EFBA8F3AD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97280" y="3737742"/>
            <a:ext cx="2638425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E520DA57-1FD7-4B28-9CED-4CBD1F3D9E96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98920" y="3737742"/>
            <a:ext cx="4495800" cy="157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785981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90CB87-2ABB-4BD7-97D2-1FBCEA72C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1337" y="286603"/>
            <a:ext cx="10696903" cy="1450757"/>
          </a:xfrm>
        </p:spPr>
        <p:txBody>
          <a:bodyPr/>
          <a:lstStyle/>
          <a:p>
            <a:r>
              <a:rPr lang="ru-RU" dirty="0"/>
              <a:t>2. Библиотека </a:t>
            </a:r>
            <a:r>
              <a:rPr lang="en-US" dirty="0"/>
              <a:t>pandas</a:t>
            </a:r>
            <a:r>
              <a:rPr lang="ru-RU" dirty="0"/>
              <a:t>. Загрузка и сохранение </a:t>
            </a:r>
            <a:r>
              <a:rPr lang="ru-RU" dirty="0" err="1"/>
              <a:t>датафрейма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BED6AAD-7188-47FA-A89E-797018BC0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Загрузка данных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0070C0"/>
                </a:solidFill>
              </a:rPr>
              <a:t># </a:t>
            </a:r>
            <a:r>
              <a:rPr lang="en-US" dirty="0">
                <a:solidFill>
                  <a:srgbClr val="0070C0"/>
                </a:solidFill>
              </a:rPr>
              <a:t>Excel </a:t>
            </a:r>
            <a:endParaRPr lang="ru-RU" dirty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</a:rPr>
              <a:t>data2 = </a:t>
            </a:r>
            <a:r>
              <a:rPr lang="en-US" dirty="0" err="1">
                <a:solidFill>
                  <a:srgbClr val="0070C0"/>
                </a:solidFill>
              </a:rPr>
              <a:t>pd.read_excel</a:t>
            </a:r>
            <a:r>
              <a:rPr lang="en-US" dirty="0">
                <a:solidFill>
                  <a:srgbClr val="0070C0"/>
                </a:solidFill>
              </a:rPr>
              <a:t>('D:\\filename.xlsx', </a:t>
            </a:r>
            <a:r>
              <a:rPr lang="en-US" dirty="0" err="1">
                <a:solidFill>
                  <a:srgbClr val="0070C0"/>
                </a:solidFill>
              </a:rPr>
              <a:t>sheetname</a:t>
            </a:r>
            <a:r>
              <a:rPr lang="en-US" dirty="0">
                <a:solidFill>
                  <a:srgbClr val="0070C0"/>
                </a:solidFill>
              </a:rPr>
              <a:t>='1’) </a:t>
            </a:r>
            <a:endParaRPr lang="ru-RU" dirty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</a:rPr>
              <a:t># csv-</a:t>
            </a:r>
            <a:r>
              <a:rPr lang="ru-RU" dirty="0">
                <a:solidFill>
                  <a:srgbClr val="0070C0"/>
                </a:solidFill>
              </a:rPr>
              <a:t>файл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</a:rPr>
              <a:t>data = </a:t>
            </a:r>
            <a:r>
              <a:rPr lang="en-US" dirty="0" err="1">
                <a:solidFill>
                  <a:srgbClr val="0070C0"/>
                </a:solidFill>
              </a:rPr>
              <a:t>pd.read_csv</a:t>
            </a:r>
            <a:r>
              <a:rPr lang="en-US" dirty="0">
                <a:solidFill>
                  <a:srgbClr val="0070C0"/>
                </a:solidFill>
              </a:rPr>
              <a:t>('D:\\filename.csv', </a:t>
            </a:r>
            <a:r>
              <a:rPr lang="en-US" dirty="0" err="1">
                <a:solidFill>
                  <a:srgbClr val="0070C0"/>
                </a:solidFill>
              </a:rPr>
              <a:t>sep</a:t>
            </a:r>
            <a:r>
              <a:rPr lang="en-US" dirty="0">
                <a:solidFill>
                  <a:srgbClr val="0070C0"/>
                </a:solidFill>
              </a:rPr>
              <a:t>=';', decimal=',’) </a:t>
            </a:r>
            <a:endParaRPr lang="ru-RU" dirty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Сохранение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solidFill>
                  <a:srgbClr val="0070C0"/>
                </a:solidFill>
              </a:rPr>
              <a:t>data.to_csv</a:t>
            </a:r>
            <a:r>
              <a:rPr lang="en-US" dirty="0">
                <a:solidFill>
                  <a:srgbClr val="0070C0"/>
                </a:solidFill>
              </a:rPr>
              <a:t>('foo.csv’)</a:t>
            </a:r>
            <a:endParaRPr lang="ru-RU" dirty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/>
              <a:t>У функции </a:t>
            </a:r>
            <a:r>
              <a:rPr lang="ru-RU" dirty="0" err="1"/>
              <a:t>read_csv</a:t>
            </a:r>
            <a:r>
              <a:rPr lang="ru-RU" dirty="0"/>
              <a:t> есть несколько параметров, например: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 err="1"/>
              <a:t>sep</a:t>
            </a:r>
            <a:r>
              <a:rPr lang="ru-RU" dirty="0"/>
              <a:t> — разделительный символ. По умолчанию - “,”;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 err="1"/>
              <a:t>nrows</a:t>
            </a:r>
            <a:r>
              <a:rPr lang="ru-RU" dirty="0"/>
              <a:t> — количество строк, которое необходимо прочесть. Необязательный параметр, но удобный для файлов больших размеров;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 err="1"/>
              <a:t>decimal</a:t>
            </a:r>
            <a:r>
              <a:rPr lang="ru-RU" dirty="0"/>
              <a:t> — разделитель чисел на дробную и целую части. Необязательный параметр, по умолчанию - '.’. </a:t>
            </a:r>
            <a:r>
              <a:rPr lang="en-US" dirty="0" err="1"/>
              <a:t>Read_excel</a:t>
            </a:r>
            <a:r>
              <a:rPr lang="ru-RU" dirty="0"/>
              <a:t> также имеет несколько параметров, например, название или номер листа, который нужно прочитать.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35453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 Библиотека </a:t>
            </a:r>
            <a:r>
              <a:rPr lang="en-US" dirty="0" smtClean="0"/>
              <a:t>pandas</a:t>
            </a:r>
            <a:r>
              <a:rPr lang="ru-RU" dirty="0" smtClean="0"/>
              <a:t>. Загрузка и сохранение </a:t>
            </a:r>
            <a:r>
              <a:rPr lang="ru-RU" dirty="0" err="1" smtClean="0"/>
              <a:t>датафрейма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6845" y="2599509"/>
            <a:ext cx="5543550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854926" y="1946366"/>
            <a:ext cx="5068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Если файл загружен в </a:t>
            </a:r>
            <a:r>
              <a:rPr lang="ru-RU" dirty="0" err="1" smtClean="0"/>
              <a:t>коллаб</a:t>
            </a:r>
            <a:r>
              <a:rPr lang="ru-RU" dirty="0" smtClean="0"/>
              <a:t>(или каталог среды разработки)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90CB87-2ABB-4BD7-97D2-1FBCEA72C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1337" y="286603"/>
            <a:ext cx="10696903" cy="1450757"/>
          </a:xfrm>
        </p:spPr>
        <p:txBody>
          <a:bodyPr/>
          <a:lstStyle/>
          <a:p>
            <a:r>
              <a:rPr lang="ru-RU" dirty="0"/>
              <a:t>2. Библиотека </a:t>
            </a:r>
            <a:r>
              <a:rPr lang="en-US" dirty="0"/>
              <a:t>pandas</a:t>
            </a:r>
            <a:r>
              <a:rPr lang="ru-RU" dirty="0"/>
              <a:t>. Удаления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BED6AAD-7188-47FA-A89E-797018BC0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8F55FDED-FF8C-4243-A494-6C4C2A4EECB4}"/>
              </a:ext>
            </a:extLst>
          </p:cNvPr>
          <p:cNvSpPr/>
          <p:nvPr/>
        </p:nvSpPr>
        <p:spPr>
          <a:xfrm>
            <a:off x="667406" y="1927996"/>
            <a:ext cx="818493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Удаления </a:t>
            </a:r>
          </a:p>
          <a:p>
            <a:r>
              <a:rPr lang="en-US" sz="2000" dirty="0">
                <a:solidFill>
                  <a:srgbClr val="0070C0"/>
                </a:solidFill>
              </a:rPr>
              <a:t>df = </a:t>
            </a:r>
            <a:r>
              <a:rPr lang="en-US" sz="2000" dirty="0" err="1">
                <a:solidFill>
                  <a:srgbClr val="0070C0"/>
                </a:solidFill>
              </a:rPr>
              <a:t>pd.DataFrame</a:t>
            </a:r>
            <a:r>
              <a:rPr lang="en-US" sz="2000" dirty="0">
                <a:solidFill>
                  <a:srgbClr val="0070C0"/>
                </a:solidFill>
              </a:rPr>
              <a:t>({'x':[1,3,2], 'y':[2,4,1]}) </a:t>
            </a:r>
          </a:p>
          <a:p>
            <a:r>
              <a:rPr lang="ru-RU" sz="2000" dirty="0">
                <a:solidFill>
                  <a:srgbClr val="0070C0"/>
                </a:solidFill>
              </a:rPr>
              <a:t># удаление строки </a:t>
            </a:r>
          </a:p>
          <a:p>
            <a:r>
              <a:rPr lang="en-US" sz="2000" dirty="0" err="1">
                <a:solidFill>
                  <a:srgbClr val="0070C0"/>
                </a:solidFill>
              </a:rPr>
              <a:t>df.drop</a:t>
            </a:r>
            <a:r>
              <a:rPr lang="en-US" sz="2000" dirty="0">
                <a:solidFill>
                  <a:srgbClr val="0070C0"/>
                </a:solidFill>
              </a:rPr>
              <a:t>(1, axis=0, , </a:t>
            </a:r>
            <a:r>
              <a:rPr lang="en-US" sz="2000" dirty="0" err="1">
                <a:solidFill>
                  <a:srgbClr val="0070C0"/>
                </a:solidFill>
              </a:rPr>
              <a:t>inplace</a:t>
            </a:r>
            <a:r>
              <a:rPr lang="en-US" sz="2000" dirty="0">
                <a:solidFill>
                  <a:srgbClr val="0070C0"/>
                </a:solidFill>
              </a:rPr>
              <a:t>=True) </a:t>
            </a:r>
          </a:p>
          <a:p>
            <a:r>
              <a:rPr lang="ru-RU" sz="2000" dirty="0">
                <a:solidFill>
                  <a:srgbClr val="0070C0"/>
                </a:solidFill>
              </a:rPr>
              <a:t># удаление столбца </a:t>
            </a:r>
          </a:p>
          <a:p>
            <a:r>
              <a:rPr lang="en-US" sz="2000" dirty="0" err="1">
                <a:solidFill>
                  <a:srgbClr val="0070C0"/>
                </a:solidFill>
              </a:rPr>
              <a:t>df.drop</a:t>
            </a:r>
            <a:r>
              <a:rPr lang="en-US" sz="2000" dirty="0">
                <a:solidFill>
                  <a:srgbClr val="0070C0"/>
                </a:solidFill>
              </a:rPr>
              <a:t>('x', axis=1, </a:t>
            </a:r>
            <a:r>
              <a:rPr lang="en-US" sz="2000" dirty="0" err="1">
                <a:solidFill>
                  <a:srgbClr val="0070C0"/>
                </a:solidFill>
              </a:rPr>
              <a:t>inplace</a:t>
            </a:r>
            <a:r>
              <a:rPr lang="en-US" sz="2000" dirty="0">
                <a:solidFill>
                  <a:srgbClr val="0070C0"/>
                </a:solidFill>
              </a:rPr>
              <a:t>=True) </a:t>
            </a:r>
          </a:p>
          <a:p>
            <a:r>
              <a:rPr lang="en-US" sz="2000" dirty="0">
                <a:solidFill>
                  <a:srgbClr val="0070C0"/>
                </a:solidFill>
              </a:rPr>
              <a:t>df </a:t>
            </a:r>
            <a:endParaRPr lang="ru-RU" sz="2000" dirty="0">
              <a:solidFill>
                <a:srgbClr val="0070C0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91BCCB8F-CF0F-4B6C-92B9-F389D579C76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1207" y="4164588"/>
            <a:ext cx="3962400" cy="188595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693B05C8-D200-46F3-A39A-8CA3EA336B11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76145" y="4172133"/>
            <a:ext cx="2762250" cy="188595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F49DDA5D-F771-4C92-88B8-89B9CB60D570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960933" y="4164588"/>
            <a:ext cx="3009900" cy="16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601591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90CB87-2ABB-4BD7-97D2-1FBCEA72C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1337" y="286603"/>
            <a:ext cx="10696903" cy="1450757"/>
          </a:xfrm>
        </p:spPr>
        <p:txBody>
          <a:bodyPr/>
          <a:lstStyle/>
          <a:p>
            <a:r>
              <a:rPr lang="ru-RU" dirty="0"/>
              <a:t>2. Библиотека </a:t>
            </a:r>
            <a:r>
              <a:rPr lang="en-US" dirty="0"/>
              <a:t>pandas</a:t>
            </a:r>
            <a:r>
              <a:rPr lang="ru-RU" dirty="0"/>
              <a:t>. Доступ к строкам и столбцам </a:t>
            </a:r>
            <a:r>
              <a:rPr lang="ru-RU" dirty="0" err="1"/>
              <a:t>датафрейма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BED6AAD-7188-47FA-A89E-797018BC0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337459A3-B0B9-4851-BC24-A6BE1BA0681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726" y="1973974"/>
            <a:ext cx="6410325" cy="2705100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AD8A71D4-179A-485D-91F2-3602D1D24AD5}"/>
              </a:ext>
            </a:extLst>
          </p:cNvPr>
          <p:cNvSpPr/>
          <p:nvPr/>
        </p:nvSpPr>
        <p:spPr>
          <a:xfrm>
            <a:off x="533400" y="4628380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PT Serif"/>
              </a:rPr>
              <a:t>Доступ к строкам по индексу возможен несколькими способами: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PT Serif"/>
              </a:rPr>
              <a:t>.</a:t>
            </a:r>
            <a:r>
              <a:rPr lang="ru-RU" dirty="0" err="1">
                <a:solidFill>
                  <a:srgbClr val="000000"/>
                </a:solidFill>
                <a:latin typeface="PT Serif"/>
              </a:rPr>
              <a:t>loc</a:t>
            </a:r>
            <a:r>
              <a:rPr lang="ru-RU" dirty="0">
                <a:solidFill>
                  <a:srgbClr val="000000"/>
                </a:solidFill>
                <a:latin typeface="PT Serif"/>
              </a:rPr>
              <a:t> - используется для доступа по индексу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PT Serif"/>
              </a:rPr>
              <a:t>.</a:t>
            </a:r>
            <a:r>
              <a:rPr lang="ru-RU" dirty="0" err="1">
                <a:solidFill>
                  <a:srgbClr val="000000"/>
                </a:solidFill>
                <a:latin typeface="PT Serif"/>
              </a:rPr>
              <a:t>iloc</a:t>
            </a:r>
            <a:r>
              <a:rPr lang="ru-RU" dirty="0">
                <a:solidFill>
                  <a:srgbClr val="000000"/>
                </a:solidFill>
                <a:latin typeface="PT Serif"/>
              </a:rPr>
              <a:t> - используется для доступа по номеру строки (начиная от 0)</a:t>
            </a:r>
            <a:endParaRPr lang="ru-RU" b="0" i="0" dirty="0">
              <a:solidFill>
                <a:srgbClr val="000000"/>
              </a:solidFill>
              <a:effectLst/>
              <a:latin typeface="PT Serif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C2C47411-6D87-4B44-8E30-FB2CAA693C73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01814" y="4708956"/>
            <a:ext cx="1990725" cy="1123950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A704984C-40A2-4EA8-A934-02DDBDA205DB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297318" y="4679074"/>
            <a:ext cx="1885950" cy="1190625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18CA804C-C380-47EF-88EC-0610144FD79C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03690" y="3247255"/>
            <a:ext cx="2352675" cy="1381125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4445E9B6-1F1B-4F84-8666-919774AC7D28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9405115" y="3244840"/>
            <a:ext cx="2143125" cy="126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836613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90CB87-2ABB-4BD7-97D2-1FBCEA72C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2. Предобработка данных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BED6AAD-7188-47FA-A89E-797018BC0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Применение функции к каждой ячейке столбца</a:t>
            </a:r>
            <a:r>
              <a:rPr lang="en-US" b="1" dirty="0"/>
              <a:t> </a:t>
            </a:r>
            <a:r>
              <a:rPr lang="ru-RU" b="1" dirty="0"/>
              <a:t>для замены значений в колонке: </a:t>
            </a:r>
            <a:r>
              <a:rPr lang="en-US" b="1" dirty="0"/>
              <a:t>map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C508FABE-8625-4A43-A2A5-0108EE3922F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t="10964"/>
          <a:stretch/>
        </p:blipFill>
        <p:spPr>
          <a:xfrm>
            <a:off x="1036319" y="2404872"/>
            <a:ext cx="9786247" cy="3803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598119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E4F991-84D6-449B-84F2-24E93EE40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3. </a:t>
            </a:r>
            <a:r>
              <a:rPr lang="ru-RU" b="1" dirty="0"/>
              <a:t>Визуализация данных в </a:t>
            </a:r>
            <a:r>
              <a:rPr lang="en-US" b="1" dirty="0"/>
              <a:t>Matplotlib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DCCAA52-3581-4C55-88C9-266FD46AC4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Для визуального анализа данных используется библиотека </a:t>
            </a:r>
            <a:r>
              <a:rPr lang="ru-RU" b="1" dirty="0" err="1"/>
              <a:t>matplotlib</a:t>
            </a:r>
            <a:r>
              <a:rPr lang="ru-RU" dirty="0"/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/>
              <a:t>Импорт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</a:rPr>
              <a:t>import </a:t>
            </a:r>
            <a:r>
              <a:rPr lang="en-US" dirty="0" err="1">
                <a:solidFill>
                  <a:srgbClr val="0070C0"/>
                </a:solidFill>
              </a:rPr>
              <a:t>matplotlib.pyplot</a:t>
            </a:r>
            <a:r>
              <a:rPr lang="en-US" dirty="0">
                <a:solidFill>
                  <a:srgbClr val="0070C0"/>
                </a:solidFill>
              </a:rPr>
              <a:t> as </a:t>
            </a:r>
            <a:r>
              <a:rPr lang="en-US" dirty="0" err="1">
                <a:solidFill>
                  <a:srgbClr val="0070C0"/>
                </a:solidFill>
              </a:rPr>
              <a:t>plt</a:t>
            </a:r>
            <a:endParaRPr lang="ru-RU" dirty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/>
              <a:t>Для отображения графиков в том же окне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0070C0"/>
                </a:solidFill>
              </a:rPr>
              <a:t>%</a:t>
            </a:r>
            <a:r>
              <a:rPr lang="ru-RU" dirty="0" err="1">
                <a:solidFill>
                  <a:srgbClr val="0070C0"/>
                </a:solidFill>
              </a:rPr>
              <a:t>matplotlib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inline</a:t>
            </a:r>
            <a:endParaRPr lang="ru-RU" dirty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0070C0"/>
                </a:solidFill>
              </a:rPr>
              <a:t># Создадим массив </a:t>
            </a:r>
            <a:r>
              <a:rPr lang="en-US" dirty="0" err="1">
                <a:solidFill>
                  <a:srgbClr val="0070C0"/>
                </a:solidFill>
              </a:rPr>
              <a:t>numpy</a:t>
            </a:r>
            <a:r>
              <a:rPr lang="en-US" dirty="0">
                <a:solidFill>
                  <a:srgbClr val="0070C0"/>
                </a:solidFill>
              </a:rPr>
              <a:t>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</a:rPr>
              <a:t>import 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numpy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as 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np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</a:rPr>
              <a:t>x = </a:t>
            </a:r>
            <a:r>
              <a:rPr lang="en-US" dirty="0" err="1">
                <a:solidFill>
                  <a:srgbClr val="0070C0"/>
                </a:solidFill>
              </a:rPr>
              <a:t>np.linspace</a:t>
            </a:r>
            <a:r>
              <a:rPr lang="en-US" dirty="0">
                <a:solidFill>
                  <a:srgbClr val="0070C0"/>
                </a:solidFill>
              </a:rPr>
              <a:t>(0, 5, 11)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</a:rPr>
              <a:t>y = x**2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</a:rPr>
              <a:t>x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array([0. , 0.5, 1. , 1.5, 2. , 2.5, 3. , 3.5, 4. , 4.5, 5. ])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</a:rPr>
              <a:t>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array([ 0. , 0.25, 1. , 2.25, 4. , 6.25, 9. , 12.25, 16. , 20.25, 25. ])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</a:rPr>
              <a:t>#</a:t>
            </a:r>
            <a:r>
              <a:rPr lang="ru-RU" dirty="0">
                <a:solidFill>
                  <a:srgbClr val="0070C0"/>
                </a:solidFill>
              </a:rPr>
              <a:t>Нарисуем график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solidFill>
                  <a:srgbClr val="0070C0"/>
                </a:solidFill>
              </a:rPr>
              <a:t>plt.plot</a:t>
            </a:r>
            <a:r>
              <a:rPr lang="en-US" dirty="0">
                <a:solidFill>
                  <a:srgbClr val="0070C0"/>
                </a:solidFill>
              </a:rPr>
              <a:t>(x, y, ‘red’) </a:t>
            </a:r>
            <a:endParaRPr lang="ru-RU" dirty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solidFill>
                  <a:srgbClr val="0070C0"/>
                </a:solidFill>
              </a:rPr>
              <a:t>plt.xlabel</a:t>
            </a:r>
            <a:r>
              <a:rPr lang="en-US" dirty="0">
                <a:solidFill>
                  <a:srgbClr val="0070C0"/>
                </a:solidFill>
              </a:rPr>
              <a:t>('</a:t>
            </a:r>
            <a:r>
              <a:rPr lang="ru-RU" dirty="0">
                <a:solidFill>
                  <a:srgbClr val="0070C0"/>
                </a:solidFill>
              </a:rPr>
              <a:t>Ось </a:t>
            </a:r>
            <a:r>
              <a:rPr lang="en-US" dirty="0">
                <a:solidFill>
                  <a:srgbClr val="0070C0"/>
                </a:solidFill>
              </a:rPr>
              <a:t>X')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solidFill>
                  <a:srgbClr val="0070C0"/>
                </a:solidFill>
              </a:rPr>
              <a:t>plt.ylabel</a:t>
            </a:r>
            <a:r>
              <a:rPr lang="en-US" dirty="0">
                <a:solidFill>
                  <a:srgbClr val="0070C0"/>
                </a:solidFill>
              </a:rPr>
              <a:t>('</a:t>
            </a:r>
            <a:r>
              <a:rPr lang="ru-RU" dirty="0">
                <a:solidFill>
                  <a:srgbClr val="0070C0"/>
                </a:solidFill>
              </a:rPr>
              <a:t>Ось </a:t>
            </a:r>
            <a:r>
              <a:rPr lang="en-US" dirty="0">
                <a:solidFill>
                  <a:srgbClr val="0070C0"/>
                </a:solidFill>
              </a:rPr>
              <a:t>Y')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solidFill>
                  <a:srgbClr val="0070C0"/>
                </a:solidFill>
              </a:rPr>
              <a:t>plt.title</a:t>
            </a:r>
            <a:r>
              <a:rPr lang="en-US" dirty="0">
                <a:solidFill>
                  <a:srgbClr val="0070C0"/>
                </a:solidFill>
              </a:rPr>
              <a:t>('</a:t>
            </a:r>
            <a:r>
              <a:rPr lang="ru-RU" dirty="0">
                <a:solidFill>
                  <a:srgbClr val="0070C0"/>
                </a:solidFill>
              </a:rPr>
              <a:t>Заголовок графика')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solidFill>
                  <a:srgbClr val="0070C0"/>
                </a:solidFill>
              </a:rPr>
              <a:t>plt.show</a:t>
            </a:r>
            <a:r>
              <a:rPr lang="en-US" dirty="0">
                <a:solidFill>
                  <a:srgbClr val="0070C0"/>
                </a:solidFill>
              </a:rPr>
              <a:t>();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srgbClr val="0070C0"/>
              </a:solidFill>
            </a:endParaRPr>
          </a:p>
          <a:p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DBE00018-9E5E-4910-8FC2-6FDE3DE4B30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04164" y="2333824"/>
            <a:ext cx="4184792" cy="3047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494599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E4F991-84D6-449B-84F2-24E93EE40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3. </a:t>
            </a:r>
            <a:r>
              <a:rPr lang="ru-RU" b="1" dirty="0"/>
              <a:t>Визуализация данных в </a:t>
            </a:r>
            <a:r>
              <a:rPr lang="en-US" b="1" dirty="0"/>
              <a:t>Matplotlib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DCCAA52-3581-4C55-88C9-266FD46AC4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srgbClr val="0070C0"/>
              </a:solidFill>
            </a:endParaRPr>
          </a:p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81E510F0-B593-4B4C-92E4-064F6FB30752}"/>
              </a:ext>
            </a:extLst>
          </p:cNvPr>
          <p:cNvSpPr/>
          <p:nvPr/>
        </p:nvSpPr>
        <p:spPr>
          <a:xfrm>
            <a:off x="930165" y="1845734"/>
            <a:ext cx="880504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363636"/>
                </a:solidFill>
                <a:latin typeface="BlinkMacSystemFont"/>
              </a:rPr>
              <a:t>Другие типы графиков</a:t>
            </a:r>
          </a:p>
          <a:p>
            <a:r>
              <a:rPr lang="ru-RU" dirty="0">
                <a:solidFill>
                  <a:srgbClr val="4A4A4A"/>
                </a:solidFill>
                <a:latin typeface="BlinkMacSystemFont"/>
              </a:rPr>
              <a:t>При помощи </a:t>
            </a:r>
            <a:r>
              <a:rPr lang="ru-RU" dirty="0" err="1">
                <a:solidFill>
                  <a:srgbClr val="4A4A4A"/>
                </a:solidFill>
                <a:latin typeface="BlinkMacSystemFont"/>
              </a:rPr>
              <a:t>matplotlib</a:t>
            </a:r>
            <a:r>
              <a:rPr lang="ru-RU" dirty="0">
                <a:solidFill>
                  <a:srgbClr val="4A4A4A"/>
                </a:solidFill>
                <a:latin typeface="BlinkMacSystemFont"/>
              </a:rPr>
              <a:t> можно создавать </a:t>
            </a:r>
            <a:r>
              <a:rPr lang="ru-RU" dirty="0" err="1">
                <a:solidFill>
                  <a:srgbClr val="4A4A4A"/>
                </a:solidFill>
                <a:latin typeface="BlinkMacSystemFont"/>
              </a:rPr>
              <a:t>барплоты</a:t>
            </a:r>
            <a:r>
              <a:rPr lang="ru-RU" dirty="0">
                <a:solidFill>
                  <a:srgbClr val="4A4A4A"/>
                </a:solidFill>
                <a:latin typeface="BlinkMacSystemFont"/>
              </a:rPr>
              <a:t>, гистограммы, точечные диаграммы и т.д.</a:t>
            </a:r>
            <a:endParaRPr lang="ru-RU" b="0" i="0" dirty="0">
              <a:solidFill>
                <a:srgbClr val="4A4A4A"/>
              </a:solidFill>
              <a:effectLst/>
              <a:latin typeface="BlinkMacSystemFont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9EE0CB6-EBC7-41BE-86C1-8E1CEEDB98F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457" y="2956034"/>
            <a:ext cx="4123153" cy="3346559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3FBD9C44-AEE9-4CE8-8C52-14721C155F0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04830" y="2629507"/>
            <a:ext cx="4182625" cy="3579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447830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40FED9-3A09-4DD7-91F5-333F8BD20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4208A7E-3405-43F3-A9F4-D6D7F3E422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Создать одномерный массив из 16 различных элементов. Вывести индекс максимального значения. Отсортировать массив.</a:t>
            </a:r>
          </a:p>
          <a:p>
            <a:r>
              <a:rPr lang="ru-RU" dirty="0"/>
              <a:t>2. Массив из задания 1 привести к размерности 4 на 4. Диагональ заполнить нулями. Все элементы выше главной диагонали заполнить -1 , ниже – 3.</a:t>
            </a:r>
          </a:p>
          <a:p>
            <a:r>
              <a:rPr lang="ru-RU" dirty="0"/>
              <a:t>3. Загрузить файл «</a:t>
            </a:r>
            <a:r>
              <a:rPr lang="en-US" b="1" dirty="0"/>
              <a:t>Diabetes.xlsx</a:t>
            </a:r>
            <a:r>
              <a:rPr lang="ru-RU" dirty="0"/>
              <a:t>». Посчитать кол-во пациентов с диабетом и без. Вывести средний возраст пациентов.</a:t>
            </a:r>
          </a:p>
          <a:p>
            <a:r>
              <a:rPr lang="ru-RU" dirty="0"/>
              <a:t>4. Заменить значение в столбце </a:t>
            </a:r>
            <a:r>
              <a:rPr lang="ru-RU" b="1" dirty="0"/>
              <a:t>Диагноз</a:t>
            </a:r>
            <a:r>
              <a:rPr lang="ru-RU" dirty="0"/>
              <a:t> на да= 1, нет = 0. Вывести сгруппированные данные по диагнозу.</a:t>
            </a:r>
          </a:p>
          <a:p>
            <a:r>
              <a:rPr lang="ru-RU" dirty="0"/>
              <a:t>5. Построить график распределения артериального давления пациентов. Построить график распределения кол-ва пациентов с различными факторами с диагнозом и без.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23484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D0BCB0-0909-4DDC-8EB2-9CE7B6DAB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1. Библиотека </a:t>
            </a:r>
            <a:r>
              <a:rPr lang="en-US" dirty="0"/>
              <a:t>NumPy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ED355EF-C15C-4A58-8C80-9B1EC32AB6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2400" dirty="0" err="1"/>
              <a:t>NumPy</a:t>
            </a:r>
            <a:r>
              <a:rPr lang="en-US" sz="2400" dirty="0"/>
              <a:t>- </a:t>
            </a:r>
            <a:r>
              <a:rPr lang="ru-RU" sz="2400" dirty="0"/>
              <a:t>это библиотека </a:t>
            </a:r>
            <a:r>
              <a:rPr lang="ru-RU" sz="2400" dirty="0" err="1"/>
              <a:t>python</a:t>
            </a:r>
            <a:r>
              <a:rPr lang="ru-RU" sz="2400" dirty="0"/>
              <a:t>, которая предоставляет общие математические и числовые операции. </a:t>
            </a:r>
            <a:endParaRPr lang="en-US" sz="2400" dirty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2400" dirty="0"/>
              <a:t>Она используется в задачах  анализа данных, машинного обучения и научных вычислениях, а также существенно облегчает обработку векторов и матриц.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2400" dirty="0"/>
              <a:t>Некоторые ведущие пакеты </a:t>
            </a:r>
            <a:r>
              <a:rPr lang="ru-RU" sz="2400" dirty="0" err="1"/>
              <a:t>Python</a:t>
            </a:r>
            <a:r>
              <a:rPr lang="ru-RU" sz="2400" dirty="0"/>
              <a:t> используют </a:t>
            </a:r>
            <a:r>
              <a:rPr lang="ru-RU" sz="2400" dirty="0" err="1"/>
              <a:t>NumPy</a:t>
            </a:r>
            <a:r>
              <a:rPr lang="ru-RU" sz="2400" dirty="0"/>
              <a:t> как основной элемент своей инфраструктуры. К их числу относятся </a:t>
            </a:r>
            <a:r>
              <a:rPr lang="ru-RU" sz="2400" dirty="0" err="1"/>
              <a:t>scikit-learn</a:t>
            </a:r>
            <a:r>
              <a:rPr lang="ru-RU" sz="2400" dirty="0"/>
              <a:t>, </a:t>
            </a:r>
            <a:r>
              <a:rPr lang="ru-RU" sz="2400" dirty="0" err="1"/>
              <a:t>SciPy</a:t>
            </a:r>
            <a:r>
              <a:rPr lang="ru-RU" sz="2400" dirty="0"/>
              <a:t>, </a:t>
            </a:r>
            <a:r>
              <a:rPr lang="ru-RU" sz="2400" dirty="0" err="1"/>
              <a:t>pandas</a:t>
            </a:r>
            <a:r>
              <a:rPr lang="ru-RU" sz="2400" dirty="0"/>
              <a:t> и </a:t>
            </a:r>
            <a:r>
              <a:rPr lang="ru-RU" sz="2400" dirty="0" err="1"/>
              <a:t>tensorflow</a:t>
            </a:r>
            <a:r>
              <a:rPr lang="ru-RU" sz="2400" dirty="0"/>
              <a:t>.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2400" dirty="0"/>
              <a:t>Импорт модуля </a:t>
            </a:r>
            <a:r>
              <a:rPr lang="en-US" sz="2400" dirty="0" err="1"/>
              <a:t>numpy</a:t>
            </a:r>
            <a:r>
              <a:rPr lang="en-US" sz="2400" dirty="0"/>
              <a:t>:</a:t>
            </a:r>
            <a:endParaRPr lang="ru-RU" sz="240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sz="2400" dirty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70C0"/>
                </a:solidFill>
              </a:rPr>
              <a:t>import </a:t>
            </a:r>
            <a:r>
              <a:rPr lang="en-US" sz="2400" dirty="0" err="1">
                <a:solidFill>
                  <a:srgbClr val="0070C0"/>
                </a:solidFill>
              </a:rPr>
              <a:t>numpy</a:t>
            </a:r>
            <a:r>
              <a:rPr lang="en-US" sz="2400" dirty="0">
                <a:solidFill>
                  <a:srgbClr val="0070C0"/>
                </a:solidFill>
              </a:rPr>
              <a:t> as np</a:t>
            </a:r>
            <a:endParaRPr lang="ru-RU" sz="2400" dirty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3237273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5A8E95-9B68-40A1-BEAD-9606D13D2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1. Библиотека </a:t>
            </a:r>
            <a:r>
              <a:rPr lang="en-US" dirty="0"/>
              <a:t>NumPy</a:t>
            </a:r>
            <a:r>
              <a:rPr lang="ru-RU" dirty="0"/>
              <a:t>. Массивы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8333BEB-0B29-4A8C-9A77-990C5B3C73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2400" dirty="0"/>
              <a:t>Главной особенностью numpy является объект </a:t>
            </a:r>
            <a:r>
              <a:rPr lang="ru-RU" sz="2400" dirty="0" err="1"/>
              <a:t>array</a:t>
            </a:r>
            <a:r>
              <a:rPr lang="ru-RU" sz="2400" dirty="0"/>
              <a:t> (массив)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2400" dirty="0"/>
              <a:t>Создание массива</a:t>
            </a:r>
            <a:r>
              <a:rPr lang="en-US" sz="2400" dirty="0"/>
              <a:t>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0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70C0"/>
                </a:solidFill>
              </a:rPr>
              <a:t>a = </a:t>
            </a:r>
            <a:r>
              <a:rPr lang="en-US" sz="2400" dirty="0" err="1">
                <a:solidFill>
                  <a:srgbClr val="0070C0"/>
                </a:solidFill>
              </a:rPr>
              <a:t>np.array</a:t>
            </a:r>
            <a:r>
              <a:rPr lang="en-US" sz="2400" dirty="0">
                <a:solidFill>
                  <a:srgbClr val="0070C0"/>
                </a:solidFill>
              </a:rPr>
              <a:t>([1, 4, 5, 8], float)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70C0"/>
                </a:solidFill>
              </a:rPr>
              <a:t> print(a )</a:t>
            </a:r>
            <a:endParaRPr lang="ru-RU" sz="2400" dirty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array([ 1., 4., 5., 8.])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0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2400" dirty="0"/>
              <a:t>Массивы могут быть и многомерными.</a:t>
            </a:r>
            <a:endParaRPr lang="en-US" sz="240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1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70C0"/>
                </a:solidFill>
              </a:rPr>
              <a:t>a = </a:t>
            </a:r>
            <a:r>
              <a:rPr lang="en-US" sz="2400" dirty="0" err="1">
                <a:solidFill>
                  <a:srgbClr val="0070C0"/>
                </a:solidFill>
              </a:rPr>
              <a:t>np.array</a:t>
            </a:r>
            <a:r>
              <a:rPr lang="en-US" sz="2400" dirty="0">
                <a:solidFill>
                  <a:srgbClr val="0070C0"/>
                </a:solidFill>
              </a:rPr>
              <a:t>([[1, 2, 3], [4, 5, 6]], float)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70C0"/>
                </a:solidFill>
              </a:rPr>
              <a:t>print(a )</a:t>
            </a:r>
            <a:r>
              <a:rPr lang="en-US" sz="2400" dirty="0"/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array([[ 1., 2., 3.], [ 4., 5., 6.]])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70C0"/>
                </a:solidFill>
              </a:rPr>
              <a:t>print(a[0,0] 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1.0</a:t>
            </a:r>
          </a:p>
        </p:txBody>
      </p:sp>
    </p:spTree>
    <p:extLst>
      <p:ext uri="{BB962C8B-B14F-4D97-AF65-F5344CB8AC3E}">
        <p14:creationId xmlns:p14="http://schemas.microsoft.com/office/powerpoint/2010/main" xmlns="" val="1110273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75ABF2-118A-4933-8A49-21706EE52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1. Библиотека </a:t>
            </a:r>
            <a:r>
              <a:rPr lang="en-US" dirty="0"/>
              <a:t>NumPy</a:t>
            </a:r>
            <a:r>
              <a:rPr lang="ru-RU" dirty="0"/>
              <a:t>. Массивы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0BD7007-783D-4BE0-B099-4DB9A15843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/>
              <a:t>Массивы можно переформировать при помощи метода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reshape</a:t>
            </a:r>
            <a:r>
              <a:rPr lang="ru-RU" dirty="0"/>
              <a:t>, который задает новый многомерный массив. Например, переформатируем одномерный массив из десяти элементов во двумерный массив, состоящий из пяти строк и двух столбцов: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</a:rPr>
              <a:t>a = </a:t>
            </a:r>
            <a:r>
              <a:rPr lang="en-US" dirty="0" err="1">
                <a:solidFill>
                  <a:srgbClr val="0070C0"/>
                </a:solidFill>
              </a:rPr>
              <a:t>np.array</a:t>
            </a:r>
            <a:r>
              <a:rPr lang="en-US" dirty="0">
                <a:solidFill>
                  <a:srgbClr val="0070C0"/>
                </a:solidFill>
              </a:rPr>
              <a:t>(range(10), float) </a:t>
            </a:r>
            <a:endParaRPr lang="ru-RU" dirty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</a:rPr>
              <a:t>a </a:t>
            </a:r>
            <a:endParaRPr lang="ru-RU" dirty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array([ 0., 1., 2., 3., 4., 5., 6., 7., 8., 9.]) 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</a:rPr>
              <a:t>a = </a:t>
            </a:r>
            <a:r>
              <a:rPr lang="en-US" dirty="0" err="1">
                <a:solidFill>
                  <a:srgbClr val="0070C0"/>
                </a:solidFill>
              </a:rPr>
              <a:t>a.reshape</a:t>
            </a:r>
            <a:r>
              <a:rPr lang="en-US" dirty="0">
                <a:solidFill>
                  <a:srgbClr val="0070C0"/>
                </a:solidFill>
              </a:rPr>
              <a:t>((5, 2)) </a:t>
            </a:r>
            <a:endParaRPr lang="ru-RU" dirty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</a:rPr>
              <a:t>print (a )</a:t>
            </a:r>
            <a:endParaRPr lang="ru-RU" dirty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array([[ 0., 1.],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           [ 2., 3.],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           [ 4., 5.],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           [ 6., 7.],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           [ 8., 9.]])</a:t>
            </a:r>
            <a:r>
              <a:rPr lang="en-US" dirty="0"/>
              <a:t> </a:t>
            </a:r>
            <a:endParaRPr lang="ru-RU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solidFill>
                  <a:srgbClr val="0070C0"/>
                </a:solidFill>
              </a:rPr>
              <a:t>a.shape</a:t>
            </a:r>
            <a:r>
              <a:rPr lang="en-US" dirty="0">
                <a:solidFill>
                  <a:srgbClr val="0070C0"/>
                </a:solidFill>
              </a:rPr>
              <a:t> </a:t>
            </a:r>
            <a:endParaRPr lang="ru-RU" dirty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(5, 2)</a:t>
            </a:r>
          </a:p>
        </p:txBody>
      </p:sp>
    </p:spTree>
    <p:extLst>
      <p:ext uri="{BB962C8B-B14F-4D97-AF65-F5344CB8AC3E}">
        <p14:creationId xmlns:p14="http://schemas.microsoft.com/office/powerpoint/2010/main" xmlns="" val="414988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DF4B1C-3487-49D6-A897-E5C53B1FD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1. Библиотека </a:t>
            </a:r>
            <a:r>
              <a:rPr lang="en-US" dirty="0"/>
              <a:t>NumPy</a:t>
            </a:r>
            <a:r>
              <a:rPr lang="ru-RU" dirty="0"/>
              <a:t>. Математические операции над массивами.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10C08C8-61A5-40C6-AD03-E6915E1E3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610436"/>
            <a:ext cx="10058400" cy="4258658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2200" dirty="0"/>
              <a:t>Для массивов применимы математические операции, которые выполняются поэлементно</a:t>
            </a:r>
            <a:r>
              <a:rPr lang="en-US" sz="2200" dirty="0"/>
              <a:t>:</a:t>
            </a:r>
            <a:endParaRPr lang="ru-RU" sz="220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2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70C0"/>
                </a:solidFill>
              </a:rPr>
              <a:t>a = </a:t>
            </a:r>
            <a:r>
              <a:rPr lang="en-US" sz="2200" dirty="0" err="1">
                <a:solidFill>
                  <a:srgbClr val="0070C0"/>
                </a:solidFill>
              </a:rPr>
              <a:t>np.array</a:t>
            </a:r>
            <a:r>
              <a:rPr lang="en-US" sz="2200" dirty="0">
                <a:solidFill>
                  <a:srgbClr val="0070C0"/>
                </a:solidFill>
              </a:rPr>
              <a:t>([1,2,3], float)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70C0"/>
                </a:solidFill>
              </a:rPr>
              <a:t>b = </a:t>
            </a:r>
            <a:r>
              <a:rPr lang="en-US" sz="2200" dirty="0" err="1">
                <a:solidFill>
                  <a:srgbClr val="0070C0"/>
                </a:solidFill>
              </a:rPr>
              <a:t>np.array</a:t>
            </a:r>
            <a:r>
              <a:rPr lang="en-US" sz="2200" dirty="0">
                <a:solidFill>
                  <a:srgbClr val="0070C0"/>
                </a:solidFill>
              </a:rPr>
              <a:t>([5,2,6], float)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70C0"/>
                </a:solidFill>
              </a:rPr>
              <a:t>a + b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array([6., 4., 9.])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70C0"/>
                </a:solidFill>
              </a:rPr>
              <a:t>a – b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array([-4., 0., -3.])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70C0"/>
                </a:solidFill>
              </a:rPr>
              <a:t>a * b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array([5., 4., 18.])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70C0"/>
                </a:solidFill>
              </a:rPr>
              <a:t>b / a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array([5., 1., 2.])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70C0"/>
                </a:solidFill>
              </a:rPr>
              <a:t>b**a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array([5., 4., 216.])</a:t>
            </a:r>
            <a:endParaRPr lang="ru-RU" sz="22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2200" dirty="0"/>
              <a:t>Кроме того, в </a:t>
            </a:r>
            <a:r>
              <a:rPr lang="en-US" sz="2200" dirty="0" err="1"/>
              <a:t>numpy</a:t>
            </a:r>
            <a:r>
              <a:rPr lang="en-US" sz="2200" dirty="0"/>
              <a:t> </a:t>
            </a:r>
            <a:r>
              <a:rPr lang="ru-RU" sz="2200" dirty="0"/>
              <a:t>включена библиотека стандартных математических функций, которые, в том числе, могут быть применены поэлементно к массивам: </a:t>
            </a:r>
            <a:r>
              <a:rPr lang="en-US" sz="2200" dirty="0"/>
              <a:t>abs, sign, sqrt, log, log10, exp, sin, cos, tan, </a:t>
            </a:r>
            <a:r>
              <a:rPr lang="en-US" sz="2200" dirty="0" err="1"/>
              <a:t>arcsin</a:t>
            </a:r>
            <a:r>
              <a:rPr lang="en-US" sz="2200" dirty="0"/>
              <a:t>, </a:t>
            </a:r>
            <a:r>
              <a:rPr lang="en-US" sz="2200" dirty="0" err="1"/>
              <a:t>arccos</a:t>
            </a:r>
            <a:r>
              <a:rPr lang="en-US" sz="2200" dirty="0"/>
              <a:t>, arctan, </a:t>
            </a:r>
            <a:r>
              <a:rPr lang="en-US" sz="2200" dirty="0" err="1"/>
              <a:t>sinh</a:t>
            </a:r>
            <a:r>
              <a:rPr lang="en-US" sz="2200" dirty="0"/>
              <a:t>, </a:t>
            </a:r>
            <a:r>
              <a:rPr lang="en-US" sz="2200" dirty="0" err="1"/>
              <a:t>cosh</a:t>
            </a:r>
            <a:r>
              <a:rPr lang="en-US" sz="2200" dirty="0"/>
              <a:t>, tanh, </a:t>
            </a:r>
            <a:r>
              <a:rPr lang="en-US" sz="2200" dirty="0" err="1"/>
              <a:t>arcsinh</a:t>
            </a:r>
            <a:r>
              <a:rPr lang="en-US" sz="2200" dirty="0"/>
              <a:t>, </a:t>
            </a:r>
            <a:r>
              <a:rPr lang="en-US" sz="2200" dirty="0" err="1"/>
              <a:t>arccosh</a:t>
            </a:r>
            <a:r>
              <a:rPr lang="en-US" sz="2200" dirty="0"/>
              <a:t>, </a:t>
            </a:r>
            <a:r>
              <a:rPr lang="ru-RU" sz="2200" dirty="0"/>
              <a:t>и </a:t>
            </a:r>
            <a:r>
              <a:rPr lang="en-US" sz="2200" dirty="0"/>
              <a:t>arctanh</a:t>
            </a:r>
            <a:endParaRPr lang="en-US" sz="2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5385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18652B-9410-48E5-BDE3-0BBA48332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1. Библиотека </a:t>
            </a:r>
            <a:r>
              <a:rPr lang="en-US" dirty="0"/>
              <a:t>NumPy</a:t>
            </a:r>
            <a:r>
              <a:rPr lang="ru-RU" dirty="0"/>
              <a:t>. </a:t>
            </a:r>
            <a:r>
              <a:rPr lang="ru-RU"/>
              <a:t>Базовые </a:t>
            </a:r>
            <a:r>
              <a:rPr lang="ru-RU" dirty="0"/>
              <a:t>операции над массивами.</a:t>
            </a:r>
            <a:endParaRPr lang="en-US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6BBAC413-27ED-4DDD-A0E3-83DF28890C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/>
              <a:t>Элементы могут быть суммированы или перемножены: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</a:rPr>
              <a:t>a = </a:t>
            </a:r>
            <a:r>
              <a:rPr lang="en-US" dirty="0" err="1">
                <a:solidFill>
                  <a:srgbClr val="0070C0"/>
                </a:solidFill>
              </a:rPr>
              <a:t>np.array</a:t>
            </a:r>
            <a:r>
              <a:rPr lang="en-US" dirty="0">
                <a:solidFill>
                  <a:srgbClr val="0070C0"/>
                </a:solidFill>
              </a:rPr>
              <a:t>([2, 4, 3], float) </a:t>
            </a:r>
            <a:endParaRPr lang="ru-RU" dirty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solidFill>
                  <a:srgbClr val="0070C0"/>
                </a:solidFill>
              </a:rPr>
              <a:t>a.sum</a:t>
            </a:r>
            <a:r>
              <a:rPr lang="en-US" dirty="0">
                <a:solidFill>
                  <a:srgbClr val="0070C0"/>
                </a:solidFill>
              </a:rPr>
              <a:t>() </a:t>
            </a:r>
            <a:endParaRPr lang="ru-RU" dirty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9.0</a:t>
            </a:r>
            <a:r>
              <a:rPr lang="en-US" dirty="0"/>
              <a:t> </a:t>
            </a:r>
            <a:endParaRPr lang="ru-RU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solidFill>
                  <a:srgbClr val="0070C0"/>
                </a:solidFill>
              </a:rPr>
              <a:t>a.prod</a:t>
            </a:r>
            <a:r>
              <a:rPr lang="en-US" dirty="0">
                <a:solidFill>
                  <a:srgbClr val="0070C0"/>
                </a:solidFill>
              </a:rPr>
              <a:t>() </a:t>
            </a:r>
            <a:endParaRPr lang="ru-RU" dirty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24.0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</a:rPr>
              <a:t>Реализованы основные статистические функции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</a:rPr>
              <a:t>a = </a:t>
            </a:r>
            <a:r>
              <a:rPr lang="en-US" dirty="0" err="1">
                <a:solidFill>
                  <a:srgbClr val="0070C0"/>
                </a:solidFill>
              </a:rPr>
              <a:t>np.array</a:t>
            </a:r>
            <a:r>
              <a:rPr lang="en-US" dirty="0">
                <a:solidFill>
                  <a:srgbClr val="0070C0"/>
                </a:solidFill>
              </a:rPr>
              <a:t>([2, 1, 9], float)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solidFill>
                  <a:srgbClr val="0070C0"/>
                </a:solidFill>
              </a:rPr>
              <a:t>a.mean</a:t>
            </a:r>
            <a:r>
              <a:rPr lang="en-US" dirty="0">
                <a:solidFill>
                  <a:srgbClr val="0070C0"/>
                </a:solidFill>
              </a:rPr>
              <a:t>()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4.0</a:t>
            </a:r>
            <a:r>
              <a:rPr lang="en-US" dirty="0"/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solidFill>
                  <a:srgbClr val="0070C0"/>
                </a:solidFill>
              </a:rPr>
              <a:t>a.std</a:t>
            </a:r>
            <a:r>
              <a:rPr lang="en-US" dirty="0">
                <a:solidFill>
                  <a:srgbClr val="0070C0"/>
                </a:solidFill>
              </a:rPr>
              <a:t>()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3.5590260840104371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solidFill>
                  <a:srgbClr val="0070C0"/>
                </a:solidFill>
              </a:rPr>
              <a:t>a.min</a:t>
            </a:r>
            <a:r>
              <a:rPr lang="en-US" dirty="0">
                <a:solidFill>
                  <a:srgbClr val="0070C0"/>
                </a:solidFill>
              </a:rPr>
              <a:t>()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1.0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solidFill>
                  <a:srgbClr val="0070C0"/>
                </a:solidFill>
              </a:rPr>
              <a:t>a.max</a:t>
            </a:r>
            <a:r>
              <a:rPr lang="en-US" dirty="0">
                <a:solidFill>
                  <a:srgbClr val="0070C0"/>
                </a:solidFill>
              </a:rPr>
              <a:t>()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9.0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0926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18652B-9410-48E5-BDE3-0BBA48332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1. Библиотека </a:t>
            </a:r>
            <a:r>
              <a:rPr lang="en-US" dirty="0"/>
              <a:t>NumPy</a:t>
            </a:r>
            <a:r>
              <a:rPr lang="ru-RU" dirty="0"/>
              <a:t>. </a:t>
            </a:r>
            <a:r>
              <a:rPr lang="ru-RU"/>
              <a:t>Базовые </a:t>
            </a:r>
            <a:r>
              <a:rPr lang="ru-RU" dirty="0"/>
              <a:t>операции над массивами.</a:t>
            </a:r>
            <a:endParaRPr lang="en-US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6BBAC413-27ED-4DDD-A0E3-83DF28890C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255521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dirty="0"/>
              <a:t>Массивы можно отсортировать: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70C0"/>
                </a:solidFill>
              </a:rPr>
              <a:t>a = </a:t>
            </a:r>
            <a:r>
              <a:rPr lang="en-US" sz="1800" dirty="0" err="1">
                <a:solidFill>
                  <a:srgbClr val="0070C0"/>
                </a:solidFill>
              </a:rPr>
              <a:t>np.array</a:t>
            </a:r>
            <a:r>
              <a:rPr lang="en-US" sz="1800" dirty="0">
                <a:solidFill>
                  <a:srgbClr val="0070C0"/>
                </a:solidFill>
              </a:rPr>
              <a:t>([6, 2, 5, -1, 0], float)</a:t>
            </a:r>
            <a:endParaRPr lang="ru-RU" sz="1800" dirty="0">
              <a:solidFill>
                <a:srgbClr val="0070C0"/>
              </a:solidFill>
            </a:endParaRP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err="1">
                <a:solidFill>
                  <a:srgbClr val="0070C0"/>
                </a:solidFill>
              </a:rPr>
              <a:t>a.sort</a:t>
            </a:r>
            <a:r>
              <a:rPr lang="en-US" sz="1800" dirty="0">
                <a:solidFill>
                  <a:srgbClr val="0070C0"/>
                </a:solidFill>
              </a:rPr>
              <a:t>() </a:t>
            </a:r>
            <a:endParaRPr lang="ru-RU" sz="1800" dirty="0">
              <a:solidFill>
                <a:srgbClr val="0070C0"/>
              </a:solidFill>
            </a:endParaRP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70C0"/>
                </a:solidFill>
              </a:rPr>
              <a:t>a </a:t>
            </a:r>
            <a:endParaRPr lang="ru-RU" sz="1800" dirty="0">
              <a:solidFill>
                <a:srgbClr val="0070C0"/>
              </a:solidFill>
            </a:endParaRP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array([-1., 0., 2., 5., 6.])</a:t>
            </a:r>
            <a:endParaRPr lang="ru-RU" sz="18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dirty="0"/>
              <a:t>Уникальные элементы могут быть извлечены вот так: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70C0"/>
                </a:solidFill>
              </a:rPr>
              <a:t>a = </a:t>
            </a:r>
            <a:r>
              <a:rPr lang="en-US" sz="1800" dirty="0" err="1">
                <a:solidFill>
                  <a:srgbClr val="0070C0"/>
                </a:solidFill>
              </a:rPr>
              <a:t>np.array</a:t>
            </a:r>
            <a:r>
              <a:rPr lang="en-US" sz="1800" dirty="0">
                <a:solidFill>
                  <a:srgbClr val="0070C0"/>
                </a:solidFill>
              </a:rPr>
              <a:t>([1, 1, 4, 5, 5, 5, 7], float) </a:t>
            </a:r>
            <a:endParaRPr lang="ru-RU" sz="1800" dirty="0">
              <a:solidFill>
                <a:srgbClr val="0070C0"/>
              </a:solidFill>
            </a:endParaRP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err="1">
                <a:solidFill>
                  <a:srgbClr val="0070C0"/>
                </a:solidFill>
              </a:rPr>
              <a:t>np.unique</a:t>
            </a:r>
            <a:r>
              <a:rPr lang="en-US" sz="1800" dirty="0">
                <a:solidFill>
                  <a:srgbClr val="0070C0"/>
                </a:solidFill>
              </a:rPr>
              <a:t>(a</a:t>
            </a:r>
            <a:r>
              <a:rPr lang="en-US" sz="1800" dirty="0"/>
              <a:t>) </a:t>
            </a:r>
            <a:endParaRPr lang="ru-RU" sz="1800" dirty="0"/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array([ 1., 4., 5., 7.])</a:t>
            </a:r>
            <a:endParaRPr lang="ru-RU" sz="18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dirty="0"/>
              <a:t>Массивы могут быть сравнены с одиночным значением</a:t>
            </a:r>
            <a:endParaRPr lang="ru-RU" sz="18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70C0"/>
                </a:solidFill>
              </a:rPr>
              <a:t>a = </a:t>
            </a:r>
            <a:r>
              <a:rPr lang="en-US" sz="1800" dirty="0" err="1">
                <a:solidFill>
                  <a:srgbClr val="0070C0"/>
                </a:solidFill>
              </a:rPr>
              <a:t>np.array</a:t>
            </a:r>
            <a:r>
              <a:rPr lang="en-US" sz="1800" dirty="0">
                <a:solidFill>
                  <a:srgbClr val="0070C0"/>
                </a:solidFill>
              </a:rPr>
              <a:t>([1, 3, 0], float)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70C0"/>
                </a:solidFill>
              </a:rPr>
              <a:t>с= a &gt; 2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rgbClr val="0070C0"/>
                </a:solidFill>
              </a:rPr>
              <a:t>с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array([False, True, False])</a:t>
            </a:r>
            <a:endParaRPr lang="ru-RU" sz="18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dirty="0"/>
              <a:t>Операторы </a:t>
            </a:r>
            <a:r>
              <a:rPr lang="ru-RU" sz="1800" dirty="0" err="1"/>
              <a:t>any</a:t>
            </a:r>
            <a:r>
              <a:rPr lang="ru-RU" sz="1800" dirty="0"/>
              <a:t> и </a:t>
            </a:r>
            <a:r>
              <a:rPr lang="ru-RU" sz="1800" dirty="0" err="1"/>
              <a:t>all</a:t>
            </a:r>
            <a:r>
              <a:rPr lang="ru-RU" sz="1800" dirty="0"/>
              <a:t> могут быть использованы для определения истинны ли хотя бы один или все элементы соответственно: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/>
              <a:t>  </a:t>
            </a:r>
            <a:r>
              <a:rPr lang="en-US" sz="1800" dirty="0">
                <a:solidFill>
                  <a:srgbClr val="0070C0"/>
                </a:solidFill>
              </a:rPr>
              <a:t>any(c) </a:t>
            </a:r>
            <a:endParaRPr lang="ru-RU" sz="1800" dirty="0">
              <a:solidFill>
                <a:srgbClr val="0070C0"/>
              </a:solidFill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/>
              <a:t>  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True</a:t>
            </a:r>
            <a:r>
              <a:rPr lang="en-US" sz="1800" dirty="0"/>
              <a:t> </a:t>
            </a:r>
            <a:endParaRPr lang="ru-RU" sz="1800" dirty="0"/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/>
              <a:t>  </a:t>
            </a:r>
            <a:r>
              <a:rPr lang="en-US" sz="1800" dirty="0">
                <a:solidFill>
                  <a:srgbClr val="0070C0"/>
                </a:solidFill>
              </a:rPr>
              <a:t>all(c) </a:t>
            </a:r>
            <a:endParaRPr lang="ru-RU" sz="1800" dirty="0">
              <a:solidFill>
                <a:srgbClr val="0070C0"/>
              </a:solidFill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/>
              <a:t>  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False</a:t>
            </a:r>
            <a:endParaRPr lang="ru-RU" sz="1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7592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90CB87-2ABB-4BD7-97D2-1FBCEA72C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2. Библиотека </a:t>
            </a:r>
            <a:r>
              <a:rPr lang="en-US" dirty="0"/>
              <a:t>pandas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BED6AAD-7188-47FA-A89E-797018BC0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b="1" dirty="0" err="1"/>
              <a:t>Pandas</a:t>
            </a:r>
            <a:r>
              <a:rPr lang="ru-RU" dirty="0"/>
              <a:t> — это библиотека </a:t>
            </a:r>
            <a:r>
              <a:rPr lang="ru-RU" dirty="0" err="1"/>
              <a:t>Python</a:t>
            </a:r>
            <a:r>
              <a:rPr lang="ru-RU" dirty="0"/>
              <a:t>, предоставляющая широкие возможности для анализа</a:t>
            </a:r>
            <a:r>
              <a:rPr lang="en-US" dirty="0"/>
              <a:t> </a:t>
            </a:r>
            <a:r>
              <a:rPr lang="ru-RU" dirty="0"/>
              <a:t>табличных  данных.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/>
              <a:t>Основными структурами данных в </a:t>
            </a:r>
            <a:r>
              <a:rPr lang="ru-RU" dirty="0" err="1"/>
              <a:t>Pandas</a:t>
            </a:r>
            <a:r>
              <a:rPr lang="ru-RU" dirty="0"/>
              <a:t> являются классы </a:t>
            </a:r>
            <a:r>
              <a:rPr lang="ru-RU" b="1" dirty="0" err="1"/>
              <a:t>Series</a:t>
            </a:r>
            <a:r>
              <a:rPr lang="ru-RU" dirty="0"/>
              <a:t> и </a:t>
            </a:r>
            <a:r>
              <a:rPr lang="ru-RU" b="1" dirty="0" err="1"/>
              <a:t>DataFrame</a:t>
            </a:r>
            <a:r>
              <a:rPr lang="ru-RU" dirty="0"/>
              <a:t>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/>
              <a:t>Первый из них представляет собой одномерный индексированный массив данных некоторого фиксированного типа.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/>
              <a:t>Второй – это двухмерная структура данных, представляющая собой таблицу, каждый столбец которой является структурой </a:t>
            </a:r>
            <a:r>
              <a:rPr lang="ru-RU" dirty="0" err="1"/>
              <a:t>Series</a:t>
            </a:r>
            <a:r>
              <a:rPr lang="ru-RU" dirty="0"/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/>
              <a:t>И</a:t>
            </a:r>
            <a:r>
              <a:rPr lang="pt-BR" dirty="0"/>
              <a:t>мпортируем Pandas</a:t>
            </a:r>
            <a:r>
              <a:rPr lang="en-US" dirty="0"/>
              <a:t>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pt-BR" dirty="0">
                <a:solidFill>
                  <a:srgbClr val="0070C0"/>
                </a:solidFill>
              </a:rPr>
              <a:t> </a:t>
            </a:r>
            <a:r>
              <a:rPr lang="pt-BR" b="1" dirty="0">
                <a:solidFill>
                  <a:srgbClr val="0070C0"/>
                </a:solidFill>
              </a:rPr>
              <a:t>import</a:t>
            </a:r>
            <a:r>
              <a:rPr lang="pt-BR" dirty="0">
                <a:solidFill>
                  <a:srgbClr val="0070C0"/>
                </a:solidFill>
              </a:rPr>
              <a:t> pandas </a:t>
            </a:r>
            <a:r>
              <a:rPr lang="pt-BR" b="1" dirty="0">
                <a:solidFill>
                  <a:srgbClr val="0070C0"/>
                </a:solidFill>
              </a:rPr>
              <a:t>as</a:t>
            </a:r>
            <a:r>
              <a:rPr lang="pt-BR" dirty="0">
                <a:solidFill>
                  <a:srgbClr val="0070C0"/>
                </a:solidFill>
              </a:rPr>
              <a:t> pd</a:t>
            </a:r>
            <a:endParaRPr lang="ru-RU" dirty="0">
              <a:solidFill>
                <a:srgbClr val="0070C0"/>
              </a:solidFill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dirty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xmlns="" id="{C2361509-A64F-48BF-A896-6960F9499C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976"/>
            <a:ext cx="184731" cy="43724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79350" rIns="91440" bIns="7935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01354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90CB87-2ABB-4BD7-97D2-1FBCEA72C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2. Библиотека </a:t>
            </a:r>
            <a:r>
              <a:rPr lang="en-US" dirty="0"/>
              <a:t>pandas</a:t>
            </a:r>
            <a:r>
              <a:rPr lang="ru-RU" dirty="0"/>
              <a:t>. Объект </a:t>
            </a:r>
            <a:r>
              <a:rPr lang="ru-RU" dirty="0" err="1"/>
              <a:t>Series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BED6AAD-7188-47FA-A89E-797018BC0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200" dirty="0" err="1">
                <a:solidFill>
                  <a:srgbClr val="212121"/>
                </a:solidFill>
              </a:rPr>
              <a:t>Series</a:t>
            </a:r>
            <a:r>
              <a:rPr lang="ru-RU" altLang="ru-RU" sz="2200" dirty="0">
                <a:solidFill>
                  <a:srgbClr val="212121"/>
                </a:solidFill>
              </a:rPr>
              <a:t>  —тип одномерного массива, содержащий последовательность значений и связанный с ним массив меток данных , называемых </a:t>
            </a:r>
            <a:r>
              <a:rPr lang="ru-RU" altLang="ru-RU" sz="2200" i="1" dirty="0">
                <a:solidFill>
                  <a:srgbClr val="212121"/>
                </a:solidFill>
              </a:rPr>
              <a:t>индексами</a:t>
            </a:r>
            <a:r>
              <a:rPr lang="ru-RU" altLang="ru-RU" sz="2200" dirty="0">
                <a:solidFill>
                  <a:srgbClr val="212121"/>
                </a:solidFill>
              </a:rPr>
              <a:t>. </a:t>
            </a:r>
            <a:endParaRPr lang="ru-RU" altLang="ru-RU" sz="22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70C0"/>
                </a:solidFill>
              </a:rPr>
              <a:t>obj = </a:t>
            </a:r>
            <a:r>
              <a:rPr lang="en-US" sz="2200" dirty="0" err="1">
                <a:solidFill>
                  <a:srgbClr val="0070C0"/>
                </a:solidFill>
              </a:rPr>
              <a:t>pd.Series</a:t>
            </a:r>
            <a:r>
              <a:rPr lang="en-US" sz="2200" dirty="0">
                <a:solidFill>
                  <a:srgbClr val="0070C0"/>
                </a:solidFill>
              </a:rPr>
              <a:t>([4, 7, -5, 3])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70C0"/>
                </a:solidFill>
              </a:rPr>
              <a:t>obj</a:t>
            </a:r>
            <a:endParaRPr lang="ru-RU" sz="2200" dirty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0 </a:t>
            </a:r>
            <a:r>
              <a:rPr lang="ru-RU" sz="2200" dirty="0">
                <a:solidFill>
                  <a:schemeClr val="bg1">
                    <a:lumMod val="50000"/>
                  </a:schemeClr>
                </a:solidFill>
              </a:rPr>
              <a:t>   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4 </a:t>
            </a:r>
            <a:endParaRPr lang="ru-RU" sz="22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1 </a:t>
            </a:r>
            <a:r>
              <a:rPr lang="ru-RU" sz="2200" dirty="0">
                <a:solidFill>
                  <a:schemeClr val="bg1">
                    <a:lumMod val="50000"/>
                  </a:schemeClr>
                </a:solidFill>
              </a:rPr>
              <a:t>   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7</a:t>
            </a:r>
            <a:endParaRPr lang="ru-RU" sz="22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2 </a:t>
            </a:r>
            <a:r>
              <a:rPr lang="ru-RU" sz="2200" dirty="0"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-5 </a:t>
            </a:r>
            <a:endParaRPr lang="ru-RU" sz="22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3 </a:t>
            </a:r>
            <a:r>
              <a:rPr lang="ru-RU" sz="2200" dirty="0">
                <a:solidFill>
                  <a:schemeClr val="bg1">
                    <a:lumMod val="50000"/>
                  </a:schemeClr>
                </a:solidFill>
              </a:rPr>
              <a:t>   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3 </a:t>
            </a:r>
            <a:endParaRPr lang="ru-RU" sz="22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dtype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: int64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sz="22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2200" dirty="0"/>
              <a:t>Часто желательно создать ряд с пользовательскими индексами</a:t>
            </a:r>
            <a:r>
              <a:rPr lang="en-US" sz="2200" dirty="0"/>
              <a:t>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70C0"/>
                </a:solidFill>
              </a:rPr>
              <a:t>obj2 = </a:t>
            </a:r>
            <a:r>
              <a:rPr lang="en-US" sz="2200" dirty="0" err="1">
                <a:solidFill>
                  <a:srgbClr val="0070C0"/>
                </a:solidFill>
              </a:rPr>
              <a:t>pd.Series</a:t>
            </a:r>
            <a:r>
              <a:rPr lang="en-US" sz="2200" dirty="0">
                <a:solidFill>
                  <a:srgbClr val="0070C0"/>
                </a:solidFill>
              </a:rPr>
              <a:t>([4, 7, -5, 3], index=['d', 'b', 'a', 'c’])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70C0"/>
                </a:solidFill>
              </a:rPr>
              <a:t>obj2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d    4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b    7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a   -5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c     3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dtype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: int64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172907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2195</TotalTime>
  <Words>1181</Words>
  <Application>Microsoft Office PowerPoint</Application>
  <PresentationFormat>Произвольный</PresentationFormat>
  <Paragraphs>216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Retrospect</vt:lpstr>
      <vt:lpstr>Предобработка данных/ Построение графиков и диаграмм.</vt:lpstr>
      <vt:lpstr>1. Библиотека NumPy</vt:lpstr>
      <vt:lpstr>1. Библиотека NumPy. Массивы</vt:lpstr>
      <vt:lpstr>1. Библиотека NumPy. Массивы</vt:lpstr>
      <vt:lpstr>1. Библиотека NumPy. Математические операции над массивами.</vt:lpstr>
      <vt:lpstr>1. Библиотека NumPy. Базовые операции над массивами.</vt:lpstr>
      <vt:lpstr>1. Библиотека NumPy. Базовые операции над массивами.</vt:lpstr>
      <vt:lpstr>2. Библиотека pandas</vt:lpstr>
      <vt:lpstr>2. Библиотека pandas. Объект Series</vt:lpstr>
      <vt:lpstr>2. Библиотека pandas. Объект Series</vt:lpstr>
      <vt:lpstr>2. Библиотека pandas. Объект DataFrame</vt:lpstr>
      <vt:lpstr>2. Библиотека pandas. Загрузка и сохранение датафрейма</vt:lpstr>
      <vt:lpstr>2. Библиотека pandas. Загрузка и сохранение датафрейма</vt:lpstr>
      <vt:lpstr>2. Библиотека pandas. Удаления</vt:lpstr>
      <vt:lpstr>2. Библиотека pandas. Доступ к строкам и столбцам датафрейма</vt:lpstr>
      <vt:lpstr>2. Предобработка данных</vt:lpstr>
      <vt:lpstr>3. Визуализация данных в Matplotlib</vt:lpstr>
      <vt:lpstr>3. Визуализация данных в Matplotlib</vt:lpstr>
      <vt:lpstr>Задачи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Занятие 1. Ввод/ вывод/ условия/ вычисления</dc:title>
  <dc:creator>Firyulina, Mariya (Nokia - RU/Voronezh)</dc:creator>
  <cp:lastModifiedBy>ПК</cp:lastModifiedBy>
  <cp:revision>74</cp:revision>
  <dcterms:created xsi:type="dcterms:W3CDTF">2020-01-25T16:19:05Z</dcterms:created>
  <dcterms:modified xsi:type="dcterms:W3CDTF">2024-03-05T08:39:46Z</dcterms:modified>
</cp:coreProperties>
</file>